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3716000" cy="13716000"/>
  <p:notesSz cx="6858000" cy="9144000"/>
  <p:embeddedFontLst>
    <p:embeddedFont>
      <p:font typeface="Hakgyoansim Allimjang TTF B" panose="02000703000000000000" pitchFamily="2" charset="-127"/>
      <p:bold r:id="rId6"/>
    </p:embeddedFont>
    <p:embeddedFont>
      <p:font typeface="학교안심 알림장 TTF R" panose="02000503000000000000" pitchFamily="2" charset="-127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9" d="100"/>
          <a:sy n="39" d="100"/>
        </p:scale>
        <p:origin x="2170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6.png"/><Relationship Id="rId7" Type="http://schemas.openxmlformats.org/officeDocument/2006/relationships/image" Target="../media/image1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6.png"/><Relationship Id="rId5" Type="http://schemas.openxmlformats.org/officeDocument/2006/relationships/image" Target="../media/image11.png"/><Relationship Id="rId10" Type="http://schemas.openxmlformats.org/officeDocument/2006/relationships/image" Target="../media/image15.png"/><Relationship Id="rId4" Type="http://schemas.openxmlformats.org/officeDocument/2006/relationships/image" Target="../media/image10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6.png"/><Relationship Id="rId7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18.png"/><Relationship Id="rId10" Type="http://schemas.openxmlformats.org/officeDocument/2006/relationships/image" Target="../media/image20.png"/><Relationship Id="rId4" Type="http://schemas.openxmlformats.org/officeDocument/2006/relationships/image" Target="../media/image17.pn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E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순서도: 수행의 시작/종료 17">
            <a:extLst>
              <a:ext uri="{FF2B5EF4-FFF2-40B4-BE49-F238E27FC236}">
                <a16:creationId xmlns:a16="http://schemas.microsoft.com/office/drawing/2014/main" id="{9F560940-B16A-E321-9720-24373945A717}"/>
              </a:ext>
            </a:extLst>
          </p:cNvPr>
          <p:cNvSpPr/>
          <p:nvPr/>
        </p:nvSpPr>
        <p:spPr>
          <a:xfrm>
            <a:off x="-443948" y="9982200"/>
            <a:ext cx="14603896" cy="6019800"/>
          </a:xfrm>
          <a:prstGeom prst="flowChartTerminator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600" y="2616200"/>
            <a:ext cx="11988800" cy="2222500"/>
          </a:xfrm>
          <a:prstGeom prst="rect">
            <a:avLst/>
          </a:prstGeom>
        </p:spPr>
      </p:pic>
      <p:sp>
        <p:nvSpPr>
          <p:cNvPr id="10" name="TextBox 10"/>
          <p:cNvSpPr txBox="1"/>
          <p:nvPr/>
        </p:nvSpPr>
        <p:spPr>
          <a:xfrm>
            <a:off x="736600" y="2844800"/>
            <a:ext cx="12242800" cy="1778000"/>
          </a:xfrm>
          <a:prstGeom prst="rect">
            <a:avLst/>
          </a:prstGeom>
        </p:spPr>
        <p:txBody>
          <a:bodyPr lIns="0" tIns="127000" rIns="0" bIns="127000" rtlCol="0" anchor="ctr"/>
          <a:lstStyle/>
          <a:p>
            <a:pPr lvl="0" algn="ctr">
              <a:lnSpc>
                <a:spcPct val="99600"/>
              </a:lnSpc>
            </a:pPr>
            <a:r>
              <a:rPr lang="en-US" sz="10000" b="0" i="0" u="none" strike="noStrike">
                <a:solidFill>
                  <a:srgbClr val="595959"/>
                </a:solidFill>
                <a:latin typeface="Hakgyoansim Allimjang TTF B"/>
                <a:ea typeface="Hakgyoansim Allimjang TTF B"/>
                <a:cs typeface="Hakgyoansim Allimjang TTF B"/>
              </a:rPr>
              <a:t>6월 5일</a:t>
            </a:r>
            <a:r>
              <a:rPr lang="en-US" sz="10000" b="0" i="0" u="none" strike="noStrike">
                <a:solidFill>
                  <a:srgbClr val="578D5A"/>
                </a:solidFill>
                <a:latin typeface="Hakgyoansim Allimjang TTF B"/>
                <a:ea typeface="Hakgyoansim Allimjang TTF B"/>
                <a:cs typeface="Hakgyoansim Allimjang TTF B"/>
              </a:rPr>
              <a:t> </a:t>
            </a:r>
            <a:r>
              <a:rPr lang="en-US" sz="10000" b="0" i="0" u="none" strike="noStrike">
                <a:solidFill>
                  <a:srgbClr val="739675"/>
                </a:solidFill>
                <a:latin typeface="Hakgyoansim Allimjang TTF B"/>
                <a:ea typeface="Hakgyoansim Allimjang TTF B"/>
                <a:cs typeface="Hakgyoansim Allimjang TTF B"/>
              </a:rPr>
              <a:t>세계 환경의 날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2476500" y="1625600"/>
            <a:ext cx="8763000" cy="825500"/>
          </a:xfrm>
          <a:prstGeom prst="rect">
            <a:avLst/>
          </a:prstGeom>
        </p:spPr>
        <p:txBody>
          <a:bodyPr lIns="0" tIns="59267" rIns="0" bIns="59267" rtlCol="0" anchor="ctr"/>
          <a:lstStyle/>
          <a:p>
            <a:pPr lvl="0" algn="ctr">
              <a:lnSpc>
                <a:spcPct val="99600"/>
              </a:lnSpc>
            </a:pPr>
            <a:r>
              <a:rPr lang="en-US" sz="4666" b="0" i="0" u="none" strike="noStrike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환경기념일 계기교육자료</a:t>
            </a:r>
          </a:p>
        </p:txBody>
      </p:sp>
      <p:pic>
        <p:nvPicPr>
          <p:cNvPr id="17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3700" y="12344400"/>
            <a:ext cx="4406900" cy="1295400"/>
          </a:xfrm>
          <a:prstGeom prst="rect">
            <a:avLst/>
          </a:prstGeom>
        </p:spPr>
      </p:pic>
      <p:pic>
        <p:nvPicPr>
          <p:cNvPr id="19" name="그림 18" descr="클립아트, 그래픽, 창의성, 일러스트레이션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3EB6F77-6FD0-1B2A-86AB-5F09C7F449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8606" y="5638800"/>
            <a:ext cx="5758788" cy="5869609"/>
          </a:xfrm>
          <a:prstGeom prst="rect">
            <a:avLst/>
          </a:prstGeom>
        </p:spPr>
      </p:pic>
      <p:pic>
        <p:nvPicPr>
          <p:cNvPr id="2" name="그림 1" descr="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124124C-B89E-9298-3D7B-0AEF95DE8577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604" y="104611"/>
            <a:ext cx="2524289" cy="2524289"/>
          </a:xfrm>
          <a:prstGeom prst="rect">
            <a:avLst/>
          </a:prstGeom>
        </p:spPr>
      </p:pic>
      <p:pic>
        <p:nvPicPr>
          <p:cNvPr id="3" name="그림 2" descr="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8FF0777-659E-1625-D10E-5DBCE59830C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6248" y="4692926"/>
            <a:ext cx="2008809" cy="200880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8E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순서도: 수행의 시작/종료 19">
            <a:extLst>
              <a:ext uri="{FF2B5EF4-FFF2-40B4-BE49-F238E27FC236}">
                <a16:creationId xmlns:a16="http://schemas.microsoft.com/office/drawing/2014/main" id="{E349E9DE-50C1-7B31-F807-1F0AAB471460}"/>
              </a:ext>
            </a:extLst>
          </p:cNvPr>
          <p:cNvSpPr/>
          <p:nvPr/>
        </p:nvSpPr>
        <p:spPr>
          <a:xfrm>
            <a:off x="-443948" y="9982200"/>
            <a:ext cx="14603896" cy="6019800"/>
          </a:xfrm>
          <a:prstGeom prst="flowChartTerminator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006600" y="609600"/>
            <a:ext cx="1473200" cy="2540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10236200" y="609600"/>
            <a:ext cx="1473200" cy="254000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5200" y="1371600"/>
            <a:ext cx="11785600" cy="10972800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57400" y="1714500"/>
            <a:ext cx="9588500" cy="1447800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56300" y="6311900"/>
            <a:ext cx="3581400" cy="812800"/>
          </a:xfrm>
          <a:prstGeom prst="rect">
            <a:avLst/>
          </a:prstGeom>
        </p:spPr>
      </p:pic>
      <p:sp>
        <p:nvSpPr>
          <p:cNvPr id="14" name="TextBox 14"/>
          <p:cNvSpPr txBox="1"/>
          <p:nvPr/>
        </p:nvSpPr>
        <p:spPr>
          <a:xfrm>
            <a:off x="1790700" y="1917700"/>
            <a:ext cx="10134600" cy="1181100"/>
          </a:xfrm>
          <a:prstGeom prst="rect">
            <a:avLst/>
          </a:prstGeom>
        </p:spPr>
        <p:txBody>
          <a:bodyPr lIns="0" tIns="84667" rIns="0" bIns="84667" rtlCol="0" anchor="ctr"/>
          <a:lstStyle/>
          <a:p>
            <a:pPr lvl="0" algn="ctr">
              <a:lnSpc>
                <a:spcPct val="99600"/>
              </a:lnSpc>
            </a:pPr>
            <a:r>
              <a:rPr lang="en-US" sz="6666" b="0" i="0" u="none" strike="noStrike">
                <a:solidFill>
                  <a:srgbClr val="595959"/>
                </a:solidFill>
                <a:latin typeface="Hakgyoansim Allimjang TTF B"/>
                <a:ea typeface="Hakgyoansim Allimjang TTF B"/>
                <a:cs typeface="Hakgyoansim Allimjang TTF B"/>
              </a:rPr>
              <a:t>환경기념일 소개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701800" y="3937000"/>
            <a:ext cx="8763000" cy="825500"/>
          </a:xfrm>
          <a:prstGeom prst="rect">
            <a:avLst/>
          </a:prstGeom>
        </p:spPr>
        <p:txBody>
          <a:bodyPr lIns="0" tIns="59267" rIns="0" bIns="59267" rtlCol="0" anchor="ctr"/>
          <a:lstStyle/>
          <a:p>
            <a:pPr marL="342900" lvl="1" indent="-342900" algn="l">
              <a:lnSpc>
                <a:spcPct val="99600"/>
              </a:lnSpc>
              <a:buClr>
                <a:srgbClr val="000000"/>
              </a:buClr>
              <a:buFont typeface="Arial"/>
              <a:buChar char="●"/>
            </a:pPr>
            <a:r>
              <a:rPr lang="en-US" sz="4666" b="0" i="0" u="none" strike="noStrike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이 기념일은 어떤 날일까요?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701800" y="8051800"/>
            <a:ext cx="9486900" cy="825500"/>
          </a:xfrm>
          <a:prstGeom prst="rect">
            <a:avLst/>
          </a:prstGeom>
        </p:spPr>
        <p:txBody>
          <a:bodyPr lIns="0" tIns="59267" rIns="0" bIns="59267" rtlCol="0" anchor="ctr"/>
          <a:lstStyle/>
          <a:p>
            <a:pPr marL="342900" lvl="1" indent="-342900" algn="l">
              <a:lnSpc>
                <a:spcPct val="99600"/>
              </a:lnSpc>
              <a:buClr>
                <a:srgbClr val="000000"/>
              </a:buClr>
              <a:buFont typeface="Arial"/>
              <a:buChar char="●"/>
            </a:pPr>
            <a:r>
              <a:rPr lang="en-US" sz="4666" b="0" i="0" u="none" strike="noStrike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이 기념일은 어떻게 시작되었을까요?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816100" y="8928100"/>
            <a:ext cx="10274300" cy="2247900"/>
          </a:xfrm>
          <a:prstGeom prst="rect">
            <a:avLst/>
          </a:prstGeom>
        </p:spPr>
        <p:txBody>
          <a:bodyPr lIns="0" tIns="59267" rIns="0" bIns="59267" rtlCol="0" anchor="ctr"/>
          <a:lstStyle/>
          <a:p>
            <a:pPr lvl="0" algn="l">
              <a:lnSpc>
                <a:spcPct val="99600"/>
              </a:lnSpc>
            </a:pPr>
            <a:r>
              <a:rPr lang="en-US" sz="4666" b="0" i="0" u="none" strike="noStrike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1972년 6월, 스웨덴 스톡홀름에서 열린 '유엔인류환경회의'에서 지구 환경 보전을 위해 공동 노력을 다짐하며 제정되었습니다. 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917700" y="4724400"/>
            <a:ext cx="10274300" cy="2476500"/>
          </a:xfrm>
          <a:prstGeom prst="rect">
            <a:avLst/>
          </a:prstGeom>
        </p:spPr>
        <p:txBody>
          <a:bodyPr lIns="0" tIns="59267" rIns="0" bIns="59267" rtlCol="0" anchor="ctr"/>
          <a:lstStyle/>
          <a:p>
            <a:pPr lvl="0" algn="l">
              <a:lnSpc>
                <a:spcPct val="99600"/>
              </a:lnSpc>
            </a:pPr>
            <a:r>
              <a:rPr lang="en-US" sz="4666" b="0" i="0" u="none" strike="noStrike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매년 6월 5일은 전 세계적으로 환경 보호의 중요성을 알리고 실천을 촉구하기 위해 제정된 국제 기념일인 ‘세계 환경의 날’입니다. </a:t>
            </a:r>
          </a:p>
        </p:txBody>
      </p:sp>
      <p:pic>
        <p:nvPicPr>
          <p:cNvPr id="19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83700" y="12344400"/>
            <a:ext cx="4406900" cy="1295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8E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순서도: 수행의 시작/종료 23">
            <a:extLst>
              <a:ext uri="{FF2B5EF4-FFF2-40B4-BE49-F238E27FC236}">
                <a16:creationId xmlns:a16="http://schemas.microsoft.com/office/drawing/2014/main" id="{15B87053-AF74-7912-F193-BDA0546FA417}"/>
              </a:ext>
            </a:extLst>
          </p:cNvPr>
          <p:cNvSpPr/>
          <p:nvPr/>
        </p:nvSpPr>
        <p:spPr>
          <a:xfrm>
            <a:off x="-443948" y="9982200"/>
            <a:ext cx="14603896" cy="6019800"/>
          </a:xfrm>
          <a:prstGeom prst="flowChartTerminator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006600" y="609600"/>
            <a:ext cx="1473200" cy="2540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10236200" y="609600"/>
            <a:ext cx="1473200" cy="254000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5200" y="1371600"/>
            <a:ext cx="11785600" cy="10972800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73200" y="7416800"/>
            <a:ext cx="10782300" cy="304800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57400" y="1714500"/>
            <a:ext cx="9588500" cy="1447800"/>
          </a:xfrm>
          <a:prstGeom prst="rect">
            <a:avLst/>
          </a:prstGeom>
        </p:spPr>
      </p:pic>
      <p:pic>
        <p:nvPicPr>
          <p:cNvPr id="14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73200" y="3429000"/>
            <a:ext cx="952500" cy="952500"/>
          </a:xfrm>
          <a:prstGeom prst="rect">
            <a:avLst/>
          </a:prstGeom>
        </p:spPr>
      </p:pic>
      <p:sp>
        <p:nvSpPr>
          <p:cNvPr id="15" name="TextBox 15"/>
          <p:cNvSpPr txBox="1"/>
          <p:nvPr/>
        </p:nvSpPr>
        <p:spPr>
          <a:xfrm>
            <a:off x="1790700" y="1917700"/>
            <a:ext cx="10134600" cy="1181100"/>
          </a:xfrm>
          <a:prstGeom prst="rect">
            <a:avLst/>
          </a:prstGeom>
        </p:spPr>
        <p:txBody>
          <a:bodyPr lIns="0" tIns="84667" rIns="0" bIns="84667" rtlCol="0" anchor="ctr"/>
          <a:lstStyle/>
          <a:p>
            <a:pPr lvl="0" algn="ctr">
              <a:lnSpc>
                <a:spcPct val="99600"/>
              </a:lnSpc>
            </a:pPr>
            <a:r>
              <a:rPr lang="en-US" sz="6666" b="0" i="0" u="none" strike="noStrike">
                <a:solidFill>
                  <a:srgbClr val="595959"/>
                </a:solidFill>
                <a:latin typeface="Hakgyoansim Allimjang TTF B"/>
                <a:ea typeface="Hakgyoansim Allimjang TTF B"/>
                <a:cs typeface="Hakgyoansim Allimjang TTF B"/>
              </a:rPr>
              <a:t>도전, 우리 가족 실천 미션!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2565400" y="3454400"/>
            <a:ext cx="8763000" cy="825500"/>
          </a:xfrm>
          <a:prstGeom prst="rect">
            <a:avLst/>
          </a:prstGeom>
        </p:spPr>
        <p:txBody>
          <a:bodyPr lIns="0" tIns="59267" rIns="0" bIns="59267" rtlCol="0" anchor="ctr"/>
          <a:lstStyle/>
          <a:p>
            <a:pPr lvl="0" algn="l">
              <a:lnSpc>
                <a:spcPct val="99600"/>
              </a:lnSpc>
            </a:pPr>
            <a:r>
              <a:rPr lang="en-US" sz="4666" b="0" i="0" u="none" strike="noStrike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환경도서 손글씨 쓰기</a:t>
            </a:r>
          </a:p>
        </p:txBody>
      </p:sp>
      <p:pic>
        <p:nvPicPr>
          <p:cNvPr id="17" name="Picture 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98600" y="7772400"/>
            <a:ext cx="952500" cy="952500"/>
          </a:xfrm>
          <a:prstGeom prst="rect">
            <a:avLst/>
          </a:prstGeom>
        </p:spPr>
      </p:pic>
      <p:sp>
        <p:nvSpPr>
          <p:cNvPr id="20" name="TextBox 20"/>
          <p:cNvSpPr txBox="1"/>
          <p:nvPr/>
        </p:nvSpPr>
        <p:spPr>
          <a:xfrm>
            <a:off x="2590800" y="7797800"/>
            <a:ext cx="8763000" cy="825500"/>
          </a:xfrm>
          <a:prstGeom prst="rect">
            <a:avLst/>
          </a:prstGeom>
        </p:spPr>
        <p:txBody>
          <a:bodyPr lIns="0" tIns="59267" rIns="0" bIns="59267" rtlCol="0" anchor="ctr"/>
          <a:lstStyle/>
          <a:p>
            <a:pPr lvl="0" algn="l">
              <a:lnSpc>
                <a:spcPct val="99600"/>
              </a:lnSpc>
            </a:pPr>
            <a:r>
              <a:rPr lang="en-US" sz="4666" b="0" i="0" u="none" strike="noStrike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플로깅(쓰담달리기) 실천하기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4800600" y="4927600"/>
            <a:ext cx="7721600" cy="1930400"/>
          </a:xfrm>
          <a:prstGeom prst="rect">
            <a:avLst/>
          </a:prstGeom>
        </p:spPr>
        <p:txBody>
          <a:bodyPr lIns="0" tIns="50800" rIns="0" bIns="50800" rtlCol="0" anchor="ctr"/>
          <a:lstStyle/>
          <a:p>
            <a:pPr lvl="0" algn="l">
              <a:lnSpc>
                <a:spcPct val="99600"/>
              </a:lnSpc>
            </a:pPr>
            <a:r>
              <a:rPr lang="en-US" sz="4000" b="0" i="0" u="none" strike="noStrike" dirty="0" err="1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눈높이에</a:t>
            </a:r>
            <a:r>
              <a:rPr lang="en-US" sz="4000" b="0" i="0" u="none" strike="noStrike" dirty="0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 </a:t>
            </a:r>
            <a:r>
              <a:rPr lang="en-US" sz="4000" b="0" i="0" u="none" strike="noStrike" dirty="0" err="1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맞는</a:t>
            </a:r>
            <a:r>
              <a:rPr lang="en-US" sz="4000" b="0" i="0" u="none" strike="noStrike" dirty="0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 </a:t>
            </a:r>
            <a:r>
              <a:rPr lang="en-US" sz="4000" b="0" i="0" u="none" strike="noStrike" dirty="0" err="1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환경</a:t>
            </a:r>
            <a:r>
              <a:rPr lang="en-US" sz="4000" b="0" i="0" u="none" strike="noStrike" dirty="0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 </a:t>
            </a:r>
            <a:r>
              <a:rPr lang="en-US" sz="4000" b="0" i="0" u="none" strike="noStrike" dirty="0" err="1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도서를</a:t>
            </a:r>
            <a:r>
              <a:rPr lang="en-US" sz="4000" b="0" i="0" u="none" strike="noStrike" dirty="0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 </a:t>
            </a:r>
            <a:r>
              <a:rPr lang="en-US" sz="4000" b="0" i="0" u="none" strike="noStrike" dirty="0" err="1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읽고</a:t>
            </a:r>
            <a:r>
              <a:rPr lang="en-US" sz="4000" b="0" i="0" u="none" strike="noStrike" dirty="0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, </a:t>
            </a:r>
            <a:r>
              <a:rPr lang="en-US" sz="4000" b="0" i="0" u="none" strike="noStrike" dirty="0" err="1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마음에</a:t>
            </a:r>
            <a:r>
              <a:rPr lang="en-US" sz="4000" b="0" i="0" u="none" strike="noStrike" dirty="0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 </a:t>
            </a:r>
            <a:r>
              <a:rPr lang="en-US" sz="4000" b="0" i="0" u="none" strike="noStrike" dirty="0" err="1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남는</a:t>
            </a:r>
            <a:r>
              <a:rPr lang="en-US" sz="4000" b="0" i="0" u="none" strike="noStrike" dirty="0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 </a:t>
            </a:r>
            <a:r>
              <a:rPr lang="en-US" sz="4000" b="0" i="0" u="none" strike="noStrike" dirty="0" err="1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문장을</a:t>
            </a:r>
            <a:r>
              <a:rPr lang="en-US" sz="4000" b="0" i="0" u="none" strike="noStrike" dirty="0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 </a:t>
            </a:r>
            <a:r>
              <a:rPr lang="en-US" sz="4000" b="0" i="0" u="none" strike="noStrike" dirty="0" err="1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손글씨로</a:t>
            </a:r>
            <a:r>
              <a:rPr lang="en-US" sz="4000" b="0" i="0" u="none" strike="noStrike" dirty="0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 </a:t>
            </a:r>
            <a:r>
              <a:rPr lang="en-US" sz="4000" b="0" i="0" u="none" strike="noStrike" dirty="0" err="1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적어보며</a:t>
            </a:r>
            <a:r>
              <a:rPr lang="en-US" sz="4000" b="0" i="0" u="none" strike="noStrike" dirty="0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 </a:t>
            </a:r>
          </a:p>
          <a:p>
            <a:pPr lvl="0" algn="l">
              <a:lnSpc>
                <a:spcPct val="99600"/>
              </a:lnSpc>
            </a:pPr>
            <a:r>
              <a:rPr lang="en-US" sz="4000" b="0" i="0" u="none" strike="noStrike" dirty="0" err="1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환경의</a:t>
            </a:r>
            <a:r>
              <a:rPr lang="en-US" sz="4000" b="0" i="0" u="none" strike="noStrike" dirty="0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 </a:t>
            </a:r>
            <a:r>
              <a:rPr lang="en-US" sz="4000" b="0" i="0" u="none" strike="noStrike" dirty="0" err="1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가치를</a:t>
            </a:r>
            <a:r>
              <a:rPr lang="en-US" sz="4000" b="0" i="0" u="none" strike="noStrike" dirty="0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 </a:t>
            </a:r>
            <a:r>
              <a:rPr lang="en-US" sz="4000" b="0" i="0" u="none" strike="noStrike" dirty="0" err="1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되새겨</a:t>
            </a:r>
            <a:r>
              <a:rPr lang="en-US" sz="4000" b="0" i="0" u="none" strike="noStrike" dirty="0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 </a:t>
            </a:r>
            <a:r>
              <a:rPr lang="en-US" sz="4000" b="0" i="0" u="none" strike="noStrike" dirty="0" err="1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봅시다</a:t>
            </a:r>
            <a:r>
              <a:rPr lang="en-US" sz="4000" b="0" i="0" u="none" strike="noStrike" dirty="0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. 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4800600" y="9296400"/>
            <a:ext cx="7721600" cy="1930400"/>
          </a:xfrm>
          <a:prstGeom prst="rect">
            <a:avLst/>
          </a:prstGeom>
        </p:spPr>
        <p:txBody>
          <a:bodyPr lIns="0" tIns="50800" rIns="0" bIns="50800" rtlCol="0" anchor="ctr"/>
          <a:lstStyle/>
          <a:p>
            <a:pPr lvl="0" algn="l">
              <a:lnSpc>
                <a:spcPct val="99600"/>
              </a:lnSpc>
            </a:pPr>
            <a:r>
              <a:rPr lang="en-US" sz="4000" b="0" i="0" u="none" strike="noStrike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가벼운 산책이나 운동을 하며 주변의 쓰레기를 줍는 환경 정화 활동으로 </a:t>
            </a:r>
          </a:p>
          <a:p>
            <a:pPr lvl="0" algn="l">
              <a:lnSpc>
                <a:spcPct val="99600"/>
              </a:lnSpc>
            </a:pPr>
            <a:r>
              <a:rPr lang="en-US" sz="4000" b="0" i="0" u="none" strike="noStrike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보람을 느껴봅시다. </a:t>
            </a:r>
          </a:p>
        </p:txBody>
      </p:sp>
      <p:pic>
        <p:nvPicPr>
          <p:cNvPr id="23" name="Picture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283700" y="12344400"/>
            <a:ext cx="4406900" cy="1295400"/>
          </a:xfrm>
          <a:prstGeom prst="rect">
            <a:avLst/>
          </a:prstGeom>
        </p:spPr>
      </p:pic>
      <p:pic>
        <p:nvPicPr>
          <p:cNvPr id="27" name="그림 26" descr="클립아트, 그래픽, 그래픽 디자인, 상징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69230F9-1693-2DF1-771F-421A54E02F4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0142" y="4421257"/>
            <a:ext cx="2259569" cy="2481840"/>
          </a:xfrm>
          <a:prstGeom prst="rect">
            <a:avLst/>
          </a:prstGeom>
        </p:spPr>
      </p:pic>
      <p:pic>
        <p:nvPicPr>
          <p:cNvPr id="29" name="그림 28" descr="클립아트, 그래픽, 그래픽 디자인, 만화 영화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A2CB052-AA4C-5A85-1A2B-3C5E8450279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080" y="8871408"/>
            <a:ext cx="2539695" cy="253969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8E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순서도: 수행의 시작/종료 25">
            <a:extLst>
              <a:ext uri="{FF2B5EF4-FFF2-40B4-BE49-F238E27FC236}">
                <a16:creationId xmlns:a16="http://schemas.microsoft.com/office/drawing/2014/main" id="{CF235FBE-0BC6-0118-E801-16B389431101}"/>
              </a:ext>
            </a:extLst>
          </p:cNvPr>
          <p:cNvSpPr/>
          <p:nvPr/>
        </p:nvSpPr>
        <p:spPr>
          <a:xfrm>
            <a:off x="-443948" y="9982200"/>
            <a:ext cx="14603896" cy="6019800"/>
          </a:xfrm>
          <a:prstGeom prst="flowChartTerminator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006600" y="609600"/>
            <a:ext cx="1473200" cy="2540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10236200" y="609600"/>
            <a:ext cx="1473200" cy="254000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5200" y="1371600"/>
            <a:ext cx="11785600" cy="10972800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73200" y="7416800"/>
            <a:ext cx="10782300" cy="304800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57400" y="1714500"/>
            <a:ext cx="9588500" cy="1447800"/>
          </a:xfrm>
          <a:prstGeom prst="rect">
            <a:avLst/>
          </a:prstGeom>
        </p:spPr>
      </p:pic>
      <p:pic>
        <p:nvPicPr>
          <p:cNvPr id="14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73200" y="3429000"/>
            <a:ext cx="952500" cy="952500"/>
          </a:xfrm>
          <a:prstGeom prst="rect">
            <a:avLst/>
          </a:prstGeom>
        </p:spPr>
      </p:pic>
      <p:sp>
        <p:nvSpPr>
          <p:cNvPr id="15" name="TextBox 15"/>
          <p:cNvSpPr txBox="1"/>
          <p:nvPr/>
        </p:nvSpPr>
        <p:spPr>
          <a:xfrm>
            <a:off x="1790700" y="1917700"/>
            <a:ext cx="10134600" cy="1181100"/>
          </a:xfrm>
          <a:prstGeom prst="rect">
            <a:avLst/>
          </a:prstGeom>
        </p:spPr>
        <p:txBody>
          <a:bodyPr lIns="0" tIns="84667" rIns="0" bIns="84667" rtlCol="0" anchor="ctr"/>
          <a:lstStyle/>
          <a:p>
            <a:pPr lvl="0" algn="ctr">
              <a:lnSpc>
                <a:spcPct val="99600"/>
              </a:lnSpc>
            </a:pPr>
            <a:r>
              <a:rPr lang="en-US" sz="6666" b="0" i="0" u="none" strike="noStrike">
                <a:solidFill>
                  <a:srgbClr val="595959"/>
                </a:solidFill>
                <a:latin typeface="Hakgyoansim Allimjang TTF B"/>
                <a:ea typeface="Hakgyoansim Allimjang TTF B"/>
                <a:cs typeface="Hakgyoansim Allimjang TTF B"/>
              </a:rPr>
              <a:t>도전, 우리 가족 실천 미션!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2565400" y="3454400"/>
            <a:ext cx="8763000" cy="825500"/>
          </a:xfrm>
          <a:prstGeom prst="rect">
            <a:avLst/>
          </a:prstGeom>
        </p:spPr>
        <p:txBody>
          <a:bodyPr lIns="0" tIns="59267" rIns="0" bIns="59267" rtlCol="0" anchor="ctr"/>
          <a:lstStyle/>
          <a:p>
            <a:pPr lvl="0" algn="l">
              <a:lnSpc>
                <a:spcPct val="99600"/>
              </a:lnSpc>
            </a:pPr>
            <a:r>
              <a:rPr lang="en-US" sz="4666" b="0" i="0" u="none" strike="noStrike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사용하지 않는 물품 기부하기</a:t>
            </a:r>
          </a:p>
        </p:txBody>
      </p:sp>
      <p:pic>
        <p:nvPicPr>
          <p:cNvPr id="17" name="Picture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98600" y="7772400"/>
            <a:ext cx="952500" cy="952500"/>
          </a:xfrm>
          <a:prstGeom prst="rect">
            <a:avLst/>
          </a:prstGeom>
        </p:spPr>
      </p:pic>
      <p:sp>
        <p:nvSpPr>
          <p:cNvPr id="20" name="TextBox 20"/>
          <p:cNvSpPr txBox="1"/>
          <p:nvPr/>
        </p:nvSpPr>
        <p:spPr>
          <a:xfrm>
            <a:off x="2590800" y="7797800"/>
            <a:ext cx="8763000" cy="825500"/>
          </a:xfrm>
          <a:prstGeom prst="rect">
            <a:avLst/>
          </a:prstGeom>
        </p:spPr>
        <p:txBody>
          <a:bodyPr lIns="0" tIns="59267" rIns="0" bIns="59267" rtlCol="0" anchor="ctr"/>
          <a:lstStyle/>
          <a:p>
            <a:pPr lvl="0" algn="l">
              <a:lnSpc>
                <a:spcPct val="99600"/>
              </a:lnSpc>
            </a:pPr>
            <a:r>
              <a:rPr lang="en-US" sz="4666" b="0" i="0" u="none" strike="noStrike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잔반제로 실천하기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4800600" y="4927600"/>
            <a:ext cx="7721600" cy="1930400"/>
          </a:xfrm>
          <a:prstGeom prst="rect">
            <a:avLst/>
          </a:prstGeom>
        </p:spPr>
        <p:txBody>
          <a:bodyPr lIns="0" tIns="50800" rIns="0" bIns="50800" rtlCol="0" anchor="ctr"/>
          <a:lstStyle/>
          <a:p>
            <a:pPr lvl="0" algn="l">
              <a:lnSpc>
                <a:spcPct val="99600"/>
              </a:lnSpc>
            </a:pPr>
            <a:r>
              <a:rPr lang="en-US" sz="4000" b="0" i="0" u="none" strike="noStrike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나는 더이상 쓰지 않지만 다른 사람은 쓸 수 있는 물품을 정리해 우리 지역의 '아름다운 가게' 등에 기부해 봅시다. 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4800600" y="9296400"/>
            <a:ext cx="7721600" cy="1930400"/>
          </a:xfrm>
          <a:prstGeom prst="rect">
            <a:avLst/>
          </a:prstGeom>
        </p:spPr>
        <p:txBody>
          <a:bodyPr lIns="0" tIns="50800" rIns="0" bIns="50800" rtlCol="0" anchor="ctr"/>
          <a:lstStyle/>
          <a:p>
            <a:pPr lvl="0" algn="l">
              <a:lnSpc>
                <a:spcPct val="99600"/>
              </a:lnSpc>
            </a:pPr>
            <a:r>
              <a:rPr lang="en-US" sz="4000" b="0" i="0" u="none" strike="noStrike">
                <a:solidFill>
                  <a:srgbClr val="604F45"/>
                </a:solidFill>
                <a:latin typeface="Hakgyoansim Allimjang TTF R"/>
                <a:ea typeface="Hakgyoansim Allimjang TTF R"/>
                <a:cs typeface="Hakgyoansim Allimjang TTF R"/>
              </a:rPr>
              <a:t>가정과 학교에서 음식을 먹을 만큼만 적당히 덜어 남김없이 먹는 식습관을 길러 봅시다. </a:t>
            </a:r>
          </a:p>
        </p:txBody>
      </p:sp>
      <p:pic>
        <p:nvPicPr>
          <p:cNvPr id="25" name="Picture 12">
            <a:extLst>
              <a:ext uri="{FF2B5EF4-FFF2-40B4-BE49-F238E27FC236}">
                <a16:creationId xmlns:a16="http://schemas.microsoft.com/office/drawing/2014/main" id="{DF12243E-5F66-BE46-3F8E-B1622AAB813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83700" y="12344400"/>
            <a:ext cx="4406900" cy="1295400"/>
          </a:xfrm>
          <a:prstGeom prst="rect">
            <a:avLst/>
          </a:prstGeom>
        </p:spPr>
      </p:pic>
      <p:pic>
        <p:nvPicPr>
          <p:cNvPr id="28" name="그림 27" descr="클립아트, 만화 영화, 일러스트레이션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2FA42B8-5826-D5CD-8E3E-612ED54CE32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253" y="8801100"/>
            <a:ext cx="2742895" cy="2742895"/>
          </a:xfrm>
          <a:prstGeom prst="rect">
            <a:avLst/>
          </a:prstGeom>
        </p:spPr>
      </p:pic>
      <p:pic>
        <p:nvPicPr>
          <p:cNvPr id="30" name="그림 29" descr="클립아트, 만화 영화,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43FF087-4A70-CBC8-C2E4-B4888761F41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127" y="4445280"/>
            <a:ext cx="2946146" cy="294614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157</Words>
  <Application>Microsoft Office PowerPoint</Application>
  <PresentationFormat>사용자 지정</PresentationFormat>
  <Paragraphs>19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9" baseType="lpstr">
      <vt:lpstr>학교안심 알림장 TTF R</vt:lpstr>
      <vt:lpstr>Arial</vt:lpstr>
      <vt:lpstr>Hakgyoansim Allimjang TTF B</vt:lpstr>
      <vt:lpstr>Calibri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장소영</cp:lastModifiedBy>
  <cp:revision>3</cp:revision>
  <dcterms:created xsi:type="dcterms:W3CDTF">2006-08-16T00:00:00Z</dcterms:created>
  <dcterms:modified xsi:type="dcterms:W3CDTF">2026-02-09T02:43:50Z</dcterms:modified>
</cp:coreProperties>
</file>