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3716000" cy="13716000"/>
  <p:notesSz cx="6858000" cy="9144000"/>
  <p:embeddedFontLst>
    <p:embeddedFont>
      <p:font typeface="Hakgyoansim Allimjang TTF B" panose="02000703000000000000" pitchFamily="2" charset="-127"/>
      <p:bold r:id="rId7"/>
    </p:embeddedFont>
    <p:embeddedFont>
      <p:font typeface="맑은 고딕" panose="020B0503020000020004" pitchFamily="50" charset="-127"/>
      <p:regular r:id="rId8"/>
      <p:bold r:id="rId9"/>
    </p:embeddedFont>
    <p:embeddedFont>
      <p:font typeface="학교안심 알림장 TTF R" panose="02000503000000000000" pitchFamily="2" charset="-127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217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A25CE-F19A-4A01-BF72-05D83A020AD1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50826-CD4C-4B85-9C00-5AA586F6DB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019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err="1"/>
              <a:t>이미지출처</a:t>
            </a:r>
            <a:r>
              <a:rPr lang="en-US" altLang="ko-KR" dirty="0"/>
              <a:t>: </a:t>
            </a:r>
            <a:r>
              <a:rPr lang="ko-KR" altLang="en-US" dirty="0" err="1"/>
              <a:t>플래티콘</a:t>
            </a:r>
            <a:r>
              <a:rPr lang="en-US" altLang="ko-KR" dirty="0"/>
              <a:t>(</a:t>
            </a:r>
            <a:r>
              <a:rPr lang="en-US" altLang="ko-K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www.flaticon.com)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50826-CD4C-4B85-9C00-5AA586F6DBD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2429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err="1"/>
              <a:t>이미지출처</a:t>
            </a:r>
            <a:r>
              <a:rPr lang="en-US" altLang="ko-KR" dirty="0"/>
              <a:t>: </a:t>
            </a:r>
            <a:r>
              <a:rPr lang="ko-KR" altLang="en-US" dirty="0" err="1"/>
              <a:t>플래티콘</a:t>
            </a:r>
            <a:r>
              <a:rPr lang="en-US" altLang="ko-KR" dirty="0"/>
              <a:t>(</a:t>
            </a:r>
            <a:r>
              <a:rPr lang="en-US" altLang="ko-K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www.flaticon.com)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50826-CD4C-4B85-9C00-5AA586F6DBD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9692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err="1"/>
              <a:t>이미지출처</a:t>
            </a:r>
            <a:r>
              <a:rPr lang="en-US" altLang="ko-KR" dirty="0"/>
              <a:t>: </a:t>
            </a:r>
            <a:r>
              <a:rPr lang="ko-KR" altLang="en-US" dirty="0" err="1"/>
              <a:t>플래티콘</a:t>
            </a:r>
            <a:r>
              <a:rPr lang="en-US" altLang="ko-KR" dirty="0"/>
              <a:t>(</a:t>
            </a:r>
            <a:r>
              <a:rPr lang="en-US" altLang="ko-K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www.flaticon.com)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50826-CD4C-4B85-9C00-5AA586F6DBD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703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1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19.png"/><Relationship Id="rId5" Type="http://schemas.openxmlformats.org/officeDocument/2006/relationships/image" Target="../media/image7.png"/><Relationship Id="rId10" Type="http://schemas.openxmlformats.org/officeDocument/2006/relationships/image" Target="../media/image18.png"/><Relationship Id="rId4" Type="http://schemas.openxmlformats.org/officeDocument/2006/relationships/image" Target="../media/image6.png"/><Relationship Id="rId9" Type="http://schemas.openxmlformats.org/officeDocument/2006/relationships/image" Target="../media/image13.png"/><Relationship Id="rId1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순서도: 수행의 시작/종료 17">
            <a:extLst>
              <a:ext uri="{FF2B5EF4-FFF2-40B4-BE49-F238E27FC236}">
                <a16:creationId xmlns:a16="http://schemas.microsoft.com/office/drawing/2014/main" id="{220929BA-CB93-7E92-2B83-C2527177B6BE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600" y="2616200"/>
            <a:ext cx="11988800" cy="22225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673100" y="2844800"/>
            <a:ext cx="12369800" cy="1778000"/>
          </a:xfrm>
          <a:prstGeom prst="rect">
            <a:avLst/>
          </a:prstGeom>
        </p:spPr>
        <p:txBody>
          <a:bodyPr lIns="0" tIns="127000" rIns="0" bIns="127000" rtlCol="0" anchor="ctr"/>
          <a:lstStyle/>
          <a:p>
            <a:pPr lvl="0" algn="ctr">
              <a:lnSpc>
                <a:spcPct val="99600"/>
              </a:lnSpc>
            </a:pPr>
            <a:r>
              <a:rPr lang="en-US" sz="10000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9월 6일</a:t>
            </a:r>
            <a:r>
              <a:rPr lang="en-US" sz="10000" b="0" i="0" u="none" strike="noStrike">
                <a:solidFill>
                  <a:srgbClr val="578D5A"/>
                </a:solidFill>
                <a:latin typeface="Hakgyoansim Allimjang TTF B"/>
                <a:ea typeface="Hakgyoansim Allimjang TTF B"/>
                <a:cs typeface="Hakgyoansim Allimjang TTF B"/>
              </a:rPr>
              <a:t> </a:t>
            </a:r>
            <a:r>
              <a:rPr lang="en-US" sz="10000" b="0" i="0" u="none" strike="noStrike">
                <a:solidFill>
                  <a:srgbClr val="739675"/>
                </a:solidFill>
                <a:latin typeface="Hakgyoansim Allimjang TTF B"/>
                <a:ea typeface="Hakgyoansim Allimjang TTF B"/>
                <a:cs typeface="Hakgyoansim Allimjang TTF B"/>
              </a:rPr>
              <a:t>자원순환의 날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476500" y="16256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ctr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환경기념일 계기교육자료</a:t>
            </a:r>
          </a:p>
        </p:txBody>
      </p:sp>
      <p:pic>
        <p:nvPicPr>
          <p:cNvPr id="17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19" name="그림 18" descr="클립아트, 그래픽, 창의성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C68CEA-1EAA-5C57-816F-3EEA9622AA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606" y="5638800"/>
            <a:ext cx="5758788" cy="5869609"/>
          </a:xfrm>
          <a:prstGeom prst="rect">
            <a:avLst/>
          </a:prstGeom>
        </p:spPr>
      </p:pic>
      <p:pic>
        <p:nvPicPr>
          <p:cNvPr id="21" name="그림 20" descr="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1C95ADF-5317-3E03-C997-2EF461384D8C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04" y="104611"/>
            <a:ext cx="2524289" cy="2524289"/>
          </a:xfrm>
          <a:prstGeom prst="rect">
            <a:avLst/>
          </a:prstGeom>
        </p:spPr>
      </p:pic>
      <p:pic>
        <p:nvPicPr>
          <p:cNvPr id="24" name="그림 23" descr="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7D4D981-9D72-F811-0B42-1F95A605394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6248" y="4692926"/>
            <a:ext cx="2008809" cy="20088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순서도: 수행의 시작/종료 20">
            <a:extLst>
              <a:ext uri="{FF2B5EF4-FFF2-40B4-BE49-F238E27FC236}">
                <a16:creationId xmlns:a16="http://schemas.microsoft.com/office/drawing/2014/main" id="{4C0C6B0C-4A2D-BCCE-756D-B9E0215C1A0B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7900" y="5549900"/>
            <a:ext cx="3289300" cy="812800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환경기념일 소개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01800" y="39370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marL="342900" lvl="1" indent="-342900" algn="l">
              <a:lnSpc>
                <a:spcPct val="99600"/>
              </a:lnSpc>
              <a:buClr>
                <a:srgbClr val="000000"/>
              </a:buClr>
              <a:buFont typeface="Arial"/>
              <a:buChar char="●"/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이 기념일은 어떤 날일까요?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01800" y="8051800"/>
            <a:ext cx="94869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marL="342900" lvl="1" indent="-342900" algn="l">
              <a:lnSpc>
                <a:spcPct val="99600"/>
              </a:lnSpc>
              <a:buClr>
                <a:srgbClr val="000000"/>
              </a:buClr>
              <a:buFont typeface="Arial"/>
              <a:buChar char="●"/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이 기념일은 어떻게 시작되었을까요?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828800" y="8851900"/>
            <a:ext cx="10287000" cy="31877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2009년, 환경부가 매년 9월 6일로 지정한 기념일로, 해당 날짜는 숫자 ‘9’와 ‘6’이 서로 거꾸로 보이는 모습에서 자원의 순환을 상징합니다.</a:t>
            </a:r>
          </a:p>
        </p:txBody>
      </p:sp>
      <p:pic>
        <p:nvPicPr>
          <p:cNvPr id="18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7700" y="6311900"/>
            <a:ext cx="685800" cy="812800"/>
          </a:xfrm>
          <a:prstGeom prst="rect">
            <a:avLst/>
          </a:prstGeom>
        </p:spPr>
      </p:pic>
      <p:sp>
        <p:nvSpPr>
          <p:cNvPr id="19" name="TextBox 19"/>
          <p:cNvSpPr txBox="1"/>
          <p:nvPr/>
        </p:nvSpPr>
        <p:spPr>
          <a:xfrm>
            <a:off x="1917700" y="4724400"/>
            <a:ext cx="10274300" cy="2476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매년 9월 6일은 자원을 아끼고 재활용의 중요성을 되새기기 위해 제정된 ‘자원순환의 날’입니다. </a:t>
            </a:r>
          </a:p>
        </p:txBody>
      </p:sp>
      <p:pic>
        <p:nvPicPr>
          <p:cNvPr id="20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순서도: 수행의 시작/종료 23">
            <a:extLst>
              <a:ext uri="{FF2B5EF4-FFF2-40B4-BE49-F238E27FC236}">
                <a16:creationId xmlns:a16="http://schemas.microsoft.com/office/drawing/2014/main" id="{7D496B72-23A2-D6C0-8D1A-4BC846F3A4DE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3200" y="7416800"/>
            <a:ext cx="10782300" cy="304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3200" y="3429000"/>
            <a:ext cx="952500" cy="952500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도전, 우리 가족 실천 미션!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565400" y="3340100"/>
            <a:ext cx="8763000" cy="10541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플라스틱 병뚜껑 미술 활동</a:t>
            </a: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98600" y="7772400"/>
            <a:ext cx="952500" cy="9525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2590800" y="7696200"/>
            <a:ext cx="8775700" cy="10541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물티슈 대신 손수건 사용하기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800600" y="4826000"/>
            <a:ext cx="7835900" cy="21209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플라스틱 병뚜껑을 모아 우리 가족만의 예술 작품이나 생활 소품으로 재탄생시키는 새활용을 경험해 봅시다. 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800600" y="9207500"/>
            <a:ext cx="7797800" cy="21209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한 번 쓰고 버리는 물티슈 대신 세탁하여 반복 사용할 수 있는 손수건을 사용해 쓰레기 발생을 줄여 봅시다. </a:t>
            </a:r>
          </a:p>
        </p:txBody>
      </p:sp>
      <p:pic>
        <p:nvPicPr>
          <p:cNvPr id="2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28" name="그림 27" descr="병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15312A-0731-B8F1-D6C7-7769C0612DD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811" y="4673600"/>
            <a:ext cx="2329595" cy="2329595"/>
          </a:xfrm>
          <a:prstGeom prst="rect">
            <a:avLst/>
          </a:prstGeom>
        </p:spPr>
      </p:pic>
      <p:pic>
        <p:nvPicPr>
          <p:cNvPr id="30" name="그림 29" descr="그래픽, 상징, 그래픽 디자인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A623FF1-88C5-97DE-5379-225DD8DDE38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603" y="8711649"/>
            <a:ext cx="2826798" cy="28267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순서도: 수행의 시작/종료 26">
            <a:extLst>
              <a:ext uri="{FF2B5EF4-FFF2-40B4-BE49-F238E27FC236}">
                <a16:creationId xmlns:a16="http://schemas.microsoft.com/office/drawing/2014/main" id="{EA909959-1365-49F0-DFA3-D2C2FCFAE361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3200" y="7416800"/>
            <a:ext cx="10782300" cy="304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3200" y="3429000"/>
            <a:ext cx="952500" cy="952500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도전, 우리 가족 실천 미션!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565400" y="3454400"/>
            <a:ext cx="103632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내용물을 비우고 헹군 후 분리배출 실천하기</a:t>
            </a: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98600" y="7772400"/>
            <a:ext cx="952500" cy="9525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2590800" y="7696200"/>
            <a:ext cx="8775700" cy="10541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종이팩, 폐건전지, 폐휴대폰 모으기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800600" y="4826000"/>
            <a:ext cx="7747000" cy="21209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용기 안의 내용물을 비우고 이물질을 깨끗이 헹군 뒤, 재질별로 정확하게 분리하여 배출합시다. 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800600" y="8902700"/>
            <a:ext cx="7848600" cy="27305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종이팩, 폐건전지, 폐휴대폰이 일반 쓰레기와 섞이지 않도록 따로 모아, 지역 행정복지센터 등을 통해 안전하게 배출합시다.</a:t>
            </a:r>
          </a:p>
        </p:txBody>
      </p:sp>
      <p:pic>
        <p:nvPicPr>
          <p:cNvPr id="26" name="Pictur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29" name="그림 28" descr="그래픽, 상징, 클립아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C4608CB-A54C-4D56-C222-215C5BDC118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01" y="4598583"/>
            <a:ext cx="2348318" cy="2348318"/>
          </a:xfrm>
          <a:prstGeom prst="rect">
            <a:avLst/>
          </a:prstGeom>
        </p:spPr>
      </p:pic>
      <p:sp>
        <p:nvSpPr>
          <p:cNvPr id="32" name="타원 31">
            <a:extLst>
              <a:ext uri="{FF2B5EF4-FFF2-40B4-BE49-F238E27FC236}">
                <a16:creationId xmlns:a16="http://schemas.microsoft.com/office/drawing/2014/main" id="{869403DE-DEF0-7752-ADBD-3CDE674430BF}"/>
              </a:ext>
            </a:extLst>
          </p:cNvPr>
          <p:cNvSpPr/>
          <p:nvPr/>
        </p:nvSpPr>
        <p:spPr>
          <a:xfrm>
            <a:off x="1575585" y="8843542"/>
            <a:ext cx="2950309" cy="2751717"/>
          </a:xfrm>
          <a:prstGeom prst="ellipse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3" name="그림 32" descr="큐브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31AF201-D0C2-F3C6-F9B4-231C952EEF3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0035">
            <a:off x="1896075" y="9143432"/>
            <a:ext cx="1440250" cy="1440250"/>
          </a:xfrm>
          <a:prstGeom prst="rect">
            <a:avLst/>
          </a:prstGeom>
        </p:spPr>
      </p:pic>
      <p:pic>
        <p:nvPicPr>
          <p:cNvPr id="34" name="그림 33" descr="로고, 상징, 스크린샷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CEFEA2B-A8FD-D9F0-E126-D376319C57B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9493">
            <a:off x="3276708" y="9122385"/>
            <a:ext cx="886612" cy="1034422"/>
          </a:xfrm>
          <a:prstGeom prst="rect">
            <a:avLst/>
          </a:prstGeom>
        </p:spPr>
      </p:pic>
      <p:pic>
        <p:nvPicPr>
          <p:cNvPr id="35" name="그림 34" descr="스크린샷, 휴대 전화, 정보기기, 모바일 기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CD67095-0AF4-673C-16B4-295705416E4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270">
            <a:off x="2700991" y="10189490"/>
            <a:ext cx="1270017" cy="12700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201</Words>
  <Application>Microsoft Office PowerPoint</Application>
  <PresentationFormat>사용자 지정</PresentationFormat>
  <Paragraphs>23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학교안심 알림장 TTF R</vt:lpstr>
      <vt:lpstr>Arial</vt:lpstr>
      <vt:lpstr>맑은 고딕</vt:lpstr>
      <vt:lpstr>Hakgyoansim Allimjang TTF B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장소영</cp:lastModifiedBy>
  <cp:revision>5</cp:revision>
  <dcterms:created xsi:type="dcterms:W3CDTF">2006-08-16T00:00:00Z</dcterms:created>
  <dcterms:modified xsi:type="dcterms:W3CDTF">2026-02-09T02:43:43Z</dcterms:modified>
</cp:coreProperties>
</file>