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4" r:id="rId1"/>
  </p:sldMasterIdLst>
  <p:notesMasterIdLst>
    <p:notesMasterId r:id="rId2"/>
  </p:notesMasterIdLst>
  <p:sldIdLst>
    <p:sldId id="256" r:id="rId3"/>
    <p:sldId id="258" r:id="rId4"/>
    <p:sldId id="260" r:id="rId5"/>
    <p:sldId id="263" r:id="rId6"/>
    <p:sldId id="268" r:id="rId7"/>
    <p:sldId id="259" r:id="rId8"/>
    <p:sldId id="267" r:id="rId9"/>
    <p:sldId id="264" r:id="rId10"/>
    <p:sldId id="265" r:id="rId11"/>
    <p:sldId id="262" r:id="rId12"/>
    <p:sldId id="270" r:id="rId13"/>
    <p:sldId id="271" r:id="rId14"/>
    <p:sldId id="261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420" y="90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presProps" Target="presProps.xml"  /><Relationship Id="rId17" Type="http://schemas.openxmlformats.org/officeDocument/2006/relationships/viewProps" Target="viewProps.xml"  /><Relationship Id="rId18" Type="http://schemas.openxmlformats.org/officeDocument/2006/relationships/theme" Target="theme/theme1.xml"  /><Relationship Id="rId19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말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2025-06-12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0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6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738693"/>
      </p:ext>
    </p:extLst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106550"/>
      </p:ext>
    </p:extLst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워드크라우드 툴 이용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이 단원은 깃대종 이야기로 공존의 가치를 내면화하는데 목적이 있습니다</a:t>
            </a:r>
            <a:r>
              <a:rPr lang="en-US" altLang="ko-KR"/>
              <a:t>.</a:t>
            </a:r>
            <a:r>
              <a:rPr lang="ko-KR" altLang="en-US"/>
              <a:t> 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76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033435"/>
      </p:ext>
    </p:extLst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1.</a:t>
            </a:r>
            <a:r>
              <a:rPr lang="ko-KR" altLang="en-US"/>
              <a:t> 전호습지    </a:t>
            </a:r>
            <a:r>
              <a:rPr lang="en-US" altLang="ko-KR"/>
              <a:t>2.</a:t>
            </a:r>
            <a:r>
              <a:rPr lang="ko-KR" altLang="en-US"/>
              <a:t> 한강 야생조류생태공원   </a:t>
            </a:r>
            <a:r>
              <a:rPr lang="en-US" altLang="ko-KR"/>
              <a:t>3.</a:t>
            </a:r>
            <a:r>
              <a:rPr lang="ko-KR" altLang="en-US"/>
              <a:t> 김포평야    </a:t>
            </a:r>
            <a:r>
              <a:rPr lang="en-US" altLang="ko-KR"/>
              <a:t>4.</a:t>
            </a:r>
            <a:r>
              <a:rPr lang="ko-KR" altLang="en-US"/>
              <a:t> 대명항    </a:t>
            </a:r>
            <a:r>
              <a:rPr lang="en-US" altLang="ko-KR"/>
              <a:t>5.</a:t>
            </a:r>
            <a:r>
              <a:rPr lang="ko-KR" altLang="en-US"/>
              <a:t> 애기봉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417706"/>
      </p:ext>
    </p:extLst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6.</a:t>
            </a:r>
            <a:r>
              <a:rPr lang="ko-KR" altLang="en-US"/>
              <a:t> 조강  </a:t>
            </a:r>
            <a:r>
              <a:rPr lang="en-US" altLang="ko-KR"/>
              <a:t>7.</a:t>
            </a:r>
            <a:r>
              <a:rPr lang="ko-KR" altLang="en-US"/>
              <a:t> 미선나무   </a:t>
            </a:r>
            <a:r>
              <a:rPr lang="en-US" altLang="ko-KR"/>
              <a:t>8.</a:t>
            </a:r>
            <a:r>
              <a:rPr lang="ko-KR" altLang="en-US"/>
              <a:t> 한강 중앙공원   </a:t>
            </a:r>
            <a:r>
              <a:rPr lang="en-US" altLang="ko-KR"/>
              <a:t>9.</a:t>
            </a:r>
            <a:r>
              <a:rPr lang="ko-KR" altLang="en-US"/>
              <a:t> 석정천문대   </a:t>
            </a:r>
            <a:r>
              <a:rPr lang="en-US" altLang="ko-KR"/>
              <a:t>10.</a:t>
            </a:r>
            <a:r>
              <a:rPr lang="ko-KR" altLang="en-US"/>
              <a:t> 태산가족공원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437824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2025-05-22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2025-05-22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2025-05-22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2025-05-22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2025-05-22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2025-05-22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2025-05-22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2025-05-22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2025-05-22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2025-05-22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2025-05-22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2025-05-22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2025-05-22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Relationship Id="rId6" Type="http://schemas.openxmlformats.org/officeDocument/2006/relationships/image" Target="../media/image9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Relationship Id="rId4" Type="http://schemas.openxmlformats.org/officeDocument/2006/relationships/image" Target="../media/image8.png"  /><Relationship Id="rId5" Type="http://schemas.openxmlformats.org/officeDocument/2006/relationships/hyperlink" Target="https://www.gimpo.go.kr/culture/index.do" TargetMode="External" /><Relationship Id="rId6" Type="http://schemas.openxmlformats.org/officeDocument/2006/relationships/image" Target="../media/image10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Relationship Id="rId4" Type="http://schemas.openxmlformats.org/officeDocument/2006/relationships/image" Target="../media/image8.png"  /><Relationship Id="rId5" Type="http://schemas.openxmlformats.org/officeDocument/2006/relationships/image" Target="../media/image10.png"  /><Relationship Id="rId6" Type="http://schemas.openxmlformats.org/officeDocument/2006/relationships/image" Target="../media/image11.png"  /><Relationship Id="rId7" Type="http://schemas.openxmlformats.org/officeDocument/2006/relationships/image" Target="../media/image12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Relationship Id="rId4" Type="http://schemas.openxmlformats.org/officeDocument/2006/relationships/image" Target="../media/image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Relationship Id="rId4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Relationship Id="rId4" Type="http://schemas.openxmlformats.org/officeDocument/2006/relationships/hyperlink" Target="https://www.youtube.com/watch?v=y8NWqSoEv8o" TargetMode="External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Relationship Id="rId4" Type="http://schemas.openxmlformats.org/officeDocument/2006/relationships/hyperlink" Target="https://www.gimpo.go.kr/culture/contents.do?key=6812" TargetMode="External" /><Relationship Id="rId5" Type="http://schemas.openxmlformats.org/officeDocument/2006/relationships/image" Target="../media/image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0f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00" y="1958975"/>
            <a:ext cx="10363198" cy="1470025"/>
          </a:xfrm>
          <a:ln>
            <a:noFill/>
          </a:ln>
        </p:spPr>
        <p:txBody>
          <a:bodyPr>
            <a:noAutofit/>
          </a:bodyPr>
          <a:lstStyle/>
          <a:p>
            <a:pPr lvl="0" algn="r">
              <a:defRPr/>
            </a:pPr>
            <a:r>
              <a:rPr lang="ko-KR" altLang="en-US" sz="400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dk1"/>
                </a:solidFill>
                <a:latin typeface="맑은 고딕"/>
              </a:rPr>
              <a:t>김포의 환경으로 생태계를 만나요</a:t>
            </a:r>
            <a:endParaRPr lang="ko-KR" altLang="en-US" sz="4000">
              <a:solidFill>
                <a:schemeClr val="dk1"/>
              </a:solidFill>
              <a:latin typeface="맑은 고딕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65184" y="248666"/>
            <a:ext cx="9126816" cy="687832"/>
          </a:xfrm>
          <a:solidFill>
            <a:schemeClr val="lt1"/>
          </a:solidFill>
        </p:spPr>
        <p:txBody>
          <a:bodyPr anchor="ctr" anchorCtr="0">
            <a:normAutofit/>
          </a:bodyPr>
          <a:lstStyle/>
          <a:p>
            <a:pPr lvl="0" algn="l">
              <a:defRPr/>
            </a:pPr>
            <a:r>
              <a:rPr lang="ko-KR" altLang="en-US" sz="2800" b="1">
                <a:latin typeface="맑은 고딕"/>
              </a:rPr>
              <a:t>    </a:t>
            </a:r>
            <a:r>
              <a:rPr lang="ko-KR" altLang="en-US" sz="2400" b="1">
                <a:latin typeface="맑은 고딕"/>
              </a:rPr>
              <a:t>김포에서 내딛는 환경 첫걸음</a:t>
            </a:r>
          </a:p>
        </p:txBody>
      </p:sp>
      <p:grpSp>
        <p:nvGrpSpPr>
          <p:cNvPr id="36" name="그룹 35"/>
          <p:cNvGrpSpPr/>
          <p:nvPr/>
        </p:nvGrpSpPr>
        <p:grpSpPr>
          <a:xfrm rot="0">
            <a:off x="9536132" y="343916"/>
            <a:ext cx="2290075" cy="771071"/>
            <a:chOff x="9368044" y="985159"/>
            <a:chExt cx="2290075" cy="771071"/>
          </a:xfrm>
        </p:grpSpPr>
        <p:sp>
          <p:nvSpPr>
            <p:cNvPr id="4" name="순서도: 수행의 시작/종료 3"/>
            <p:cNvSpPr/>
            <p:nvPr/>
          </p:nvSpPr>
          <p:spPr>
            <a:xfrm>
              <a:off x="9368044" y="985159"/>
              <a:ext cx="2290075" cy="771071"/>
            </a:xfrm>
            <a:prstGeom prst="flowChartTerminator">
              <a:avLst/>
            </a:prstGeom>
            <a:solidFill>
              <a:srgbClr val="d4e0a0"/>
            </a:solidFill>
            <a:ln>
              <a:solidFill>
                <a:schemeClr val="lt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6" name="순서도: 수행의 시작/종료 5"/>
            <p:cNvSpPr/>
            <p:nvPr/>
          </p:nvSpPr>
          <p:spPr>
            <a:xfrm>
              <a:off x="9489940" y="1080976"/>
              <a:ext cx="2066127" cy="584540"/>
            </a:xfrm>
            <a:prstGeom prst="flowChartTerminator">
              <a:avLst/>
            </a:prstGeom>
            <a:solidFill>
              <a:srgbClr val="afc550"/>
            </a:solidFill>
            <a:ln>
              <a:solidFill>
                <a:schemeClr val="lt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ko-KR" altLang="en-US" sz="1600" b="1">
                  <a:solidFill>
                    <a:schemeClr val="tx1"/>
                  </a:solidFill>
                  <a:latin typeface="맑은 고딕"/>
                </a:rPr>
                <a:t>교과기반형</a:t>
              </a:r>
              <a:endParaRPr lang="ko-KR" altLang="en-US" sz="1600" b="1">
                <a:solidFill>
                  <a:schemeClr val="tx1"/>
                </a:solidFill>
                <a:latin typeface="맑은 고딕"/>
              </a:endParaRPr>
            </a:p>
          </p:txBody>
        </p:sp>
      </p:grpSp>
      <p:sp>
        <p:nvSpPr>
          <p:cNvPr id="22" name="가로 글상자 21"/>
          <p:cNvSpPr txBox="1"/>
          <p:nvPr/>
        </p:nvSpPr>
        <p:spPr>
          <a:xfrm>
            <a:off x="4434794" y="985159"/>
            <a:ext cx="247696" cy="365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en-US" altLang="ko-KR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7565" y="343916"/>
            <a:ext cx="2950412" cy="624573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665308" y="3696716"/>
            <a:ext cx="4506083" cy="2664104"/>
          </a:xfrm>
          <a:prstGeom prst="rect">
            <a:avLst/>
          </a:prstGeom>
        </p:spPr>
      </p:pic>
      <p:sp>
        <p:nvSpPr>
          <p:cNvPr id="38" name="부제목 2"/>
          <p:cNvSpPr>
            <a:spLocks noGrp="1"/>
          </p:cNvSpPr>
          <p:nvPr/>
        </p:nvSpPr>
        <p:spPr>
          <a:xfrm>
            <a:off x="3065184" y="3352800"/>
            <a:ext cx="8212414" cy="687832"/>
          </a:xfrm>
          <a:prstGeom prst="rect">
            <a:avLst/>
          </a:prstGeom>
          <a:noFill/>
        </p:spPr>
        <p:txBody>
          <a:bodyPr vert="horz" lIns="91440" tIns="45720" rIns="91440" bIns="45720" anchor="ctr" anchorCtr="0">
            <a:normAutofit/>
          </a:bodyPr>
          <a:lstStyle/>
          <a:p>
            <a:pPr marL="0" lv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800" b="1" i="0" u="none" strike="noStrike" kern="1200" cap="none" spc="0" normalizeH="0" baseline="0">
                <a:solidFill>
                  <a:srgbClr val="8c8c8c"/>
                </a:solidFill>
                <a:latin typeface="맑은 고딕"/>
              </a:rPr>
              <a:t>  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8c8c8c"/>
                </a:solidFill>
                <a:latin typeface="맑은 고딕"/>
              </a:rPr>
              <a:t>-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8c8c8c"/>
                </a:solidFill>
                <a:latin typeface="맑은 고딕"/>
              </a:rPr>
              <a:t>우리 마을을 알고 싶어요</a:t>
            </a:r>
            <a:endParaRPr kumimoji="0" lang="ko-KR" altLang="en-US" sz="2400" b="1" i="0" u="none" strike="noStrike" kern="1200" cap="none" spc="0" normalizeH="0" baseline="0">
              <a:solidFill>
                <a:srgbClr val="8c8c8c"/>
              </a:solidFill>
              <a:latin typeface="맑은 고딕"/>
            </a:endParaRPr>
          </a:p>
        </p:txBody>
      </p: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0f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433462" y="288118"/>
            <a:ext cx="7753084" cy="824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cae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defRPr/>
            </a:pPr>
            <a:endParaRPr lang="ko-KR" altLang="en-US" sz="1400">
              <a:solidFill>
                <a:schemeClr val="tx1"/>
              </a:solidFill>
              <a:latin typeface="나눔고딕"/>
              <a:ea typeface="나눔고딕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2552" y="407905"/>
            <a:ext cx="1670010" cy="599817"/>
          </a:xfrm>
          <a:prstGeom prst="roundRect">
            <a:avLst>
              <a:gd name="adj" fmla="val 50000"/>
            </a:avLst>
          </a:prstGeom>
          <a:solidFill>
            <a:srgbClr val="B5CE5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2500" b="1">
                <a:latin typeface="학교안심 산뜻돋움 M"/>
                <a:ea typeface="학교안심 산뜻돋움 M"/>
              </a:rPr>
              <a:t>활동 </a:t>
            </a:r>
            <a:r>
              <a:rPr kumimoji="1" lang="en-US" altLang="ko-KR" sz="2500" b="1">
                <a:latin typeface="학교안심 산뜻돋움 M"/>
                <a:ea typeface="학교안심 산뜻돋움 M"/>
              </a:rPr>
              <a:t>2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178917" y="468750"/>
            <a:ext cx="6088099" cy="46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ko-KR" altLang="en-US" sz="2500" kern="0">
                <a:solidFill>
                  <a:schemeClr val="dk1"/>
                </a:solidFill>
                <a:latin typeface="맑은 고딕"/>
              </a:rPr>
              <a:t>김포의 생태자원을 나타낸 지도 만들기</a:t>
            </a:r>
            <a:endParaRPr lang="ko-KR" altLang="en-US" sz="2500" kern="0">
              <a:solidFill>
                <a:schemeClr val="dk1"/>
              </a:solidFill>
              <a:latin typeface="맑은 고딕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1383" y="1304473"/>
            <a:ext cx="11469233" cy="5329464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40000"/>
              </a:lnSpc>
              <a:defRPr/>
            </a:pPr>
            <a:endParaRPr lang="ko-KR" altLang="en-US"/>
          </a:p>
        </p:txBody>
      </p:sp>
      <p:sp>
        <p:nvSpPr>
          <p:cNvPr id="21" name="순서도: 수행의 시작/종료 5"/>
          <p:cNvSpPr/>
          <p:nvPr/>
        </p:nvSpPr>
        <p:spPr>
          <a:xfrm>
            <a:off x="9835129" y="455231"/>
            <a:ext cx="1677756" cy="505165"/>
          </a:xfrm>
          <a:prstGeom prst="flowChartTerminator">
            <a:avLst/>
          </a:prstGeom>
          <a:solidFill>
            <a:srgbClr val="b7d07e"/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학교안심 산뜻돋움 M"/>
                <a:ea typeface="학교안심 산뜻돋움 M"/>
              </a:rPr>
              <a:t>활동지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학교안심 산뜻돋움 M"/>
                <a:ea typeface="학교안심 산뜻돋움 M"/>
              </a:rPr>
              <a:t>2</a:t>
            </a:r>
            <a:endParaRPr kumimoji="0" lang="en-US" altLang="ko-KR" sz="2000" b="0" i="0" u="none" strike="noStrike" kern="1200" cap="none" spc="0" normalizeH="0" baseline="0">
              <a:solidFill>
                <a:srgbClr val="000000"/>
              </a:solidFill>
              <a:latin typeface="학교안심 산뜻돋움 M"/>
              <a:ea typeface="학교안심 산뜻돋움 M"/>
            </a:endParaRPr>
          </a:p>
        </p:txBody>
      </p:sp>
      <p:pic>
        <p:nvPicPr>
          <p:cNvPr id="24" name="그림 2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790372" y="1560478"/>
            <a:ext cx="1591677" cy="171327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929669" y="1304473"/>
            <a:ext cx="6298457" cy="55016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0f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433462" y="288118"/>
            <a:ext cx="7753084" cy="824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cae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defRPr/>
            </a:pPr>
            <a:endParaRPr lang="ko-KR" altLang="en-US" sz="1400">
              <a:solidFill>
                <a:schemeClr val="tx1"/>
              </a:solidFill>
              <a:latin typeface="나눔고딕"/>
              <a:ea typeface="나눔고딕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2552" y="407905"/>
            <a:ext cx="1670010" cy="599817"/>
          </a:xfrm>
          <a:prstGeom prst="roundRect">
            <a:avLst>
              <a:gd name="adj" fmla="val 50000"/>
            </a:avLst>
          </a:prstGeom>
          <a:solidFill>
            <a:srgbClr val="b5ce5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2500" b="1">
                <a:latin typeface="학교안심 산뜻돋움 M"/>
                <a:ea typeface="학교안심 산뜻돋움 M"/>
              </a:rPr>
              <a:t>활동 </a:t>
            </a:r>
            <a:r>
              <a:rPr kumimoji="1" lang="en-US" altLang="ko-KR" sz="2500" b="1">
                <a:latin typeface="학교안심 산뜻돋움 M"/>
                <a:ea typeface="학교안심 산뜻돋움 M"/>
              </a:rPr>
              <a:t>3</a:t>
            </a:r>
            <a:endParaRPr kumimoji="1" lang="en-US" altLang="ko-KR" sz="2500" b="1">
              <a:latin typeface="학교안심 산뜻돋움 M"/>
              <a:ea typeface="학교안심 산뜻돋움 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178917" y="468750"/>
            <a:ext cx="6088100" cy="472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ko-KR" altLang="en-US" sz="2500" kern="0">
                <a:solidFill>
                  <a:schemeClr val="dk1"/>
                </a:solidFill>
                <a:latin typeface="맑은 고딕"/>
              </a:rPr>
              <a:t>생태자원이 우리에게 주는 혜택 알아보기</a:t>
            </a:r>
            <a:endParaRPr lang="ko-KR" altLang="en-US" sz="2500" kern="0">
              <a:solidFill>
                <a:schemeClr val="dk1"/>
              </a:solidFill>
              <a:latin typeface="맑은 고딕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1383" y="1304473"/>
            <a:ext cx="11469233" cy="5329464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40000"/>
              </a:lnSpc>
              <a:defRPr/>
            </a:pPr>
            <a:endParaRPr lang="ko-KR" altLang="en-US"/>
          </a:p>
        </p:txBody>
      </p:sp>
      <p:sp>
        <p:nvSpPr>
          <p:cNvPr id="21" name="순서도: 수행의 시작/종료 5"/>
          <p:cNvSpPr/>
          <p:nvPr/>
        </p:nvSpPr>
        <p:spPr>
          <a:xfrm>
            <a:off x="9835129" y="455231"/>
            <a:ext cx="1677756" cy="505165"/>
          </a:xfrm>
          <a:prstGeom prst="flowChartTerminator">
            <a:avLst/>
          </a:prstGeom>
          <a:solidFill>
            <a:srgbClr val="b7d07e"/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학교안심 산뜻돋움 M"/>
                <a:ea typeface="학교안심 산뜻돋움 M"/>
              </a:rPr>
              <a:t>활동지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학교안심 산뜻돋움 M"/>
                <a:ea typeface="학교안심 산뜻돋움 M"/>
              </a:rPr>
              <a:t>2</a:t>
            </a:r>
            <a:endParaRPr kumimoji="0" lang="en-US" altLang="ko-KR" sz="2000" b="0" i="0" u="none" strike="noStrike" kern="1200" cap="none" spc="0" normalizeH="0" baseline="0">
              <a:solidFill>
                <a:srgbClr val="000000"/>
              </a:solidFill>
              <a:latin typeface="학교안심 산뜻돋움 M"/>
              <a:ea typeface="학교안심 산뜻돋움 M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27" name="가로 글상자 26"/>
          <p:cNvSpPr txBox="1"/>
          <p:nvPr/>
        </p:nvSpPr>
        <p:spPr>
          <a:xfrm>
            <a:off x="963646" y="1660792"/>
            <a:ext cx="10214043" cy="346175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>
                <a:hlinkClick r:id="rId5"/>
              </a:rPr>
              <a:t>https://www.gimpo.go.kr/culture/index.do</a:t>
            </a: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ko-KR" altLang="en-US" sz="3700">
                <a:latin typeface="맑은 고딕"/>
              </a:rPr>
              <a:t>홈페이지를 보며 내가 소개하고싶은 김포의 </a:t>
            </a:r>
            <a:endParaRPr lang="ko-KR" altLang="en-US" sz="3700">
              <a:latin typeface="맑은 고딕"/>
            </a:endParaRPr>
          </a:p>
          <a:p>
            <a:pPr lvl="0">
              <a:defRPr/>
            </a:pPr>
            <a:r>
              <a:rPr lang="ko-KR" altLang="en-US" sz="3700">
                <a:latin typeface="맑은 고딕"/>
              </a:rPr>
              <a:t>생태자원을 골라 다섯고개 놀이하기 </a:t>
            </a:r>
            <a:r>
              <a:rPr lang="en-US" altLang="ko-KR" sz="3700">
                <a:latin typeface="맑은 고딕"/>
              </a:rPr>
              <a:t>(</a:t>
            </a:r>
            <a:r>
              <a:rPr lang="ko-KR" altLang="en-US" sz="3700">
                <a:latin typeface="맑은 고딕"/>
              </a:rPr>
              <a:t>활동지</a:t>
            </a:r>
            <a:r>
              <a:rPr lang="en-US" altLang="ko-KR" sz="3700">
                <a:latin typeface="맑은 고딕"/>
              </a:rPr>
              <a:t>2-3)</a:t>
            </a:r>
            <a:endParaRPr lang="en-US" altLang="ko-KR" sz="3700">
              <a:latin typeface="맑은 고딕"/>
            </a:endParaRPr>
          </a:p>
          <a:p>
            <a:pPr lvl="0">
              <a:defRPr/>
            </a:pPr>
            <a:endParaRPr lang="ko-KR" altLang="en-US" sz="3700">
              <a:latin typeface="맑은 고딕"/>
            </a:endParaRPr>
          </a:p>
          <a:p>
            <a:pPr lvl="0">
              <a:defRPr/>
            </a:pPr>
            <a:r>
              <a:rPr lang="en-US" altLang="ko-KR" sz="3700">
                <a:latin typeface="맑은 고딕"/>
              </a:rPr>
              <a:t>*</a:t>
            </a:r>
            <a:r>
              <a:rPr lang="ko-KR" altLang="en-US" sz="3700">
                <a:latin typeface="맑은 고딕"/>
              </a:rPr>
              <a:t>규칙</a:t>
            </a:r>
            <a:endParaRPr lang="ko-KR" altLang="en-US" sz="3700">
              <a:latin typeface="맑은 고딕"/>
            </a:endParaRPr>
          </a:p>
          <a:p>
            <a:pPr lvl="0">
              <a:defRPr/>
            </a:pPr>
            <a:r>
              <a:rPr lang="ko-KR" altLang="en-US" sz="3700">
                <a:latin typeface="맑은 고딕"/>
              </a:rPr>
              <a:t>내가 정한 장소의 좋은 점 </a:t>
            </a:r>
            <a:r>
              <a:rPr lang="en-US" altLang="ko-KR" sz="3700">
                <a:latin typeface="맑은 고딕"/>
              </a:rPr>
              <a:t>3</a:t>
            </a:r>
            <a:r>
              <a:rPr lang="ko-KR" altLang="en-US" sz="3700">
                <a:latin typeface="맑은 고딕"/>
              </a:rPr>
              <a:t>가지를 포함하기</a:t>
            </a:r>
            <a:endParaRPr lang="ko-KR" altLang="en-US" sz="3700">
              <a:latin typeface="맑은 고딕"/>
            </a:endParaRPr>
          </a:p>
        </p:txBody>
      </p:sp>
      <p:pic>
        <p:nvPicPr>
          <p:cNvPr id="29" name="그림 2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278021" y="1304473"/>
            <a:ext cx="1348486" cy="140928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62371557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0f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433462" y="288118"/>
            <a:ext cx="7753084" cy="824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cae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defRPr/>
            </a:pPr>
            <a:endParaRPr lang="ko-KR" altLang="en-US" sz="1400">
              <a:solidFill>
                <a:schemeClr val="tx1"/>
              </a:solidFill>
              <a:latin typeface="나눔고딕"/>
              <a:ea typeface="나눔고딕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2552" y="407905"/>
            <a:ext cx="1670010" cy="599817"/>
          </a:xfrm>
          <a:prstGeom prst="roundRect">
            <a:avLst>
              <a:gd name="adj" fmla="val 50000"/>
            </a:avLst>
          </a:prstGeom>
          <a:solidFill>
            <a:srgbClr val="b5ce5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2500" b="1">
                <a:latin typeface="학교안심 산뜻돋움 M"/>
                <a:ea typeface="학교안심 산뜻돋움 M"/>
              </a:rPr>
              <a:t>활동 </a:t>
            </a:r>
            <a:r>
              <a:rPr kumimoji="1" lang="en-US" altLang="ko-KR" sz="2500" b="1">
                <a:latin typeface="학교안심 산뜻돋움 M"/>
                <a:ea typeface="학교안심 산뜻돋움 M"/>
              </a:rPr>
              <a:t>4</a:t>
            </a:r>
            <a:endParaRPr kumimoji="1" lang="en-US" altLang="ko-KR" sz="2500" b="1">
              <a:latin typeface="학교안심 산뜻돋움 M"/>
              <a:ea typeface="학교안심 산뜻돋움 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178917" y="468750"/>
            <a:ext cx="6088099" cy="47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ko-KR" altLang="en-US" sz="2500" kern="0">
                <a:solidFill>
                  <a:schemeClr val="dk1"/>
                </a:solidFill>
                <a:latin typeface="맑은 고딕"/>
              </a:rPr>
              <a:t>나는 김포환경 크리에이터</a:t>
            </a:r>
            <a:endParaRPr lang="ko-KR" altLang="en-US" sz="2500" kern="0">
              <a:solidFill>
                <a:schemeClr val="dk1"/>
              </a:solidFill>
              <a:latin typeface="맑은 고딕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1383" y="1304473"/>
            <a:ext cx="11469233" cy="5329464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40000"/>
              </a:lnSpc>
              <a:defRPr/>
            </a:pPr>
            <a:endParaRPr lang="ko-KR" altLang="en-US"/>
          </a:p>
        </p:txBody>
      </p:sp>
      <p:sp>
        <p:nvSpPr>
          <p:cNvPr id="21" name="순서도: 수행의 시작/종료 5"/>
          <p:cNvSpPr/>
          <p:nvPr/>
        </p:nvSpPr>
        <p:spPr>
          <a:xfrm>
            <a:off x="9835129" y="455231"/>
            <a:ext cx="1677756" cy="505165"/>
          </a:xfrm>
          <a:prstGeom prst="flowChartTerminator">
            <a:avLst/>
          </a:prstGeom>
          <a:solidFill>
            <a:srgbClr val="b7d07e"/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학교안심 산뜻돋움 M"/>
                <a:ea typeface="학교안심 산뜻돋움 M"/>
              </a:rPr>
              <a:t>활동지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학교안심 산뜻돋움 M"/>
                <a:ea typeface="학교안심 산뜻돋움 M"/>
              </a:rPr>
              <a:t>3</a:t>
            </a:r>
            <a:endParaRPr kumimoji="0" lang="en-US" altLang="ko-KR" sz="2000" b="0" i="0" u="none" strike="noStrike" kern="1200" cap="none" spc="0" normalizeH="0" baseline="0">
              <a:solidFill>
                <a:srgbClr val="000000"/>
              </a:solidFill>
              <a:latin typeface="학교안심 산뜻돋움 M"/>
              <a:ea typeface="학교안심 산뜻돋움 M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27" name="가로 글상자 26"/>
          <p:cNvSpPr txBox="1"/>
          <p:nvPr/>
        </p:nvSpPr>
        <p:spPr>
          <a:xfrm>
            <a:off x="988978" y="1376947"/>
            <a:ext cx="10214043" cy="205205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ko-KR" altLang="en-US" sz="3700">
                <a:latin typeface="맑은 고딕"/>
              </a:rPr>
              <a:t>김포의 유명 생태자원을 소개하는 </a:t>
            </a:r>
            <a:endParaRPr lang="ko-KR" altLang="en-US" sz="3700">
              <a:latin typeface="맑은 고딕"/>
            </a:endParaRPr>
          </a:p>
          <a:p>
            <a:pPr lvl="0">
              <a:defRPr/>
            </a:pPr>
            <a:r>
              <a:rPr lang="ko-KR" altLang="en-US" sz="3700">
                <a:latin typeface="맑은 고딕"/>
              </a:rPr>
              <a:t>영상 계획 세우기</a:t>
            </a:r>
            <a:endParaRPr lang="ko-KR" altLang="en-US" sz="3700">
              <a:latin typeface="맑은 고딕"/>
            </a:endParaRPr>
          </a:p>
          <a:p>
            <a:pPr lvl="0">
              <a:defRPr/>
            </a:pPr>
            <a:endParaRPr lang="ko-KR" altLang="en-US" sz="3700">
              <a:latin typeface="맑은 고딕"/>
            </a:endParaRPr>
          </a:p>
        </p:txBody>
      </p:sp>
      <p:pic>
        <p:nvPicPr>
          <p:cNvPr id="29" name="그림 2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78021" y="1304473"/>
            <a:ext cx="1348486" cy="140928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63646" y="3142832"/>
            <a:ext cx="4732157" cy="2677527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276797" y="3077159"/>
            <a:ext cx="48291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61741"/>
      </p:ext>
    </p:extLst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0f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모서리가 둥근 직사각형 37"/>
          <p:cNvSpPr/>
          <p:nvPr/>
        </p:nvSpPr>
        <p:spPr>
          <a:xfrm>
            <a:off x="658383" y="2386761"/>
            <a:ext cx="3406808" cy="3632080"/>
          </a:xfrm>
          <a:prstGeom prst="roundRect">
            <a:avLst>
              <a:gd name="adj" fmla="val 8601"/>
            </a:avLst>
          </a:prstGeom>
          <a:solidFill>
            <a:srgbClr val="B5CE5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kumimoji="1" lang="ko-KR" altLang="en-US"/>
          </a:p>
        </p:txBody>
      </p:sp>
      <p:sp>
        <p:nvSpPr>
          <p:cNvPr id="24" name="모서리가 둥근 직사각형 38"/>
          <p:cNvSpPr/>
          <p:nvPr/>
        </p:nvSpPr>
        <p:spPr>
          <a:xfrm>
            <a:off x="750973" y="2512584"/>
            <a:ext cx="3218025" cy="3394571"/>
          </a:xfrm>
          <a:custGeom>
            <a:avLst/>
            <a:gdLst>
              <a:gd name="connsiteX0" fmla="*/ 0 w 3218025"/>
              <a:gd name="connsiteY0" fmla="*/ 276782 h 3394573"/>
              <a:gd name="connsiteX1" fmla="*/ 276782 w 3218025"/>
              <a:gd name="connsiteY1" fmla="*/ 0 h 3394573"/>
              <a:gd name="connsiteX2" fmla="*/ 942897 w 3218025"/>
              <a:gd name="connsiteY2" fmla="*/ 0 h 3394573"/>
              <a:gd name="connsiteX3" fmla="*/ 1582368 w 3218025"/>
              <a:gd name="connsiteY3" fmla="*/ 0 h 3394573"/>
              <a:gd name="connsiteX4" fmla="*/ 2301772 w 3218025"/>
              <a:gd name="connsiteY4" fmla="*/ 0 h 3394573"/>
              <a:gd name="connsiteX5" fmla="*/ 2941243 w 3218025"/>
              <a:gd name="connsiteY5" fmla="*/ 0 h 3394573"/>
              <a:gd name="connsiteX6" fmla="*/ 3218025 w 3218025"/>
              <a:gd name="connsiteY6" fmla="*/ 276782 h 3394573"/>
              <a:gd name="connsiteX7" fmla="*/ 3218025 w 3218025"/>
              <a:gd name="connsiteY7" fmla="*/ 816574 h 3394573"/>
              <a:gd name="connsiteX8" fmla="*/ 3218025 w 3218025"/>
              <a:gd name="connsiteY8" fmla="*/ 1384776 h 3394573"/>
              <a:gd name="connsiteX9" fmla="*/ 3218025 w 3218025"/>
              <a:gd name="connsiteY9" fmla="*/ 1952977 h 3394573"/>
              <a:gd name="connsiteX10" fmla="*/ 3218025 w 3218025"/>
              <a:gd name="connsiteY10" fmla="*/ 2464359 h 3394573"/>
              <a:gd name="connsiteX11" fmla="*/ 3218025 w 3218025"/>
              <a:gd name="connsiteY11" fmla="*/ 3117791 h 3394573"/>
              <a:gd name="connsiteX12" fmla="*/ 2941243 w 3218025"/>
              <a:gd name="connsiteY12" fmla="*/ 3394573 h 3394573"/>
              <a:gd name="connsiteX13" fmla="*/ 2221839 w 3218025"/>
              <a:gd name="connsiteY13" fmla="*/ 3394573 h 3394573"/>
              <a:gd name="connsiteX14" fmla="*/ 1502434 w 3218025"/>
              <a:gd name="connsiteY14" fmla="*/ 3394573 h 3394573"/>
              <a:gd name="connsiteX15" fmla="*/ 276782 w 3218025"/>
              <a:gd name="connsiteY15" fmla="*/ 3394573 h 3394573"/>
              <a:gd name="connsiteX16" fmla="*/ 0 w 3218025"/>
              <a:gd name="connsiteY16" fmla="*/ 3117791 h 3394573"/>
              <a:gd name="connsiteX17" fmla="*/ 0 w 3218025"/>
              <a:gd name="connsiteY17" fmla="*/ 2549589 h 3394573"/>
              <a:gd name="connsiteX18" fmla="*/ 0 w 3218025"/>
              <a:gd name="connsiteY18" fmla="*/ 2009797 h 3394573"/>
              <a:gd name="connsiteX19" fmla="*/ 0 w 3218025"/>
              <a:gd name="connsiteY19" fmla="*/ 1384776 h 3394573"/>
              <a:gd name="connsiteX20" fmla="*/ 0 w 3218025"/>
              <a:gd name="connsiteY20" fmla="*/ 788164 h 3394573"/>
              <a:gd name="connsiteX21" fmla="*/ 0 w 3218025"/>
              <a:gd name="connsiteY21" fmla="*/ 276782 h 33945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18025" h="3394573" fill="none" extrusionOk="0">
                <a:moveTo>
                  <a:pt x="0" y="276782"/>
                </a:moveTo>
                <a:cubicBezTo>
                  <a:pt x="8434" y="140193"/>
                  <a:pt x="108631" y="32813"/>
                  <a:pt x="276782" y="0"/>
                </a:cubicBezTo>
                <a:cubicBezTo>
                  <a:pt x="567109" y="-30094"/>
                  <a:pt x="727292" y="-24366"/>
                  <a:pt x="942897" y="0"/>
                </a:cubicBezTo>
                <a:cubicBezTo>
                  <a:pt x="1158502" y="24366"/>
                  <a:pt x="1345413" y="-31194"/>
                  <a:pt x="1582368" y="0"/>
                </a:cubicBezTo>
                <a:cubicBezTo>
                  <a:pt x="1819323" y="31194"/>
                  <a:pt x="1984842" y="-30900"/>
                  <a:pt x="2301772" y="0"/>
                </a:cubicBezTo>
                <a:cubicBezTo>
                  <a:pt x="2618702" y="30900"/>
                  <a:pt x="2732534" y="-3953"/>
                  <a:pt x="2941243" y="0"/>
                </a:cubicBezTo>
                <a:cubicBezTo>
                  <a:pt x="3096270" y="-13636"/>
                  <a:pt x="3206084" y="119645"/>
                  <a:pt x="3218025" y="276782"/>
                </a:cubicBezTo>
                <a:cubicBezTo>
                  <a:pt x="3215890" y="392444"/>
                  <a:pt x="3242310" y="632626"/>
                  <a:pt x="3218025" y="816574"/>
                </a:cubicBezTo>
                <a:cubicBezTo>
                  <a:pt x="3193740" y="1000522"/>
                  <a:pt x="3241810" y="1136363"/>
                  <a:pt x="3218025" y="1384776"/>
                </a:cubicBezTo>
                <a:cubicBezTo>
                  <a:pt x="3194240" y="1633189"/>
                  <a:pt x="3204010" y="1785425"/>
                  <a:pt x="3218025" y="1952977"/>
                </a:cubicBezTo>
                <a:cubicBezTo>
                  <a:pt x="3232040" y="2120529"/>
                  <a:pt x="3224120" y="2349022"/>
                  <a:pt x="3218025" y="2464359"/>
                </a:cubicBezTo>
                <a:cubicBezTo>
                  <a:pt x="3211930" y="2579696"/>
                  <a:pt x="3239766" y="2847552"/>
                  <a:pt x="3218025" y="3117791"/>
                </a:cubicBezTo>
                <a:cubicBezTo>
                  <a:pt x="3207832" y="3303684"/>
                  <a:pt x="3117621" y="3370085"/>
                  <a:pt x="2941243" y="3394573"/>
                </a:cubicBezTo>
                <a:cubicBezTo>
                  <a:pt x="2682491" y="3403475"/>
                  <a:pt x="2495063" y="3399017"/>
                  <a:pt x="2221839" y="3394573"/>
                </a:cubicBezTo>
                <a:cubicBezTo>
                  <a:pt x="1948615" y="3390129"/>
                  <a:pt x="1649659" y="3400105"/>
                  <a:pt x="1502434" y="3394573"/>
                </a:cubicBezTo>
                <a:cubicBezTo>
                  <a:pt x="1355210" y="3389041"/>
                  <a:pt x="676729" y="3342604"/>
                  <a:pt x="276782" y="3394573"/>
                </a:cubicBezTo>
                <a:cubicBezTo>
                  <a:pt x="104025" y="3416698"/>
                  <a:pt x="3448" y="3269908"/>
                  <a:pt x="0" y="3117791"/>
                </a:cubicBezTo>
                <a:cubicBezTo>
                  <a:pt x="-13320" y="2881071"/>
                  <a:pt x="-8484" y="2747520"/>
                  <a:pt x="0" y="2549589"/>
                </a:cubicBezTo>
                <a:cubicBezTo>
                  <a:pt x="8484" y="2351658"/>
                  <a:pt x="9851" y="2143607"/>
                  <a:pt x="0" y="2009797"/>
                </a:cubicBezTo>
                <a:cubicBezTo>
                  <a:pt x="-9851" y="1875987"/>
                  <a:pt x="3309" y="1548755"/>
                  <a:pt x="0" y="1384776"/>
                </a:cubicBezTo>
                <a:cubicBezTo>
                  <a:pt x="-3309" y="1220797"/>
                  <a:pt x="23813" y="916469"/>
                  <a:pt x="0" y="788164"/>
                </a:cubicBezTo>
                <a:cubicBezTo>
                  <a:pt x="-23813" y="659859"/>
                  <a:pt x="-8364" y="431364"/>
                  <a:pt x="0" y="276782"/>
                </a:cubicBezTo>
                <a:close/>
              </a:path>
              <a:path w="3218025" h="3394573" stroke="0" extrusionOk="0">
                <a:moveTo>
                  <a:pt x="0" y="276782"/>
                </a:moveTo>
                <a:cubicBezTo>
                  <a:pt x="-9286" y="90718"/>
                  <a:pt x="112547" y="-30657"/>
                  <a:pt x="276782" y="0"/>
                </a:cubicBezTo>
                <a:cubicBezTo>
                  <a:pt x="476388" y="-4646"/>
                  <a:pt x="647772" y="-23123"/>
                  <a:pt x="862963" y="0"/>
                </a:cubicBezTo>
                <a:cubicBezTo>
                  <a:pt x="1078154" y="23123"/>
                  <a:pt x="1226150" y="25673"/>
                  <a:pt x="1529079" y="0"/>
                </a:cubicBezTo>
                <a:cubicBezTo>
                  <a:pt x="1832008" y="-25673"/>
                  <a:pt x="2061938" y="-14180"/>
                  <a:pt x="2221839" y="0"/>
                </a:cubicBezTo>
                <a:cubicBezTo>
                  <a:pt x="2381740" y="14180"/>
                  <a:pt x="2750465" y="22468"/>
                  <a:pt x="2941243" y="0"/>
                </a:cubicBezTo>
                <a:cubicBezTo>
                  <a:pt x="3071819" y="-9267"/>
                  <a:pt x="3204566" y="103774"/>
                  <a:pt x="3218025" y="276782"/>
                </a:cubicBezTo>
                <a:cubicBezTo>
                  <a:pt x="3227793" y="430610"/>
                  <a:pt x="3243437" y="640695"/>
                  <a:pt x="3218025" y="788164"/>
                </a:cubicBezTo>
                <a:cubicBezTo>
                  <a:pt x="3192613" y="935633"/>
                  <a:pt x="3233432" y="1064921"/>
                  <a:pt x="3218025" y="1327955"/>
                </a:cubicBezTo>
                <a:cubicBezTo>
                  <a:pt x="3202618" y="1590989"/>
                  <a:pt x="3200871" y="1612481"/>
                  <a:pt x="3218025" y="1810927"/>
                </a:cubicBezTo>
                <a:cubicBezTo>
                  <a:pt x="3235179" y="2009373"/>
                  <a:pt x="3207125" y="2246343"/>
                  <a:pt x="3218025" y="2435949"/>
                </a:cubicBezTo>
                <a:cubicBezTo>
                  <a:pt x="3228925" y="2625555"/>
                  <a:pt x="3211758" y="2822474"/>
                  <a:pt x="3218025" y="3117791"/>
                </a:cubicBezTo>
                <a:cubicBezTo>
                  <a:pt x="3232518" y="3285543"/>
                  <a:pt x="3095665" y="3404110"/>
                  <a:pt x="2941243" y="3394573"/>
                </a:cubicBezTo>
                <a:cubicBezTo>
                  <a:pt x="2636801" y="3365358"/>
                  <a:pt x="2606432" y="3417244"/>
                  <a:pt x="2328417" y="3394573"/>
                </a:cubicBezTo>
                <a:cubicBezTo>
                  <a:pt x="2050402" y="3371902"/>
                  <a:pt x="1869488" y="3377997"/>
                  <a:pt x="1662302" y="3394573"/>
                </a:cubicBezTo>
                <a:cubicBezTo>
                  <a:pt x="1455117" y="3411149"/>
                  <a:pt x="1163674" y="3392628"/>
                  <a:pt x="996186" y="3394573"/>
                </a:cubicBezTo>
                <a:cubicBezTo>
                  <a:pt x="828698" y="3396518"/>
                  <a:pt x="461425" y="3383919"/>
                  <a:pt x="276782" y="3394573"/>
                </a:cubicBezTo>
                <a:cubicBezTo>
                  <a:pt x="110552" y="3406988"/>
                  <a:pt x="604" y="3260784"/>
                  <a:pt x="0" y="3117791"/>
                </a:cubicBezTo>
                <a:cubicBezTo>
                  <a:pt x="-16395" y="2997648"/>
                  <a:pt x="12433" y="2727817"/>
                  <a:pt x="0" y="2577999"/>
                </a:cubicBezTo>
                <a:cubicBezTo>
                  <a:pt x="-12433" y="2428181"/>
                  <a:pt x="-13507" y="2314644"/>
                  <a:pt x="0" y="2066618"/>
                </a:cubicBezTo>
                <a:cubicBezTo>
                  <a:pt x="13507" y="1818592"/>
                  <a:pt x="-19680" y="1715101"/>
                  <a:pt x="0" y="1555236"/>
                </a:cubicBezTo>
                <a:cubicBezTo>
                  <a:pt x="19680" y="1395371"/>
                  <a:pt x="149" y="1192601"/>
                  <a:pt x="0" y="1015444"/>
                </a:cubicBezTo>
                <a:cubicBezTo>
                  <a:pt x="-149" y="838287"/>
                  <a:pt x="19167" y="464653"/>
                  <a:pt x="0" y="276782"/>
                </a:cubicBez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40000"/>
              </a:lnSpc>
              <a:defRPr/>
            </a:pPr>
            <a:r>
              <a:rPr kumimoji="1" lang="ko-KR" altLang="en-US"/>
              <a:t>ᅟᅵᆨ</a:t>
            </a:r>
            <a:endParaRPr kumimoji="1" lang="ko-KR" altLang="en-US"/>
          </a:p>
        </p:txBody>
      </p:sp>
      <p:sp>
        <p:nvSpPr>
          <p:cNvPr id="25" name="모서리가 둥근 직사각형 39"/>
          <p:cNvSpPr/>
          <p:nvPr/>
        </p:nvSpPr>
        <p:spPr>
          <a:xfrm>
            <a:off x="6346943" y="2371153"/>
            <a:ext cx="3406808" cy="3632080"/>
          </a:xfrm>
          <a:prstGeom prst="roundRect">
            <a:avLst>
              <a:gd name="adj" fmla="val 8601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kumimoji="1" lang="ko-KR" altLang="en-US"/>
          </a:p>
        </p:txBody>
      </p:sp>
      <p:sp>
        <p:nvSpPr>
          <p:cNvPr id="26" name="모서리가 둥근 직사각형 40"/>
          <p:cNvSpPr/>
          <p:nvPr/>
        </p:nvSpPr>
        <p:spPr>
          <a:xfrm>
            <a:off x="6441348" y="2489907"/>
            <a:ext cx="3218025" cy="3394572"/>
          </a:xfrm>
          <a:custGeom>
            <a:avLst/>
            <a:gdLst>
              <a:gd name="connsiteX0" fmla="*/ 0 w 3218025"/>
              <a:gd name="connsiteY0" fmla="*/ 276782 h 3394573"/>
              <a:gd name="connsiteX1" fmla="*/ 276782 w 3218025"/>
              <a:gd name="connsiteY1" fmla="*/ 0 h 3394573"/>
              <a:gd name="connsiteX2" fmla="*/ 942897 w 3218025"/>
              <a:gd name="connsiteY2" fmla="*/ 0 h 3394573"/>
              <a:gd name="connsiteX3" fmla="*/ 1582368 w 3218025"/>
              <a:gd name="connsiteY3" fmla="*/ 0 h 3394573"/>
              <a:gd name="connsiteX4" fmla="*/ 2301772 w 3218025"/>
              <a:gd name="connsiteY4" fmla="*/ 0 h 3394573"/>
              <a:gd name="connsiteX5" fmla="*/ 2941243 w 3218025"/>
              <a:gd name="connsiteY5" fmla="*/ 0 h 3394573"/>
              <a:gd name="connsiteX6" fmla="*/ 3218025 w 3218025"/>
              <a:gd name="connsiteY6" fmla="*/ 276782 h 3394573"/>
              <a:gd name="connsiteX7" fmla="*/ 3218025 w 3218025"/>
              <a:gd name="connsiteY7" fmla="*/ 816574 h 3394573"/>
              <a:gd name="connsiteX8" fmla="*/ 3218025 w 3218025"/>
              <a:gd name="connsiteY8" fmla="*/ 1384776 h 3394573"/>
              <a:gd name="connsiteX9" fmla="*/ 3218025 w 3218025"/>
              <a:gd name="connsiteY9" fmla="*/ 1952977 h 3394573"/>
              <a:gd name="connsiteX10" fmla="*/ 3218025 w 3218025"/>
              <a:gd name="connsiteY10" fmla="*/ 2464359 h 3394573"/>
              <a:gd name="connsiteX11" fmla="*/ 3218025 w 3218025"/>
              <a:gd name="connsiteY11" fmla="*/ 3117791 h 3394573"/>
              <a:gd name="connsiteX12" fmla="*/ 2941243 w 3218025"/>
              <a:gd name="connsiteY12" fmla="*/ 3394573 h 3394573"/>
              <a:gd name="connsiteX13" fmla="*/ 2221839 w 3218025"/>
              <a:gd name="connsiteY13" fmla="*/ 3394573 h 3394573"/>
              <a:gd name="connsiteX14" fmla="*/ 1502434 w 3218025"/>
              <a:gd name="connsiteY14" fmla="*/ 3394573 h 3394573"/>
              <a:gd name="connsiteX15" fmla="*/ 276782 w 3218025"/>
              <a:gd name="connsiteY15" fmla="*/ 3394573 h 3394573"/>
              <a:gd name="connsiteX16" fmla="*/ 0 w 3218025"/>
              <a:gd name="connsiteY16" fmla="*/ 3117791 h 3394573"/>
              <a:gd name="connsiteX17" fmla="*/ 0 w 3218025"/>
              <a:gd name="connsiteY17" fmla="*/ 2549589 h 3394573"/>
              <a:gd name="connsiteX18" fmla="*/ 0 w 3218025"/>
              <a:gd name="connsiteY18" fmla="*/ 2009797 h 3394573"/>
              <a:gd name="connsiteX19" fmla="*/ 0 w 3218025"/>
              <a:gd name="connsiteY19" fmla="*/ 1384776 h 3394573"/>
              <a:gd name="connsiteX20" fmla="*/ 0 w 3218025"/>
              <a:gd name="connsiteY20" fmla="*/ 788164 h 3394573"/>
              <a:gd name="connsiteX21" fmla="*/ 0 w 3218025"/>
              <a:gd name="connsiteY21" fmla="*/ 276782 h 33945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18025" h="3394573" fill="none" extrusionOk="0">
                <a:moveTo>
                  <a:pt x="0" y="276782"/>
                </a:moveTo>
                <a:cubicBezTo>
                  <a:pt x="8434" y="140193"/>
                  <a:pt x="108631" y="32813"/>
                  <a:pt x="276782" y="0"/>
                </a:cubicBezTo>
                <a:cubicBezTo>
                  <a:pt x="567109" y="-30094"/>
                  <a:pt x="727292" y="-24366"/>
                  <a:pt x="942897" y="0"/>
                </a:cubicBezTo>
                <a:cubicBezTo>
                  <a:pt x="1158502" y="24366"/>
                  <a:pt x="1345413" y="-31194"/>
                  <a:pt x="1582368" y="0"/>
                </a:cubicBezTo>
                <a:cubicBezTo>
                  <a:pt x="1819323" y="31194"/>
                  <a:pt x="1984842" y="-30900"/>
                  <a:pt x="2301772" y="0"/>
                </a:cubicBezTo>
                <a:cubicBezTo>
                  <a:pt x="2618702" y="30900"/>
                  <a:pt x="2732534" y="-3953"/>
                  <a:pt x="2941243" y="0"/>
                </a:cubicBezTo>
                <a:cubicBezTo>
                  <a:pt x="3096270" y="-13636"/>
                  <a:pt x="3206084" y="119645"/>
                  <a:pt x="3218025" y="276782"/>
                </a:cubicBezTo>
                <a:cubicBezTo>
                  <a:pt x="3215890" y="392444"/>
                  <a:pt x="3242310" y="632626"/>
                  <a:pt x="3218025" y="816574"/>
                </a:cubicBezTo>
                <a:cubicBezTo>
                  <a:pt x="3193740" y="1000522"/>
                  <a:pt x="3241810" y="1136363"/>
                  <a:pt x="3218025" y="1384776"/>
                </a:cubicBezTo>
                <a:cubicBezTo>
                  <a:pt x="3194240" y="1633189"/>
                  <a:pt x="3204010" y="1785425"/>
                  <a:pt x="3218025" y="1952977"/>
                </a:cubicBezTo>
                <a:cubicBezTo>
                  <a:pt x="3232040" y="2120529"/>
                  <a:pt x="3224120" y="2349022"/>
                  <a:pt x="3218025" y="2464359"/>
                </a:cubicBezTo>
                <a:cubicBezTo>
                  <a:pt x="3211930" y="2579696"/>
                  <a:pt x="3239766" y="2847552"/>
                  <a:pt x="3218025" y="3117791"/>
                </a:cubicBezTo>
                <a:cubicBezTo>
                  <a:pt x="3207832" y="3303684"/>
                  <a:pt x="3117621" y="3370085"/>
                  <a:pt x="2941243" y="3394573"/>
                </a:cubicBezTo>
                <a:cubicBezTo>
                  <a:pt x="2682491" y="3403475"/>
                  <a:pt x="2495063" y="3399017"/>
                  <a:pt x="2221839" y="3394573"/>
                </a:cubicBezTo>
                <a:cubicBezTo>
                  <a:pt x="1948615" y="3390129"/>
                  <a:pt x="1649659" y="3400105"/>
                  <a:pt x="1502434" y="3394573"/>
                </a:cubicBezTo>
                <a:cubicBezTo>
                  <a:pt x="1355210" y="3389041"/>
                  <a:pt x="676729" y="3342604"/>
                  <a:pt x="276782" y="3394573"/>
                </a:cubicBezTo>
                <a:cubicBezTo>
                  <a:pt x="104025" y="3416698"/>
                  <a:pt x="3448" y="3269908"/>
                  <a:pt x="0" y="3117791"/>
                </a:cubicBezTo>
                <a:cubicBezTo>
                  <a:pt x="-13320" y="2881071"/>
                  <a:pt x="-8484" y="2747520"/>
                  <a:pt x="0" y="2549589"/>
                </a:cubicBezTo>
                <a:cubicBezTo>
                  <a:pt x="8484" y="2351658"/>
                  <a:pt x="9851" y="2143607"/>
                  <a:pt x="0" y="2009797"/>
                </a:cubicBezTo>
                <a:cubicBezTo>
                  <a:pt x="-9851" y="1875987"/>
                  <a:pt x="3309" y="1548755"/>
                  <a:pt x="0" y="1384776"/>
                </a:cubicBezTo>
                <a:cubicBezTo>
                  <a:pt x="-3309" y="1220797"/>
                  <a:pt x="23813" y="916469"/>
                  <a:pt x="0" y="788164"/>
                </a:cubicBezTo>
                <a:cubicBezTo>
                  <a:pt x="-23813" y="659859"/>
                  <a:pt x="-8364" y="431364"/>
                  <a:pt x="0" y="276782"/>
                </a:cubicBezTo>
                <a:close/>
              </a:path>
              <a:path w="3218025" h="3394573" stroke="0" extrusionOk="0">
                <a:moveTo>
                  <a:pt x="0" y="276782"/>
                </a:moveTo>
                <a:cubicBezTo>
                  <a:pt x="-9286" y="90718"/>
                  <a:pt x="112547" y="-30657"/>
                  <a:pt x="276782" y="0"/>
                </a:cubicBezTo>
                <a:cubicBezTo>
                  <a:pt x="476388" y="-4646"/>
                  <a:pt x="647772" y="-23123"/>
                  <a:pt x="862963" y="0"/>
                </a:cubicBezTo>
                <a:cubicBezTo>
                  <a:pt x="1078154" y="23123"/>
                  <a:pt x="1226150" y="25673"/>
                  <a:pt x="1529079" y="0"/>
                </a:cubicBezTo>
                <a:cubicBezTo>
                  <a:pt x="1832008" y="-25673"/>
                  <a:pt x="2061938" y="-14180"/>
                  <a:pt x="2221839" y="0"/>
                </a:cubicBezTo>
                <a:cubicBezTo>
                  <a:pt x="2381740" y="14180"/>
                  <a:pt x="2750465" y="22468"/>
                  <a:pt x="2941243" y="0"/>
                </a:cubicBezTo>
                <a:cubicBezTo>
                  <a:pt x="3071819" y="-9267"/>
                  <a:pt x="3204566" y="103774"/>
                  <a:pt x="3218025" y="276782"/>
                </a:cubicBezTo>
                <a:cubicBezTo>
                  <a:pt x="3227793" y="430610"/>
                  <a:pt x="3243437" y="640695"/>
                  <a:pt x="3218025" y="788164"/>
                </a:cubicBezTo>
                <a:cubicBezTo>
                  <a:pt x="3192613" y="935633"/>
                  <a:pt x="3233432" y="1064921"/>
                  <a:pt x="3218025" y="1327955"/>
                </a:cubicBezTo>
                <a:cubicBezTo>
                  <a:pt x="3202618" y="1590989"/>
                  <a:pt x="3200871" y="1612481"/>
                  <a:pt x="3218025" y="1810927"/>
                </a:cubicBezTo>
                <a:cubicBezTo>
                  <a:pt x="3235179" y="2009373"/>
                  <a:pt x="3207125" y="2246343"/>
                  <a:pt x="3218025" y="2435949"/>
                </a:cubicBezTo>
                <a:cubicBezTo>
                  <a:pt x="3228925" y="2625555"/>
                  <a:pt x="3211758" y="2822474"/>
                  <a:pt x="3218025" y="3117791"/>
                </a:cubicBezTo>
                <a:cubicBezTo>
                  <a:pt x="3232518" y="3285543"/>
                  <a:pt x="3095665" y="3404110"/>
                  <a:pt x="2941243" y="3394573"/>
                </a:cubicBezTo>
                <a:cubicBezTo>
                  <a:pt x="2636801" y="3365358"/>
                  <a:pt x="2606432" y="3417244"/>
                  <a:pt x="2328417" y="3394573"/>
                </a:cubicBezTo>
                <a:cubicBezTo>
                  <a:pt x="2050402" y="3371902"/>
                  <a:pt x="1869488" y="3377997"/>
                  <a:pt x="1662302" y="3394573"/>
                </a:cubicBezTo>
                <a:cubicBezTo>
                  <a:pt x="1455117" y="3411149"/>
                  <a:pt x="1163674" y="3392628"/>
                  <a:pt x="996186" y="3394573"/>
                </a:cubicBezTo>
                <a:cubicBezTo>
                  <a:pt x="828698" y="3396518"/>
                  <a:pt x="461425" y="3383919"/>
                  <a:pt x="276782" y="3394573"/>
                </a:cubicBezTo>
                <a:cubicBezTo>
                  <a:pt x="110552" y="3406988"/>
                  <a:pt x="604" y="3260784"/>
                  <a:pt x="0" y="3117791"/>
                </a:cubicBezTo>
                <a:cubicBezTo>
                  <a:pt x="-16395" y="2997648"/>
                  <a:pt x="12433" y="2727817"/>
                  <a:pt x="0" y="2577999"/>
                </a:cubicBezTo>
                <a:cubicBezTo>
                  <a:pt x="-12433" y="2428181"/>
                  <a:pt x="-13507" y="2314644"/>
                  <a:pt x="0" y="2066618"/>
                </a:cubicBezTo>
                <a:cubicBezTo>
                  <a:pt x="13507" y="1818592"/>
                  <a:pt x="-19680" y="1715101"/>
                  <a:pt x="0" y="1555236"/>
                </a:cubicBezTo>
                <a:cubicBezTo>
                  <a:pt x="19680" y="1395371"/>
                  <a:pt x="149" y="1192601"/>
                  <a:pt x="0" y="1015444"/>
                </a:cubicBezTo>
                <a:cubicBezTo>
                  <a:pt x="-149" y="838287"/>
                  <a:pt x="19167" y="464653"/>
                  <a:pt x="0" y="276782"/>
                </a:cubicBez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40000"/>
              </a:lnSpc>
              <a:defRPr/>
            </a:pPr>
            <a:endParaRPr kumimoji="1"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7558261" y="1851607"/>
            <a:ext cx="1039091" cy="10390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kumimoji="1" lang="ko-KR" altLang="en-US"/>
          </a:p>
        </p:txBody>
      </p:sp>
      <p:sp>
        <p:nvSpPr>
          <p:cNvPr id="31" name="타원 62"/>
          <p:cNvSpPr/>
          <p:nvPr/>
        </p:nvSpPr>
        <p:spPr>
          <a:xfrm>
            <a:off x="7654320" y="1947666"/>
            <a:ext cx="846973" cy="846973"/>
          </a:xfrm>
          <a:custGeom>
            <a:avLst/>
            <a:gdLst>
              <a:gd name="connsiteX0" fmla="*/ 0 w 846973"/>
              <a:gd name="connsiteY0" fmla="*/ 423487 h 846973"/>
              <a:gd name="connsiteX1" fmla="*/ 423487 w 846973"/>
              <a:gd name="connsiteY1" fmla="*/ 0 h 846973"/>
              <a:gd name="connsiteX2" fmla="*/ 846974 w 846973"/>
              <a:gd name="connsiteY2" fmla="*/ 423487 h 846973"/>
              <a:gd name="connsiteX3" fmla="*/ 423487 w 846973"/>
              <a:gd name="connsiteY3" fmla="*/ 846974 h 846973"/>
              <a:gd name="connsiteX4" fmla="*/ 0 w 846973"/>
              <a:gd name="connsiteY4" fmla="*/ 423487 h 8469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73" h="846973" fill="none" extrusionOk="0">
                <a:moveTo>
                  <a:pt x="0" y="423487"/>
                </a:moveTo>
                <a:cubicBezTo>
                  <a:pt x="57171" y="196384"/>
                  <a:pt x="202032" y="-25581"/>
                  <a:pt x="423487" y="0"/>
                </a:cubicBezTo>
                <a:cubicBezTo>
                  <a:pt x="629551" y="-4260"/>
                  <a:pt x="829366" y="206180"/>
                  <a:pt x="846974" y="423487"/>
                </a:cubicBezTo>
                <a:cubicBezTo>
                  <a:pt x="841007" y="600473"/>
                  <a:pt x="642258" y="867978"/>
                  <a:pt x="423487" y="846974"/>
                </a:cubicBezTo>
                <a:cubicBezTo>
                  <a:pt x="197501" y="851396"/>
                  <a:pt x="15136" y="661011"/>
                  <a:pt x="0" y="423487"/>
                </a:cubicBezTo>
                <a:close/>
              </a:path>
              <a:path w="846973" h="846973" stroke="0" extrusionOk="0">
                <a:moveTo>
                  <a:pt x="0" y="423487"/>
                </a:moveTo>
                <a:cubicBezTo>
                  <a:pt x="-39978" y="164942"/>
                  <a:pt x="174681" y="5600"/>
                  <a:pt x="423487" y="0"/>
                </a:cubicBezTo>
                <a:cubicBezTo>
                  <a:pt x="663463" y="1282"/>
                  <a:pt x="810548" y="190760"/>
                  <a:pt x="846974" y="423487"/>
                </a:cubicBezTo>
                <a:cubicBezTo>
                  <a:pt x="841633" y="662588"/>
                  <a:pt x="653070" y="870752"/>
                  <a:pt x="423487" y="846974"/>
                </a:cubicBezTo>
                <a:cubicBezTo>
                  <a:pt x="157962" y="829663"/>
                  <a:pt x="39877" y="676425"/>
                  <a:pt x="0" y="423487"/>
                </a:cubicBez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en-US" altLang="ko-KR" sz="3600" b="1">
                <a:solidFill>
                  <a:schemeClr val="tx1"/>
                </a:solidFill>
                <a:latin typeface="나눔고딕"/>
                <a:ea typeface="나눔고딕"/>
              </a:rPr>
              <a:t>2</a:t>
            </a:r>
            <a:endParaRPr kumimoji="1" lang="en-US" altLang="ko-KR" sz="3600" b="1">
              <a:solidFill>
                <a:schemeClr val="tx1"/>
              </a:solidFill>
              <a:latin typeface="나눔고딕"/>
              <a:ea typeface="나눔고딕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875832" y="1867217"/>
            <a:ext cx="1039091" cy="1039091"/>
          </a:xfrm>
          <a:prstGeom prst="ellipse">
            <a:avLst/>
          </a:prstGeom>
          <a:solidFill>
            <a:srgbClr val="B5C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kumimoji="1" lang="ko-KR" altLang="en-US"/>
          </a:p>
        </p:txBody>
      </p:sp>
      <p:sp>
        <p:nvSpPr>
          <p:cNvPr id="29" name="타원 62"/>
          <p:cNvSpPr/>
          <p:nvPr/>
        </p:nvSpPr>
        <p:spPr>
          <a:xfrm>
            <a:off x="1971891" y="1963276"/>
            <a:ext cx="846973" cy="846973"/>
          </a:xfrm>
          <a:custGeom>
            <a:avLst/>
            <a:gdLst>
              <a:gd name="connsiteX0" fmla="*/ 0 w 846973"/>
              <a:gd name="connsiteY0" fmla="*/ 423487 h 846973"/>
              <a:gd name="connsiteX1" fmla="*/ 423487 w 846973"/>
              <a:gd name="connsiteY1" fmla="*/ 0 h 846973"/>
              <a:gd name="connsiteX2" fmla="*/ 846974 w 846973"/>
              <a:gd name="connsiteY2" fmla="*/ 423487 h 846973"/>
              <a:gd name="connsiteX3" fmla="*/ 423487 w 846973"/>
              <a:gd name="connsiteY3" fmla="*/ 846974 h 846973"/>
              <a:gd name="connsiteX4" fmla="*/ 0 w 846973"/>
              <a:gd name="connsiteY4" fmla="*/ 423487 h 84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73" h="846973" fill="none" extrusionOk="0">
                <a:moveTo>
                  <a:pt x="0" y="423487"/>
                </a:moveTo>
                <a:cubicBezTo>
                  <a:pt x="57171" y="196384"/>
                  <a:pt x="202032" y="-25581"/>
                  <a:pt x="423487" y="0"/>
                </a:cubicBezTo>
                <a:cubicBezTo>
                  <a:pt x="629551" y="-4260"/>
                  <a:pt x="829366" y="206180"/>
                  <a:pt x="846974" y="423487"/>
                </a:cubicBezTo>
                <a:cubicBezTo>
                  <a:pt x="841007" y="600473"/>
                  <a:pt x="642258" y="867978"/>
                  <a:pt x="423487" y="846974"/>
                </a:cubicBezTo>
                <a:cubicBezTo>
                  <a:pt x="197501" y="851396"/>
                  <a:pt x="15136" y="661011"/>
                  <a:pt x="0" y="423487"/>
                </a:cubicBezTo>
                <a:close/>
              </a:path>
              <a:path w="846973" h="846973" stroke="0" extrusionOk="0">
                <a:moveTo>
                  <a:pt x="0" y="423487"/>
                </a:moveTo>
                <a:cubicBezTo>
                  <a:pt x="-39978" y="164942"/>
                  <a:pt x="174681" y="5600"/>
                  <a:pt x="423487" y="0"/>
                </a:cubicBezTo>
                <a:cubicBezTo>
                  <a:pt x="663463" y="1282"/>
                  <a:pt x="810548" y="190760"/>
                  <a:pt x="846974" y="423487"/>
                </a:cubicBezTo>
                <a:cubicBezTo>
                  <a:pt x="841633" y="662588"/>
                  <a:pt x="653070" y="870752"/>
                  <a:pt x="423487" y="846974"/>
                </a:cubicBezTo>
                <a:cubicBezTo>
                  <a:pt x="157962" y="829663"/>
                  <a:pt x="39877" y="676425"/>
                  <a:pt x="0" y="423487"/>
                </a:cubicBez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en-US" altLang="ko-KR" sz="3600" b="1">
                <a:solidFill>
                  <a:schemeClr val="tx1"/>
                </a:solidFill>
                <a:latin typeface="나눔고딕"/>
                <a:ea typeface="나눔고딕"/>
              </a:rPr>
              <a:t>1</a:t>
            </a:r>
            <a:endParaRPr kumimoji="1" lang="ko-KR" altLang="en-US" sz="3600" b="1">
              <a:solidFill>
                <a:schemeClr val="tx1"/>
              </a:solidFill>
              <a:latin typeface="나눔고딕"/>
              <a:ea typeface="나눔고딕"/>
            </a:endParaRPr>
          </a:p>
        </p:txBody>
      </p:sp>
      <p:sp>
        <p:nvSpPr>
          <p:cNvPr id="38" name="모서리가 둥근 직사각형 17"/>
          <p:cNvSpPr/>
          <p:nvPr/>
        </p:nvSpPr>
        <p:spPr>
          <a:xfrm>
            <a:off x="701534" y="620217"/>
            <a:ext cx="3189474" cy="781727"/>
          </a:xfrm>
          <a:prstGeom prst="roundRect">
            <a:avLst>
              <a:gd name="adj" fmla="val 50000"/>
            </a:avLst>
          </a:prstGeom>
          <a:solidFill>
            <a:srgbClr val="B5CE5D">
              <a:alpha val="100000"/>
            </a:srgbClr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1" lang="ko-KR" altLang="en-US" sz="3600" b="1" i="0" u="none" strike="noStrike" kern="1200" cap="none" spc="0" normalizeH="0" baseline="0">
                <a:solidFill>
                  <a:srgbClr val="FFFF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/>
              </a:rPr>
              <a:t>마무리하기</a:t>
            </a:r>
          </a:p>
        </p:txBody>
      </p:sp>
      <p:sp>
        <p:nvSpPr>
          <p:cNvPr id="39" name="가로 글상자 38"/>
          <p:cNvSpPr txBox="1"/>
          <p:nvPr/>
        </p:nvSpPr>
        <p:spPr>
          <a:xfrm>
            <a:off x="1057824" y="3748678"/>
            <a:ext cx="2675107" cy="87703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defRPr/>
            </a:pPr>
            <a:r>
              <a:rPr lang="ko-KR" altLang="en-US" sz="2600"/>
              <a:t>김포의 생태자원 </a:t>
            </a:r>
            <a:endParaRPr lang="ko-KR" altLang="en-US" sz="2600"/>
          </a:p>
          <a:p>
            <a:pPr lvl="0" algn="ctr">
              <a:defRPr/>
            </a:pPr>
            <a:r>
              <a:rPr lang="en-US" altLang="ko-KR" sz="2600"/>
              <a:t>TOP3</a:t>
            </a:r>
            <a:endParaRPr lang="en-US" altLang="ko-KR" sz="2600"/>
          </a:p>
        </p:txBody>
      </p:sp>
      <p:sp>
        <p:nvSpPr>
          <p:cNvPr id="40" name="가로 글상자 39"/>
          <p:cNvSpPr txBox="1"/>
          <p:nvPr/>
        </p:nvSpPr>
        <p:spPr>
          <a:xfrm>
            <a:off x="6712794" y="3546423"/>
            <a:ext cx="2675108" cy="880797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defRPr/>
            </a:pPr>
            <a:r>
              <a:rPr lang="ko-KR" altLang="en-US" sz="2600"/>
              <a:t>우리</a:t>
            </a:r>
            <a:r>
              <a:rPr lang="en-US" altLang="ko-KR" sz="2600"/>
              <a:t> </a:t>
            </a:r>
            <a:r>
              <a:rPr lang="ko-KR" altLang="en-US" sz="2600"/>
              <a:t>가족 </a:t>
            </a:r>
            <a:endParaRPr lang="ko-KR" altLang="en-US" sz="2600"/>
          </a:p>
          <a:p>
            <a:pPr lvl="0" algn="ctr">
              <a:defRPr/>
            </a:pPr>
            <a:r>
              <a:rPr lang="ko-KR" altLang="en-US" sz="2600"/>
              <a:t>생태 탐방</a:t>
            </a:r>
            <a:endParaRPr lang="ko-KR" altLang="en-US" sz="2600"/>
          </a:p>
        </p:txBody>
      </p:sp>
    </p:spTree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0f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9566" y="637379"/>
            <a:ext cx="4117918" cy="642259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ko-KR" altLang="en-US" sz="4500" b="1">
                <a:latin typeface="학교안심 산뜻돋움 M"/>
                <a:ea typeface="학교안심 산뜻돋움 M"/>
              </a:rPr>
              <a:t>핵심 질문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61383" y="1710769"/>
            <a:ext cx="11469233" cy="1718231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3600" b="1">
                <a:solidFill>
                  <a:schemeClr val="tx1"/>
                </a:solidFill>
                <a:latin typeface="맑은 고딕"/>
                <a:cs typeface="함초롬돋움"/>
              </a:rPr>
              <a:t>우리가 살고 있는 김포는 어떤 곳일까</a:t>
            </a:r>
            <a:r>
              <a:rPr lang="en-US" altLang="ko-KR" sz="3600" b="1">
                <a:solidFill>
                  <a:schemeClr val="tx1"/>
                </a:solidFill>
                <a:latin typeface="맑은 고딕"/>
                <a:cs typeface="함초롬돋움"/>
              </a:rPr>
              <a:t>?</a:t>
            </a:r>
            <a:endParaRPr lang="en-US" altLang="ko-KR" sz="3600" b="1">
              <a:solidFill>
                <a:schemeClr val="tx1"/>
              </a:solidFill>
              <a:latin typeface="맑은 고딕"/>
              <a:cs typeface="함초롬돋움"/>
            </a:endParaRPr>
          </a:p>
        </p:txBody>
      </p:sp>
      <p:grpSp>
        <p:nvGrpSpPr>
          <p:cNvPr id="37" name="그룹 36"/>
          <p:cNvGrpSpPr/>
          <p:nvPr/>
        </p:nvGrpSpPr>
        <p:grpSpPr>
          <a:xfrm rot="0">
            <a:off x="361383" y="3840706"/>
            <a:ext cx="11469233" cy="2305117"/>
            <a:chOff x="361383" y="3840706"/>
            <a:chExt cx="11469233" cy="2305117"/>
          </a:xfrm>
        </p:grpSpPr>
        <p:sp>
          <p:nvSpPr>
            <p:cNvPr id="21" name="모서리가 둥근 직사각형 18"/>
            <p:cNvSpPr/>
            <p:nvPr/>
          </p:nvSpPr>
          <p:spPr>
            <a:xfrm>
              <a:off x="1350518" y="3840706"/>
              <a:ext cx="10480098" cy="2305117"/>
            </a:xfrm>
            <a:prstGeom prst="roundRect">
              <a:avLst>
                <a:gd name="adj" fmla="val 8073"/>
              </a:avLst>
            </a:prstGeom>
            <a:solidFill>
              <a:srgbClr val="ffffff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399840" lvl="0" indent="-399840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kumimoji="0" lang="ko-KR" altLang="en-US" sz="2800" b="1" i="0" u="none" strike="noStrike" kern="1200" cap="none" spc="0" normalizeH="0" baseline="0">
                  <a:solidFill>
                    <a:schemeClr val="tx1"/>
                  </a:solidFill>
                  <a:latin typeface="맑은 고딕"/>
                </a:rPr>
                <a:t>김포의 생태환경 자원을 알 수 있다</a:t>
              </a:r>
              <a:r>
                <a:rPr kumimoji="0" lang="en-US" altLang="ko-KR" sz="2800" b="1" i="0" u="none" strike="noStrike" kern="1200" cap="none" spc="0" normalizeH="0" baseline="0">
                  <a:solidFill>
                    <a:schemeClr val="tx1"/>
                  </a:solidFill>
                  <a:latin typeface="맑은 고딕"/>
                  <a:cs typeface="맑은 고딕"/>
                </a:rPr>
                <a:t>.</a:t>
              </a:r>
              <a:r>
                <a:rPr kumimoji="0" lang="ko-KR" altLang="en-US" sz="2800" b="1" i="0" u="none" strike="noStrike" kern="1200" cap="none" spc="0" normalizeH="0" baseline="0">
                  <a:solidFill>
                    <a:schemeClr val="tx1"/>
                  </a:solidFill>
                  <a:latin typeface="맑은 고딕"/>
                </a:rPr>
                <a:t> </a:t>
              </a:r>
              <a:endParaRPr kumimoji="0" lang="ko-KR" altLang="en-US" sz="2800" b="1" i="0" u="none" strike="noStrike" kern="1200" cap="none" spc="0" normalizeH="0" baseline="0">
                <a:solidFill>
                  <a:schemeClr val="tx1"/>
                </a:solidFill>
                <a:latin typeface="맑은 고딕"/>
              </a:endParaRPr>
            </a:p>
            <a:p>
              <a:pPr marL="399840" lvl="0" indent="-399840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kumimoji="0" lang="ko-KR" altLang="en-US" sz="2800" b="1" i="0" u="none" strike="noStrike" kern="1200" cap="none" spc="0" normalizeH="0" baseline="0">
                  <a:solidFill>
                    <a:schemeClr val="tx1"/>
                  </a:solidFill>
                  <a:latin typeface="맑은 고딕"/>
                </a:rPr>
                <a:t>김포의 생태환경 자원의 가치를 알 수 있다</a:t>
              </a:r>
              <a:r>
                <a:rPr kumimoji="0" lang="en-US" altLang="ko-KR" sz="2800" b="1" i="0" u="none" strike="noStrike" kern="1200" cap="none" spc="0" normalizeH="0" baseline="0">
                  <a:solidFill>
                    <a:schemeClr val="tx1"/>
                  </a:solidFill>
                  <a:latin typeface="맑은 고딕"/>
                  <a:cs typeface="맑은 고딕"/>
                </a:rPr>
                <a:t>.</a:t>
              </a:r>
              <a:r>
                <a:rPr kumimoji="0" lang="ko-KR" altLang="en-US" sz="2800" b="1" i="0" u="none" strike="noStrike" kern="1200" cap="none" spc="0" normalizeH="0" baseline="0">
                  <a:solidFill>
                    <a:schemeClr val="tx1"/>
                  </a:solidFill>
                  <a:latin typeface="맑은 고딕"/>
                </a:rPr>
                <a:t> </a:t>
              </a:r>
              <a:endParaRPr kumimoji="0" lang="ko-KR" altLang="en-US" sz="2800" b="1" i="0" u="none" strike="noStrike" kern="1200" cap="none" spc="0" normalizeH="0" baseline="0">
                <a:solidFill>
                  <a:schemeClr val="tx1"/>
                </a:solidFill>
                <a:latin typeface="맑은 고딕"/>
              </a:endParaRPr>
            </a:p>
          </p:txBody>
        </p:sp>
        <p:sp>
          <p:nvSpPr>
            <p:cNvPr id="14" name="제목 1"/>
            <p:cNvSpPr/>
            <p:nvPr/>
          </p:nvSpPr>
          <p:spPr>
            <a:xfrm>
              <a:off x="361383" y="3840706"/>
              <a:ext cx="788477" cy="2305117"/>
            </a:xfrm>
            <a:prstGeom prst="rect">
              <a:avLst/>
            </a:prstGeom>
            <a:solidFill>
              <a:srgbClr val="afc550"/>
            </a:solidFill>
            <a:ln>
              <a:noFill/>
            </a:ln>
          </p:spPr>
          <p:txBody>
            <a:bodyPr vert="horz" lIns="91440" tIns="45720" rIns="91440" bIns="45720" anchor="ctr">
              <a:noAutofit/>
            </a:bodyPr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800" b="1" i="0" u="none" strike="noStrike" kern="1200" cap="none" spc="0" normalizeH="0" baseline="0">
                  <a:solidFill>
                    <a:schemeClr val="tx1"/>
                  </a:solidFill>
                  <a:latin typeface="학교안심 산뜻돋움 M"/>
                  <a:ea typeface="학교안심 산뜻돋움 M"/>
                </a:rPr>
                <a:t>배움목표</a:t>
              </a:r>
              <a:endParaRPr kumimoji="0" lang="ko-KR" altLang="en-US" sz="2800" b="1" i="0" u="none" strike="noStrike" kern="1200" cap="none" spc="0" normalizeH="0" baseline="0">
                <a:solidFill>
                  <a:schemeClr val="tx1"/>
                </a:solidFill>
                <a:latin typeface="학교안심 산뜻돋움 M"/>
                <a:ea typeface="학교안심 산뜻돋움 M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 rot="0">
            <a:off x="9536132" y="343916"/>
            <a:ext cx="2290075" cy="771071"/>
            <a:chOff x="9368044" y="985159"/>
            <a:chExt cx="2290075" cy="771071"/>
          </a:xfrm>
        </p:grpSpPr>
        <p:sp>
          <p:nvSpPr>
            <p:cNvPr id="35" name="순서도: 수행의 시작/종료 3"/>
            <p:cNvSpPr/>
            <p:nvPr/>
          </p:nvSpPr>
          <p:spPr>
            <a:xfrm>
              <a:off x="9368044" y="985159"/>
              <a:ext cx="2290075" cy="771071"/>
            </a:xfrm>
            <a:prstGeom prst="flowChartTerminator">
              <a:avLst/>
            </a:prstGeom>
            <a:solidFill>
              <a:srgbClr val="d4e0a0">
                <a:alpha val="100000"/>
              </a:srgbClr>
            </a:solidFill>
            <a:ln w="19050" cap="flat" cmpd="sng" algn="ctr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36" name="순서도: 수행의 시작/종료 5"/>
            <p:cNvSpPr/>
            <p:nvPr/>
          </p:nvSpPr>
          <p:spPr>
            <a:xfrm>
              <a:off x="9489940" y="1080976"/>
              <a:ext cx="2066127" cy="584540"/>
            </a:xfrm>
            <a:prstGeom prst="flowChartTerminator">
              <a:avLst/>
            </a:prstGeom>
            <a:solidFill>
              <a:srgbClr val="afc550">
                <a:alpha val="100000"/>
              </a:srgbClr>
            </a:solidFill>
            <a:ln w="19050" cap="flat" cmpd="sng" algn="ctr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lvl="0" algn="ctr">
                <a:defRPr/>
              </a:pPr>
              <a:r>
                <a:rPr lang="ko-KR" altLang="en-US" sz="1600" b="1">
                  <a:solidFill>
                    <a:schemeClr val="tx1"/>
                  </a:solidFill>
                  <a:latin typeface="맑은 고딕"/>
                </a:rPr>
                <a:t>교과기반형</a:t>
              </a:r>
              <a:endParaRPr kumimoji="0" lang="ko-KR" altLang="en-US" sz="1600" b="1" i="0" u="none" strike="noStrike" kern="1200" cap="none" spc="0" normalizeH="0" baseline="0">
                <a:solidFill>
                  <a:srgbClr val="000000"/>
                </a:solidFill>
                <a:latin typeface="맑은 고딕"/>
              </a:endParaRPr>
            </a:p>
          </p:txBody>
        </p:sp>
      </p:grp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56925" y="478745"/>
            <a:ext cx="1494066" cy="8833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0f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순서도: 대체 처리 20"/>
          <p:cNvSpPr/>
          <p:nvPr/>
        </p:nvSpPr>
        <p:spPr>
          <a:xfrm>
            <a:off x="852259" y="2062977"/>
            <a:ext cx="3243036" cy="4002768"/>
          </a:xfrm>
          <a:prstGeom prst="flowChartAlternateProcess">
            <a:avLst/>
          </a:prstGeom>
          <a:solidFill>
            <a:schemeClr val="lt1"/>
          </a:solidFill>
          <a:ln w="38100">
            <a:solidFill>
              <a:srgbClr val="a0bc2f"/>
            </a:solidFill>
            <a:prstDash val="lg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ko-KR" sz="2000" b="1">
                <a:solidFill>
                  <a:schemeClr val="tx1"/>
                </a:solidFill>
              </a:rPr>
              <a:t>‘</a:t>
            </a:r>
            <a:r>
              <a:rPr lang="ko-KR" altLang="en-US" sz="2000" b="1">
                <a:solidFill>
                  <a:schemeClr val="tx1"/>
                </a:solidFill>
              </a:rPr>
              <a:t>김포에 가면</a:t>
            </a:r>
            <a:r>
              <a:rPr lang="en-US" altLang="ko-KR" sz="2000" b="1">
                <a:solidFill>
                  <a:schemeClr val="tx1"/>
                </a:solidFill>
              </a:rPr>
              <a:t>’</a:t>
            </a:r>
            <a:r>
              <a:rPr lang="ko-KR" altLang="en-US" sz="2000" b="1">
                <a:solidFill>
                  <a:schemeClr val="tx1"/>
                </a:solidFill>
              </a:rPr>
              <a:t> </a:t>
            </a:r>
            <a:endParaRPr lang="ko-KR" altLang="en-US" sz="2000" b="1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2000" b="1">
                <a:solidFill>
                  <a:schemeClr val="tx1"/>
                </a:solidFill>
              </a:rPr>
              <a:t>말 덧붙이기 놀이하기</a:t>
            </a:r>
            <a:endParaRPr lang="ko-KR" altLang="en-US" sz="2000" b="1">
              <a:solidFill>
                <a:schemeClr val="tx1"/>
              </a:solidFill>
            </a:endParaRPr>
          </a:p>
        </p:txBody>
      </p:sp>
      <p:sp>
        <p:nvSpPr>
          <p:cNvPr id="22" name="순서도: 대체 처리 21"/>
          <p:cNvSpPr/>
          <p:nvPr/>
        </p:nvSpPr>
        <p:spPr>
          <a:xfrm>
            <a:off x="4474481" y="2062977"/>
            <a:ext cx="3243036" cy="4002768"/>
          </a:xfrm>
          <a:prstGeom prst="flowChartAlternateProcess">
            <a:avLst/>
          </a:prstGeom>
          <a:solidFill>
            <a:schemeClr val="lt1"/>
          </a:solidFill>
          <a:ln w="38100">
            <a:solidFill>
              <a:srgbClr val="a0bc2f"/>
            </a:solidFill>
            <a:prstDash val="lg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40000"/>
              </a:lnSpc>
              <a:defRPr/>
            </a:pPr>
            <a:r>
              <a:rPr lang="en-US" altLang="ko-KR" sz="2000" b="1">
                <a:solidFill>
                  <a:schemeClr val="tx1"/>
                </a:solidFill>
                <a:latin typeface="+mn-ea"/>
              </a:rPr>
              <a:t>1.</a:t>
            </a:r>
            <a:r>
              <a:rPr lang="ko-KR" altLang="en-US" sz="2000" b="1">
                <a:solidFill>
                  <a:schemeClr val="tx1"/>
                </a:solidFill>
                <a:latin typeface="+mn-ea"/>
              </a:rPr>
              <a:t> 김포 생태자원 알아보기</a:t>
            </a:r>
            <a:endParaRPr lang="ko-KR" altLang="en-US" sz="2000" b="1">
              <a:solidFill>
                <a:schemeClr val="tx1"/>
              </a:solidFill>
              <a:latin typeface="+mn-ea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altLang="ko-KR" sz="2000" b="1">
                <a:solidFill>
                  <a:schemeClr val="tx1"/>
                </a:solidFill>
                <a:latin typeface="+mn-ea"/>
              </a:rPr>
              <a:t>2.</a:t>
            </a:r>
            <a:r>
              <a:rPr lang="ko-KR" altLang="en-US" sz="2000" b="1">
                <a:solidFill>
                  <a:schemeClr val="tx1"/>
                </a:solidFill>
                <a:latin typeface="+mn-ea"/>
              </a:rPr>
              <a:t> 김포 생태자원을 나타낸 지도 만들기</a:t>
            </a:r>
            <a:endParaRPr lang="ko-KR" altLang="en-US" sz="2000" b="1">
              <a:solidFill>
                <a:schemeClr val="tx1"/>
              </a:solidFill>
              <a:latin typeface="+mn-ea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altLang="ko-KR" sz="2000" b="1">
                <a:solidFill>
                  <a:schemeClr val="tx1"/>
                </a:solidFill>
                <a:latin typeface="+mn-ea"/>
              </a:rPr>
              <a:t>3.</a:t>
            </a:r>
            <a:r>
              <a:rPr lang="ko-KR" altLang="en-US" sz="2000" b="1">
                <a:solidFill>
                  <a:schemeClr val="tx1"/>
                </a:solidFill>
                <a:latin typeface="+mn-ea"/>
              </a:rPr>
              <a:t> 생태자원이 우리에게 주는 혜택 알아보기</a:t>
            </a:r>
            <a:endParaRPr lang="ko-KR" altLang="en-US" sz="2000" b="1">
              <a:solidFill>
                <a:schemeClr val="tx1"/>
              </a:solidFill>
              <a:latin typeface="+mn-ea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altLang="ko-KR" sz="2000" b="1">
                <a:solidFill>
                  <a:schemeClr val="tx1"/>
                </a:solidFill>
                <a:latin typeface="+mn-ea"/>
              </a:rPr>
              <a:t>4.</a:t>
            </a:r>
            <a:r>
              <a:rPr lang="ko-KR" altLang="en-US" sz="2000" b="1">
                <a:solidFill>
                  <a:schemeClr val="tx1"/>
                </a:solidFill>
                <a:latin typeface="+mn-ea"/>
              </a:rPr>
              <a:t> 크리에이터 김포 환경 지킴이</a:t>
            </a:r>
            <a:endParaRPr lang="ko-KR" altLang="en-US" sz="20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순서도: 대체 처리 22"/>
          <p:cNvSpPr/>
          <p:nvPr/>
        </p:nvSpPr>
        <p:spPr>
          <a:xfrm>
            <a:off x="8037853" y="2062977"/>
            <a:ext cx="3243036" cy="4002768"/>
          </a:xfrm>
          <a:prstGeom prst="flowChartAlternateProcess">
            <a:avLst/>
          </a:prstGeom>
          <a:solidFill>
            <a:schemeClr val="lt1"/>
          </a:solidFill>
          <a:ln w="38100">
            <a:solidFill>
              <a:srgbClr val="a0bc2f"/>
            </a:solidFill>
            <a:prstDash val="lg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40000"/>
              </a:lnSpc>
              <a:defRPr/>
            </a:pPr>
            <a:r>
              <a:rPr lang="ko-KR" altLang="en-US" sz="2000" b="1">
                <a:solidFill>
                  <a:schemeClr val="tx1"/>
                </a:solidFill>
              </a:rPr>
              <a:t>김포의 생태자원 </a:t>
            </a:r>
            <a:r>
              <a:rPr lang="en-US" altLang="ko-KR" sz="2000" b="1">
                <a:solidFill>
                  <a:schemeClr val="tx1"/>
                </a:solidFill>
              </a:rPr>
              <a:t>top3</a:t>
            </a:r>
            <a:endParaRPr lang="en-US" altLang="ko-KR" sz="2000" b="1">
              <a:solidFill>
                <a:schemeClr val="tx1"/>
              </a:solidFill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ko-KR" altLang="en-US" sz="2000" b="1">
                <a:solidFill>
                  <a:schemeClr val="tx1"/>
                </a:solidFill>
              </a:rPr>
              <a:t>우리가족</a:t>
            </a:r>
            <a:r>
              <a:rPr lang="en-US" altLang="ko-KR" sz="2000" b="1">
                <a:solidFill>
                  <a:schemeClr val="tx1"/>
                </a:solidFill>
              </a:rPr>
              <a:t> </a:t>
            </a:r>
            <a:r>
              <a:rPr lang="ko-KR" altLang="en-US" sz="2000" b="1">
                <a:solidFill>
                  <a:schemeClr val="tx1"/>
                </a:solidFill>
              </a:rPr>
              <a:t>생태탐방</a:t>
            </a:r>
            <a:endParaRPr lang="ko-KR" altLang="en-US" sz="2000" b="1">
              <a:solidFill>
                <a:schemeClr val="tx1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 rot="0">
            <a:off x="9536132" y="343916"/>
            <a:ext cx="2290075" cy="771071"/>
            <a:chOff x="9368044" y="985159"/>
            <a:chExt cx="2290075" cy="771071"/>
          </a:xfrm>
        </p:grpSpPr>
        <p:sp>
          <p:nvSpPr>
            <p:cNvPr id="47" name="순서도: 수행의 시작/종료 3"/>
            <p:cNvSpPr/>
            <p:nvPr/>
          </p:nvSpPr>
          <p:spPr>
            <a:xfrm>
              <a:off x="9368044" y="985159"/>
              <a:ext cx="2290075" cy="771071"/>
            </a:xfrm>
            <a:prstGeom prst="flowChartTerminator">
              <a:avLst/>
            </a:prstGeom>
            <a:solidFill>
              <a:srgbClr val="d4e0a0">
                <a:alpha val="100000"/>
              </a:srgbClr>
            </a:solidFill>
            <a:ln w="19050" cap="flat" cmpd="sng" algn="ctr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48" name="순서도: 수행의 시작/종료 5"/>
            <p:cNvSpPr/>
            <p:nvPr/>
          </p:nvSpPr>
          <p:spPr>
            <a:xfrm>
              <a:off x="9489940" y="1080976"/>
              <a:ext cx="2066127" cy="584540"/>
            </a:xfrm>
            <a:prstGeom prst="flowChartTerminator">
              <a:avLst/>
            </a:prstGeom>
            <a:solidFill>
              <a:srgbClr val="afc550">
                <a:alpha val="100000"/>
              </a:srgbClr>
            </a:solidFill>
            <a:ln w="19050" cap="flat" cmpd="sng" algn="ctr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lvl="0" algn="ctr">
                <a:defRPr/>
              </a:pPr>
              <a:r>
                <a:rPr lang="ko-KR" altLang="en-US" sz="1600" b="1">
                  <a:solidFill>
                    <a:schemeClr val="tx1"/>
                  </a:solidFill>
                  <a:latin typeface="맑은 고딕"/>
                </a:rPr>
                <a:t>교과기반형</a:t>
              </a:r>
              <a:endParaRPr kumimoji="0" lang="ko-KR" altLang="en-US" sz="1600" b="1" i="0" u="none" strike="noStrike" kern="1200" cap="none" spc="0" normalizeH="0" baseline="0">
                <a:solidFill>
                  <a:srgbClr val="000000"/>
                </a:solidFill>
                <a:latin typeface="맑은 고딕"/>
              </a:endParaRPr>
            </a:p>
          </p:txBody>
        </p:sp>
      </p:grpSp>
      <p:sp>
        <p:nvSpPr>
          <p:cNvPr id="49" name="제목 1"/>
          <p:cNvSpPr>
            <a:spLocks noGrp="1"/>
          </p:cNvSpPr>
          <p:nvPr>
            <p:ph type="ctrTitle"/>
          </p:nvPr>
        </p:nvSpPr>
        <p:spPr>
          <a:xfrm>
            <a:off x="1789521" y="637379"/>
            <a:ext cx="4407963" cy="642259"/>
          </a:xfr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500" b="1" i="0" u="none" strike="noStrike" kern="1200" cap="none" spc="0" normalizeH="0" baseline="0">
                <a:solidFill>
                  <a:srgbClr val="000000"/>
                </a:solidFill>
                <a:latin typeface="학교안심 산뜻돋움 M"/>
                <a:ea typeface="학교안심 산뜻돋움 M"/>
              </a:rPr>
              <a:t> 배움활동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56925" y="478745"/>
            <a:ext cx="1494066" cy="883327"/>
          </a:xfrm>
          <a:prstGeom prst="rect">
            <a:avLst/>
          </a:prstGeom>
        </p:spPr>
      </p:pic>
      <p:sp>
        <p:nvSpPr>
          <p:cNvPr id="51" name="모서리가 둥근 직사각형 17"/>
          <p:cNvSpPr/>
          <p:nvPr/>
        </p:nvSpPr>
        <p:spPr>
          <a:xfrm>
            <a:off x="1429996" y="1747694"/>
            <a:ext cx="2087562" cy="516101"/>
          </a:xfrm>
          <a:prstGeom prst="roundRect">
            <a:avLst>
              <a:gd name="adj" fmla="val 50000"/>
            </a:avLst>
          </a:prstGeom>
          <a:solidFill>
            <a:srgbClr val="AFC550">
              <a:alpha val="100000"/>
            </a:srgbClr>
          </a:solidFill>
          <a:ln w="25400" cap="flat" cmpd="sng" algn="ctr">
            <a:solidFill>
              <a:srgbClr val="A0BC2F"/>
            </a:solidFill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1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학교안심 산뜻돋움 M"/>
                <a:ea typeface="학교안심 산뜻돋움 M"/>
              </a:rPr>
              <a:t>들어가기</a:t>
            </a:r>
          </a:p>
        </p:txBody>
      </p:sp>
      <p:sp>
        <p:nvSpPr>
          <p:cNvPr id="52" name="모서리가 둥근 직사각형 17"/>
          <p:cNvSpPr/>
          <p:nvPr/>
        </p:nvSpPr>
        <p:spPr>
          <a:xfrm>
            <a:off x="5052219" y="1747694"/>
            <a:ext cx="2087562" cy="516101"/>
          </a:xfrm>
          <a:prstGeom prst="roundRect">
            <a:avLst>
              <a:gd name="adj" fmla="val 50000"/>
            </a:avLst>
          </a:prstGeom>
          <a:solidFill>
            <a:srgbClr val="AFC550">
              <a:alpha val="100000"/>
            </a:srgbClr>
          </a:solidFill>
          <a:ln w="25400" cap="flat" cmpd="sng" algn="ctr">
            <a:solidFill>
              <a:srgbClr val="A0BC2F"/>
            </a:solidFill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1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학교안심 산뜻돋움 M"/>
                <a:ea typeface="학교안심 산뜻돋움 M"/>
              </a:rPr>
              <a:t>활동하기</a:t>
            </a:r>
          </a:p>
        </p:txBody>
      </p:sp>
      <p:sp>
        <p:nvSpPr>
          <p:cNvPr id="53" name="모서리가 둥근 직사각형 17"/>
          <p:cNvSpPr/>
          <p:nvPr/>
        </p:nvSpPr>
        <p:spPr>
          <a:xfrm>
            <a:off x="8593608" y="1747694"/>
            <a:ext cx="2087562" cy="516101"/>
          </a:xfrm>
          <a:prstGeom prst="roundRect">
            <a:avLst>
              <a:gd name="adj" fmla="val 50000"/>
            </a:avLst>
          </a:prstGeom>
          <a:solidFill>
            <a:srgbClr val="AFC550">
              <a:alpha val="100000"/>
            </a:srgbClr>
          </a:solidFill>
          <a:ln w="25400" cap="flat" cmpd="sng" algn="ctr">
            <a:solidFill>
              <a:srgbClr val="A0BC2F"/>
            </a:solidFill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1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학교안심 산뜻돋움 M"/>
                <a:ea typeface="학교안심 산뜻돋움 M"/>
              </a:rPr>
              <a:t>마무리하기</a:t>
            </a:r>
          </a:p>
        </p:txBody>
      </p:sp>
    </p:spTree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0f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모서리가 둥근 직사각형 19"/>
          <p:cNvSpPr/>
          <p:nvPr/>
        </p:nvSpPr>
        <p:spPr>
          <a:xfrm>
            <a:off x="361383" y="1103121"/>
            <a:ext cx="11469233" cy="5036248"/>
          </a:xfrm>
          <a:prstGeom prst="roundRect">
            <a:avLst>
              <a:gd name="adj" fmla="val 8073"/>
            </a:avLst>
          </a:prstGeom>
          <a:solidFill>
            <a:srgbClr val="ffffff">
              <a:alpha val="100000"/>
            </a:srgbClr>
          </a:solidFill>
          <a:ln w="19050" cap="flat" cmpd="sng" algn="ctr">
            <a:solidFill>
              <a:schemeClr val="bg1"/>
            </a:solidFill>
            <a:prstDash val="solid"/>
          </a:ln>
        </p:spPr>
        <p:txBody>
          <a:bodyPr anchor="ctr"/>
          <a:lstStyle/>
          <a:p>
            <a:pPr lvl="0" algn="ctr">
              <a:defRPr/>
            </a:pPr>
            <a:r>
              <a:rPr lang="en-US" altLang="ko-KR" sz="6000" b="1">
                <a:solidFill>
                  <a:schemeClr val="tx1"/>
                </a:solidFill>
              </a:rPr>
              <a:t>‘</a:t>
            </a:r>
            <a:r>
              <a:rPr lang="ko-KR" altLang="en-US" sz="6000" b="1">
                <a:solidFill>
                  <a:schemeClr val="tx1"/>
                </a:solidFill>
              </a:rPr>
              <a:t>김포에 가면</a:t>
            </a:r>
            <a:r>
              <a:rPr lang="en-US" altLang="ko-KR" sz="6000" b="1">
                <a:solidFill>
                  <a:schemeClr val="tx1"/>
                </a:solidFill>
              </a:rPr>
              <a:t>’</a:t>
            </a:r>
            <a:r>
              <a:rPr lang="ko-KR" altLang="en-US" sz="6000" b="1">
                <a:solidFill>
                  <a:schemeClr val="tx1"/>
                </a:solidFill>
              </a:rPr>
              <a:t> </a:t>
            </a:r>
            <a:endParaRPr lang="ko-KR" altLang="en-US" sz="6000" b="1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chemeClr val="tx1"/>
                </a:solidFill>
              </a:rPr>
              <a:t>말 덧붙이기 놀이하기</a:t>
            </a: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01534" y="620217"/>
            <a:ext cx="3189474" cy="781727"/>
          </a:xfrm>
          <a:prstGeom prst="roundRect">
            <a:avLst>
              <a:gd name="adj" fmla="val 50000"/>
            </a:avLst>
          </a:prstGeom>
          <a:solidFill>
            <a:srgbClr val="B5CE5D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3600" b="1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/>
              </a:rPr>
              <a:t>들어가기</a:t>
            </a:r>
          </a:p>
        </p:txBody>
      </p:sp>
      <p:sp>
        <p:nvSpPr>
          <p:cNvPr id="38" name="가로 글상자 37"/>
          <p:cNvSpPr txBox="1"/>
          <p:nvPr/>
        </p:nvSpPr>
        <p:spPr>
          <a:xfrm>
            <a:off x="1796678" y="1925306"/>
            <a:ext cx="8598644" cy="63785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en-US">
                <a:hlinkClick r:id="rId4"/>
              </a:rPr>
              <a:t>https://www.youtube.com/watch?v=y8NWqSoEv8o</a:t>
            </a:r>
            <a:endParaRPr lang="en-US" altLang="en-US"/>
          </a:p>
          <a:p>
            <a:pPr lvl="0"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0f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모서리가 둥근 직사각형 19"/>
          <p:cNvSpPr/>
          <p:nvPr/>
        </p:nvSpPr>
        <p:spPr>
          <a:xfrm>
            <a:off x="361383" y="1103121"/>
            <a:ext cx="11469233" cy="5623961"/>
          </a:xfrm>
          <a:prstGeom prst="roundRect">
            <a:avLst>
              <a:gd name="adj" fmla="val 8073"/>
            </a:avLst>
          </a:prstGeom>
          <a:solidFill>
            <a:srgbClr val="ffffff">
              <a:alpha val="100000"/>
            </a:srgbClr>
          </a:solidFill>
          <a:ln w="19050" cap="flat" cmpd="sng" algn="ctr">
            <a:solidFill>
              <a:schemeClr val="bg1"/>
            </a:solidFill>
            <a:prstDash val="solid"/>
          </a:ln>
        </p:spPr>
        <p:txBody>
          <a:bodyPr anchor="ctr"/>
          <a:lstStyle/>
          <a:p>
            <a:pPr lvl="0" algn="ctr">
              <a:defRPr/>
            </a:pPr>
            <a:r>
              <a:rPr lang="ko-KR" altLang="en-US" sz="6000" b="1">
                <a:solidFill>
                  <a:schemeClr val="tx1"/>
                </a:solidFill>
              </a:rPr>
              <a:t>생태란</a:t>
            </a:r>
            <a:r>
              <a:rPr lang="en-US" altLang="ko-KR" sz="6000" b="1">
                <a:solidFill>
                  <a:schemeClr val="tx1"/>
                </a:solidFill>
              </a:rPr>
              <a:t>?</a:t>
            </a:r>
            <a:r>
              <a:rPr lang="ko-KR" altLang="en-US" sz="6000" b="1">
                <a:solidFill>
                  <a:schemeClr val="tx1"/>
                </a:solidFill>
              </a:rPr>
              <a:t> </a:t>
            </a:r>
            <a:endParaRPr lang="ko-KR" altLang="en-US" sz="6000" b="1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</a:rPr>
              <a:t>생물이 살아가는 모양이나 상태.</a:t>
            </a:r>
            <a:endParaRPr lang="ko-KR" altLang="en-US" sz="6000" b="1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chemeClr val="tx1"/>
                </a:solidFill>
              </a:rPr>
              <a:t>생태 감수성</a:t>
            </a:r>
            <a:r>
              <a:rPr lang="en-US" altLang="ko-KR" sz="6000" b="1">
                <a:solidFill>
                  <a:schemeClr val="tx1"/>
                </a:solidFill>
              </a:rPr>
              <a:t>?</a:t>
            </a:r>
            <a:endParaRPr lang="en-US" altLang="ko-KR" sz="6000" b="1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맑은 고딕"/>
              </a:rPr>
              <a:t>자연에 대한 경험을 통해 일어나는 감정을 바탕으로 자연에 공감하고 자연이 일어나는 변화를 인지하고 자연의 가치를 인식하는것</a:t>
            </a:r>
            <a:endParaRPr lang="ko-KR" altLang="en-US" sz="4400" b="1">
              <a:solidFill>
                <a:schemeClr val="tx1"/>
              </a:solidFill>
              <a:latin typeface="맑은 고딕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01534" y="620217"/>
            <a:ext cx="3189474" cy="781727"/>
          </a:xfrm>
          <a:prstGeom prst="roundRect">
            <a:avLst>
              <a:gd name="adj" fmla="val 50000"/>
            </a:avLst>
          </a:prstGeom>
          <a:solidFill>
            <a:srgbClr val="b5ce5d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kumimoji="1" lang="ko-KR" altLang="en-US" sz="3600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/>
              </a:rPr>
              <a:t>들어가기</a:t>
            </a:r>
            <a:endParaRPr xmlns:mc="http://schemas.openxmlformats.org/markup-compatibility/2006" xmlns:hp="http://schemas.haansoft.com/office/presentation/8.0" kumimoji="1" lang="ko-KR" altLang="en-US" sz="3600" b="1" mc:Ignorable="hp" hp:hslEmbossed="0"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35191438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0f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433462" y="288118"/>
            <a:ext cx="6689121" cy="824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CAE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defRPr/>
            </a:pPr>
            <a:endParaRPr lang="ko-KR" altLang="en-US" sz="1400">
              <a:solidFill>
                <a:schemeClr val="tx1"/>
              </a:solidFill>
              <a:latin typeface="나눔고딕"/>
              <a:ea typeface="나눔고딕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2552" y="407905"/>
            <a:ext cx="1670010" cy="599817"/>
          </a:xfrm>
          <a:prstGeom prst="roundRect">
            <a:avLst>
              <a:gd name="adj" fmla="val 50000"/>
            </a:avLst>
          </a:prstGeom>
          <a:solidFill>
            <a:srgbClr val="B5CE5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2500" b="1">
                <a:latin typeface="학교안심 산뜻돋움 M"/>
                <a:ea typeface="학교안심 산뜻돋움 M"/>
              </a:rPr>
              <a:t>활동 </a:t>
            </a:r>
            <a:r>
              <a:rPr kumimoji="1" lang="en-US" altLang="ko-KR" sz="2500" b="1">
                <a:latin typeface="학교안심 산뜻돋움 M"/>
                <a:ea typeface="학교안심 산뜻돋움 M"/>
              </a:rPr>
              <a:t>1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360347" y="467833"/>
            <a:ext cx="4162832" cy="46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ko-KR" altLang="en-US" sz="2500" kern="0">
                <a:solidFill>
                  <a:schemeClr val="dk1"/>
                </a:solidFill>
                <a:latin typeface="학교안심 산뜻돋움 M"/>
                <a:ea typeface="학교안심 산뜻돋움 M"/>
              </a:rPr>
              <a:t>김포의 생태자원 알아보기</a:t>
            </a:r>
            <a:endParaRPr lang="ko-KR" altLang="en-US" sz="2500" kern="0">
              <a:solidFill>
                <a:schemeClr val="dk1"/>
              </a:solidFill>
              <a:latin typeface="학교안심 산뜻돋움 M"/>
              <a:ea typeface="학교안심 산뜻돋움 M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1383" y="1304473"/>
            <a:ext cx="11469233" cy="5329464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40000"/>
              </a:lnSpc>
              <a:defRPr/>
            </a:pPr>
            <a:endParaRPr lang="ko-KR" altLang="en-US"/>
          </a:p>
        </p:txBody>
      </p:sp>
      <p:sp>
        <p:nvSpPr>
          <p:cNvPr id="23" name="순서도: 수행의 시작/종료 5"/>
          <p:cNvSpPr/>
          <p:nvPr/>
        </p:nvSpPr>
        <p:spPr>
          <a:xfrm>
            <a:off x="9835129" y="455231"/>
            <a:ext cx="1677756" cy="505165"/>
          </a:xfrm>
          <a:prstGeom prst="flowChartTerminator">
            <a:avLst/>
          </a:prstGeom>
          <a:solidFill>
            <a:srgbClr val="b7d07e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학교안심 산뜻돋움 M"/>
                <a:ea typeface="학교안심 산뜻돋움 M"/>
              </a:rPr>
              <a:t>활동지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학교안심 산뜻돋움 M"/>
                <a:ea typeface="학교안심 산뜻돋움 M"/>
              </a:rPr>
              <a:t>1</a:t>
            </a:r>
            <a:endParaRPr kumimoji="0" lang="en-US" altLang="ko-KR" sz="2000" b="0" i="0" u="none" strike="noStrike" kern="1200" cap="none" spc="0" normalizeH="0" baseline="0">
              <a:solidFill>
                <a:srgbClr val="000000"/>
              </a:solidFill>
              <a:latin typeface="학교안심 산뜻돋움 M"/>
              <a:ea typeface="학교안심 산뜻돋움 M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2438507" y="1304473"/>
          <a:ext cx="6818468" cy="5125302"/>
        </p:xfrm>
        <a:graphic>
          <a:graphicData uri="http://schemas.openxmlformats.org/drawingml/2006/table">
            <a:tbl>
              <a:tblPr firstRow="1" bandRow="1"/>
              <a:tblGrid>
                <a:gridCol w="681846"/>
                <a:gridCol w="681846"/>
                <a:gridCol w="681846"/>
                <a:gridCol w="681846"/>
                <a:gridCol w="681846"/>
                <a:gridCol w="681846"/>
                <a:gridCol w="681846"/>
                <a:gridCol w="681846"/>
                <a:gridCol w="681846"/>
                <a:gridCol w="681846"/>
              </a:tblGrid>
              <a:tr h="465936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한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조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물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먹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개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구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이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태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를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사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65936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강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강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벌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남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생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종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대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산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생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귀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65936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중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식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야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설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청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명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스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가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김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마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65936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앙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고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모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생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항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도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투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족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포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국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65936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공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애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석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라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조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토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선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공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평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한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65936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원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기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니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정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쥐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류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장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원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야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성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65936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동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봉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고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여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천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리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생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구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돕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개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65936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다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들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슴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우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미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문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화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태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리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양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65936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추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람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도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쏘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치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선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대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너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공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평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65936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있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전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호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습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지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평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나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돌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기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원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65936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방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적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치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가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리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곰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김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무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대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200" b="1" i="0" u="none" strike="noStrike" baseline="0" mc:Ignorable="hp" hp:hslEmbossed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울</a:t>
                      </a:r>
                      <a:endParaRPr xmlns:mc="http://schemas.openxmlformats.org/markup-compatibility/2006" xmlns:hp="http://schemas.haansoft.com/office/presentation/8.0" sz="1200" b="1" i="0" u="none" strike="noStrike" baseline="0" mc:Ignorable="hp" hp:hslEmbossed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0f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모서리가 둥근 직사각형 19"/>
          <p:cNvSpPr/>
          <p:nvPr/>
        </p:nvSpPr>
        <p:spPr>
          <a:xfrm>
            <a:off x="361383" y="1103121"/>
            <a:ext cx="11469233" cy="5036248"/>
          </a:xfrm>
          <a:prstGeom prst="roundRect">
            <a:avLst>
              <a:gd name="adj" fmla="val 8073"/>
            </a:avLst>
          </a:prstGeom>
          <a:solidFill>
            <a:srgbClr val="ffffff">
              <a:alpha val="100000"/>
            </a:srgbClr>
          </a:solidFill>
          <a:ln w="19050" cap="flat" cmpd="sng" algn="ctr">
            <a:solidFill>
              <a:schemeClr val="bg1"/>
            </a:solidFill>
            <a:prstDash val="solid"/>
          </a:ln>
        </p:spPr>
        <p:txBody>
          <a:bodyPr anchor="ctr"/>
          <a:lstStyle/>
          <a:p>
            <a:pPr lvl="0" algn="ctr">
              <a:defRPr/>
            </a:pPr>
            <a:r>
              <a:rPr lang="ko-KR" altLang="en-US" sz="6000"/>
              <a:t>김포의 주요 명소 돌아보기</a:t>
            </a:r>
            <a:endParaRPr lang="ko-KR" altLang="en-US" sz="6000"/>
          </a:p>
          <a:p>
            <a:pPr lvl="0">
              <a:defRPr/>
            </a:pPr>
            <a:r>
              <a:rPr lang="en-US" altLang="ko-KR" sz="3600">
                <a:hlinkClick r:id="rId4"/>
              </a:rPr>
              <a:t>https://www.gimpo.go.kr/culture/contents.do?key=6812</a:t>
            </a:r>
            <a:endParaRPr lang="en-US" altLang="ko-KR" sz="3600"/>
          </a:p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600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701534" y="620217"/>
            <a:ext cx="3189474" cy="781727"/>
          </a:xfrm>
          <a:prstGeom prst="roundRect">
            <a:avLst>
              <a:gd name="adj" fmla="val 50000"/>
            </a:avLst>
          </a:prstGeom>
          <a:solidFill>
            <a:srgbClr val="b5ce5d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kumimoji="1" lang="ko-KR" altLang="en-US" sz="3600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/>
              </a:rPr>
              <a:t>참고자료</a:t>
            </a:r>
            <a:endParaRPr xmlns:mc="http://schemas.openxmlformats.org/markup-compatibility/2006" xmlns:hp="http://schemas.haansoft.com/office/presentation/8.0" kumimoji="1" lang="ko-KR" altLang="en-US" sz="3600" b="1" mc:Ignorable="hp" hp:hslEmbossed="0">
              <a:latin typeface="맑은 고딕"/>
            </a:endParaRPr>
          </a:p>
        </p:txBody>
      </p:sp>
      <p:pic>
        <p:nvPicPr>
          <p:cNvPr id="38" name="그림 37"/>
          <p:cNvPicPr/>
          <p:nvPr/>
        </p:nvPicPr>
        <p:blipFill rotWithShape="1">
          <a:blip r:embed="rId5">
            <a:lum/>
          </a:blip>
          <a:srcRect/>
          <a:stretch>
            <a:fillRect/>
          </a:stretch>
        </p:blipFill>
        <p:spPr>
          <a:xfrm>
            <a:off x="5096889" y="4012659"/>
            <a:ext cx="1429550" cy="12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7090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0f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433462" y="288118"/>
            <a:ext cx="6689121" cy="824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cae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defRPr/>
            </a:pPr>
            <a:endParaRPr lang="ko-KR" altLang="en-US" sz="1400">
              <a:solidFill>
                <a:schemeClr val="tx1"/>
              </a:solidFill>
              <a:latin typeface="나눔고딕"/>
              <a:ea typeface="나눔고딕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2552" y="407905"/>
            <a:ext cx="1670010" cy="599817"/>
          </a:xfrm>
          <a:prstGeom prst="roundRect">
            <a:avLst>
              <a:gd name="adj" fmla="val 50000"/>
            </a:avLst>
          </a:prstGeom>
          <a:solidFill>
            <a:srgbClr val="b5ce5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2500" b="1">
                <a:latin typeface="학교안심 산뜻돋움 M"/>
                <a:ea typeface="학교안심 산뜻돋움 M"/>
              </a:rPr>
              <a:t>활동 </a:t>
            </a:r>
            <a:r>
              <a:rPr kumimoji="1" lang="en-US" altLang="ko-KR" sz="2500" b="1">
                <a:latin typeface="학교안심 산뜻돋움 M"/>
                <a:ea typeface="학교안심 산뜻돋움 M"/>
              </a:rPr>
              <a:t>1</a:t>
            </a:r>
            <a:endParaRPr kumimoji="1" lang="en-US" altLang="ko-KR" sz="2500" b="1">
              <a:latin typeface="학교안심 산뜻돋움 M"/>
              <a:ea typeface="학교안심 산뜻돋움 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360347" y="467833"/>
            <a:ext cx="4162832" cy="46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ko-KR" altLang="en-US" sz="2500" kern="0">
                <a:solidFill>
                  <a:schemeClr val="dk1"/>
                </a:solidFill>
                <a:latin typeface="학교안심 산뜻돋움 M"/>
                <a:ea typeface="학교안심 산뜻돋움 M"/>
              </a:rPr>
              <a:t>김포의 생태자원 알아보기</a:t>
            </a:r>
            <a:endParaRPr lang="ko-KR" altLang="en-US" sz="2500" kern="0">
              <a:solidFill>
                <a:schemeClr val="dk1"/>
              </a:solidFill>
              <a:latin typeface="학교안심 산뜻돋움 M"/>
              <a:ea typeface="학교안심 산뜻돋움 M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1383" y="1304473"/>
            <a:ext cx="11469233" cy="5329464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40000"/>
              </a:lnSpc>
              <a:defRPr/>
            </a:pPr>
            <a:endParaRPr lang="ko-KR" altLang="en-US"/>
          </a:p>
        </p:txBody>
      </p:sp>
      <p:sp>
        <p:nvSpPr>
          <p:cNvPr id="23" name="순서도: 수행의 시작/종료 5"/>
          <p:cNvSpPr/>
          <p:nvPr/>
        </p:nvSpPr>
        <p:spPr>
          <a:xfrm>
            <a:off x="9835129" y="455231"/>
            <a:ext cx="1677756" cy="505165"/>
          </a:xfrm>
          <a:prstGeom prst="flowChartTerminator">
            <a:avLst/>
          </a:prstGeom>
          <a:solidFill>
            <a:srgbClr val="b7d07e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학교안심 산뜻돋움 M"/>
                <a:ea typeface="학교안심 산뜻돋움 M"/>
              </a:rPr>
              <a:t>활동지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학교안심 산뜻돋움 M"/>
                <a:ea typeface="학교안심 산뜻돋움 M"/>
              </a:rPr>
              <a:t>1</a:t>
            </a:r>
            <a:endParaRPr kumimoji="0" lang="en-US" altLang="ko-KR" sz="2000" b="0" i="0" u="none" strike="noStrike" kern="1200" cap="none" spc="0" normalizeH="0" baseline="0">
              <a:solidFill>
                <a:srgbClr val="000000"/>
              </a:solidFill>
              <a:latin typeface="학교안심 산뜻돋움 M"/>
              <a:ea typeface="학교안심 산뜻돋움 M"/>
            </a:endParaRPr>
          </a:p>
        </p:txBody>
      </p:sp>
      <p:sp>
        <p:nvSpPr>
          <p:cNvPr id="30" name="제목 1"/>
          <p:cNvSpPr/>
          <p:nvPr/>
        </p:nvSpPr>
        <p:spPr>
          <a:xfrm>
            <a:off x="433461" y="1392271"/>
            <a:ext cx="11238234" cy="105771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1. </a:t>
            </a:r>
            <a:r>
              <a:rPr xmlns:mc="http://schemas.openxmlformats.org/markup-compatibility/2006" xmlns:hp="http://schemas.haansoft.com/office/presentation/8.0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한강 하구에 있는 습지는</a:t>
            </a:r>
            <a:r>
              <a:rPr xmlns:mc="http://schemas.openxmlformats.org/markup-compatibility/2006" xmlns:hp="http://schemas.haansoft.com/office/presentation/8.0" lang="EN-US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?</a:t>
            </a:r>
            <a:endParaRPr xmlns:mc="http://schemas.openxmlformats.org/markup-compatibility/2006" xmlns:hp="http://schemas.haansoft.com/office/presentation/8.0" kumimoji="0" lang="ko-KR" altLang="en-US" sz="4500" b="0" i="0" u="none" strike="noStrike" kern="1200" cap="none" spc="0" normalizeH="0" baseline="0" mc:Ignorable="hp" hp:hslEmbossed="0">
              <a:solidFill>
                <a:schemeClr val="tx1"/>
              </a:solidFill>
              <a:latin typeface="학교안심 산뜻돋움 M"/>
              <a:ea typeface="학교안심 산뜻돋움 M"/>
            </a:endParaRPr>
          </a:p>
        </p:txBody>
      </p:sp>
      <p:sp>
        <p:nvSpPr>
          <p:cNvPr id="31" name="제목 1"/>
          <p:cNvSpPr/>
          <p:nvPr/>
        </p:nvSpPr>
        <p:spPr>
          <a:xfrm>
            <a:off x="481086" y="2154271"/>
            <a:ext cx="11238234" cy="105771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2. </a:t>
            </a:r>
            <a:r>
              <a:rPr xmlns:mc="http://schemas.openxmlformats.org/markup-compatibility/2006" xmlns:hp="http://schemas.haansoft.com/office/presentation/8.0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김포에 있는 야생 조류 생태 공원은</a:t>
            </a:r>
            <a:r>
              <a:rPr xmlns:mc="http://schemas.openxmlformats.org/markup-compatibility/2006" xmlns:hp="http://schemas.haansoft.com/office/presentation/8.0" lang="EN-US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?</a:t>
            </a:r>
            <a:endParaRPr xmlns:mc="http://schemas.openxmlformats.org/markup-compatibility/2006" xmlns:hp="http://schemas.haansoft.com/office/presentation/8.0" kumimoji="0" lang="ko-KR" altLang="en-US" sz="4500" b="0" i="0" u="none" strike="noStrike" kern="1200" cap="none" spc="0" normalizeH="0" baseline="0" mc:Ignorable="hp" hp:hslEmbossed="0">
              <a:solidFill>
                <a:schemeClr val="tx1"/>
              </a:solidFill>
              <a:latin typeface="학교안심 산뜻돋움 M"/>
              <a:ea typeface="학교안심 산뜻돋움 M"/>
            </a:endParaRPr>
          </a:p>
        </p:txBody>
      </p:sp>
      <p:sp>
        <p:nvSpPr>
          <p:cNvPr id="32" name="제목 1"/>
          <p:cNvSpPr/>
          <p:nvPr/>
        </p:nvSpPr>
        <p:spPr>
          <a:xfrm>
            <a:off x="505457" y="2968659"/>
            <a:ext cx="11238234" cy="105771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3. </a:t>
            </a:r>
            <a:r>
              <a:rPr xmlns:mc="http://schemas.openxmlformats.org/markup-compatibility/2006" xmlns:hp="http://schemas.haansoft.com/office/presentation/8.0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김포에 있는 평야는</a:t>
            </a:r>
            <a:r>
              <a:rPr xmlns:mc="http://schemas.openxmlformats.org/markup-compatibility/2006" xmlns:hp="http://schemas.haansoft.com/office/presentation/8.0" lang="EN-US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?</a:t>
            </a:r>
            <a:endParaRPr xmlns:mc="http://schemas.openxmlformats.org/markup-compatibility/2006" xmlns:hp="http://schemas.haansoft.com/office/presentation/8.0" kumimoji="0" lang="ko-KR" altLang="en-US" sz="4500" b="0" i="0" u="none" strike="noStrike" kern="1200" cap="none" spc="0" normalizeH="0" baseline="0" mc:Ignorable="hp" hp:hslEmbossed="0">
              <a:solidFill>
                <a:schemeClr val="tx1"/>
              </a:solidFill>
              <a:latin typeface="학교안심 산뜻돋움 M"/>
              <a:ea typeface="학교안심 산뜻돋움 M"/>
            </a:endParaRPr>
          </a:p>
        </p:txBody>
      </p:sp>
      <p:sp>
        <p:nvSpPr>
          <p:cNvPr id="33" name="제목 1"/>
          <p:cNvSpPr/>
          <p:nvPr/>
        </p:nvSpPr>
        <p:spPr>
          <a:xfrm>
            <a:off x="476883" y="3898274"/>
            <a:ext cx="11238234" cy="105771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4. </a:t>
            </a:r>
            <a:r>
              <a:rPr xmlns:mc="http://schemas.openxmlformats.org/markup-compatibility/2006" xmlns:hp="http://schemas.haansoft.com/office/presentation/8.0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김포에 갯벌이 있는 항은</a:t>
            </a:r>
            <a:r>
              <a:rPr xmlns:mc="http://schemas.openxmlformats.org/markup-compatibility/2006" xmlns:hp="http://schemas.haansoft.com/office/presentation/8.0" lang="EN-US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?</a:t>
            </a:r>
            <a:endParaRPr xmlns:mc="http://schemas.openxmlformats.org/markup-compatibility/2006" xmlns:hp="http://schemas.haansoft.com/office/presentation/8.0" kumimoji="0" lang="ko-KR" altLang="en-US" sz="4500" b="0" i="0" u="none" strike="noStrike" kern="1200" cap="none" spc="0" normalizeH="0" baseline="0" mc:Ignorable="hp" hp:hslEmbossed="0">
              <a:solidFill>
                <a:schemeClr val="tx1"/>
              </a:solidFill>
              <a:latin typeface="학교안심 산뜻돋움 M"/>
              <a:ea typeface="학교안심 산뜻돋움 M"/>
            </a:endParaRPr>
          </a:p>
        </p:txBody>
      </p:sp>
      <p:sp>
        <p:nvSpPr>
          <p:cNvPr id="34" name="제목 1"/>
          <p:cNvSpPr/>
          <p:nvPr/>
        </p:nvSpPr>
        <p:spPr>
          <a:xfrm>
            <a:off x="486408" y="4717424"/>
            <a:ext cx="11238234" cy="105771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5. </a:t>
            </a:r>
            <a:r>
              <a:rPr xmlns:mc="http://schemas.openxmlformats.org/markup-compatibility/2006" xmlns:hp="http://schemas.haansoft.com/office/presentation/8.0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김포에서 북한을 바라볼 수 있는 곳은</a:t>
            </a:r>
            <a:r>
              <a:rPr xmlns:mc="http://schemas.openxmlformats.org/markup-compatibility/2006" xmlns:hp="http://schemas.haansoft.com/office/presentation/8.0" lang="EN-US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?</a:t>
            </a:r>
            <a:endParaRPr xmlns:mc="http://schemas.openxmlformats.org/markup-compatibility/2006" xmlns:hp="http://schemas.haansoft.com/office/presentation/8.0" kumimoji="0" lang="ko-KR" altLang="en-US" sz="4500" b="0" i="0" u="none" strike="noStrike" kern="1200" cap="none" spc="0" normalizeH="0" baseline="0" mc:Ignorable="hp" hp:hslEmbossed="0">
              <a:solidFill>
                <a:schemeClr val="tx1"/>
              </a:solidFill>
              <a:latin typeface="학교안심 산뜻돋움 M"/>
              <a:ea typeface="학교안심 산뜻돋움 M"/>
            </a:endParaRPr>
          </a:p>
        </p:txBody>
      </p:sp>
    </p:spTree>
    <p:extLst>
      <p:ext uri="{BB962C8B-B14F-4D97-AF65-F5344CB8AC3E}">
        <p14:creationId xmlns:p14="http://schemas.microsoft.com/office/powerpoint/2010/main" val="21393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1" animBg="1"/>
      <p:bldP spid="32" grpId="2" animBg="1"/>
      <p:bldP spid="33" grpId="3" animBg="1"/>
      <p:bldP spid="34" grpId="4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0f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433462" y="288118"/>
            <a:ext cx="6689121" cy="824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cae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defRPr/>
            </a:pPr>
            <a:endParaRPr lang="ko-KR" altLang="en-US" sz="1400">
              <a:solidFill>
                <a:schemeClr val="tx1"/>
              </a:solidFill>
              <a:latin typeface="나눔고딕"/>
              <a:ea typeface="나눔고딕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2552" y="407905"/>
            <a:ext cx="1670010" cy="599817"/>
          </a:xfrm>
          <a:prstGeom prst="roundRect">
            <a:avLst>
              <a:gd name="adj" fmla="val 50000"/>
            </a:avLst>
          </a:prstGeom>
          <a:solidFill>
            <a:srgbClr val="b5ce5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2500" b="1">
                <a:latin typeface="학교안심 산뜻돋움 M"/>
                <a:ea typeface="학교안심 산뜻돋움 M"/>
              </a:rPr>
              <a:t>활동 </a:t>
            </a:r>
            <a:r>
              <a:rPr kumimoji="1" lang="en-US" altLang="ko-KR" sz="2500" b="1">
                <a:latin typeface="학교안심 산뜻돋움 M"/>
                <a:ea typeface="학교안심 산뜻돋움 M"/>
              </a:rPr>
              <a:t>1</a:t>
            </a:r>
            <a:endParaRPr kumimoji="1" lang="en-US" altLang="ko-KR" sz="2500" b="1">
              <a:latin typeface="학교안심 산뜻돋움 M"/>
              <a:ea typeface="학교안심 산뜻돋움 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360347" y="467833"/>
            <a:ext cx="4162832" cy="46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ko-KR" altLang="en-US" sz="2500" kern="0">
                <a:solidFill>
                  <a:schemeClr val="dk1"/>
                </a:solidFill>
                <a:latin typeface="학교안심 산뜻돋움 M"/>
                <a:ea typeface="학교안심 산뜻돋움 M"/>
              </a:rPr>
              <a:t>김포의 생태자원 알아보기</a:t>
            </a:r>
            <a:endParaRPr lang="ko-KR" altLang="en-US" sz="2500" kern="0">
              <a:solidFill>
                <a:schemeClr val="dk1"/>
              </a:solidFill>
              <a:latin typeface="학교안심 산뜻돋움 M"/>
              <a:ea typeface="학교안심 산뜻돋움 M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1383" y="1304473"/>
            <a:ext cx="11469233" cy="5329464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40000"/>
              </a:lnSpc>
              <a:defRPr/>
            </a:pPr>
            <a:endParaRPr lang="ko-KR" altLang="en-US"/>
          </a:p>
        </p:txBody>
      </p:sp>
      <p:sp>
        <p:nvSpPr>
          <p:cNvPr id="23" name="순서도: 수행의 시작/종료 5"/>
          <p:cNvSpPr/>
          <p:nvPr/>
        </p:nvSpPr>
        <p:spPr>
          <a:xfrm>
            <a:off x="9835129" y="455231"/>
            <a:ext cx="1677756" cy="505165"/>
          </a:xfrm>
          <a:prstGeom prst="flowChartTerminator">
            <a:avLst/>
          </a:prstGeom>
          <a:solidFill>
            <a:srgbClr val="b7d07e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학교안심 산뜻돋움 M"/>
                <a:ea typeface="학교안심 산뜻돋움 M"/>
              </a:rPr>
              <a:t>활동지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학교안심 산뜻돋움 M"/>
                <a:ea typeface="학교안심 산뜻돋움 M"/>
              </a:rPr>
              <a:t>1</a:t>
            </a:r>
            <a:endParaRPr kumimoji="0" lang="en-US" altLang="ko-KR" sz="2000" b="0" i="0" u="none" strike="noStrike" kern="1200" cap="none" spc="0" normalizeH="0" baseline="0">
              <a:solidFill>
                <a:srgbClr val="000000"/>
              </a:solidFill>
              <a:latin typeface="학교안심 산뜻돋움 M"/>
              <a:ea typeface="학교안심 산뜻돋움 M"/>
            </a:endParaRPr>
          </a:p>
        </p:txBody>
      </p:sp>
      <p:sp>
        <p:nvSpPr>
          <p:cNvPr id="35" name="제목 1"/>
          <p:cNvSpPr/>
          <p:nvPr/>
        </p:nvSpPr>
        <p:spPr>
          <a:xfrm>
            <a:off x="476883" y="1188859"/>
            <a:ext cx="11238234" cy="105771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6. </a:t>
            </a:r>
            <a:r>
              <a:rPr xmlns:mc="http://schemas.openxmlformats.org/markup-compatibility/2006" xmlns:hp="http://schemas.haansoft.com/office/presentation/8.0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한강과 임진강이 만나는 곳은</a:t>
            </a:r>
            <a:r>
              <a:rPr xmlns:mc="http://schemas.openxmlformats.org/markup-compatibility/2006" xmlns:hp="http://schemas.haansoft.com/office/presentation/8.0" lang="EN-US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?</a:t>
            </a:r>
            <a:endParaRPr xmlns:mc="http://schemas.openxmlformats.org/markup-compatibility/2006" xmlns:hp="http://schemas.haansoft.com/office/presentation/8.0" kumimoji="0" lang="ko-KR" altLang="en-US" sz="4500" b="0" i="0" u="none" strike="noStrike" kern="1200" cap="none" spc="0" normalizeH="0" baseline="0" mc:Ignorable="hp" hp:hslEmbossed="0">
              <a:solidFill>
                <a:schemeClr val="tx1"/>
              </a:solidFill>
              <a:latin typeface="학교안심 산뜻돋움 M"/>
              <a:ea typeface="학교안심 산뜻돋움 M"/>
            </a:endParaRPr>
          </a:p>
        </p:txBody>
      </p:sp>
      <p:sp>
        <p:nvSpPr>
          <p:cNvPr id="36" name="제목 1"/>
          <p:cNvSpPr/>
          <p:nvPr/>
        </p:nvSpPr>
        <p:spPr>
          <a:xfrm>
            <a:off x="476883" y="1976829"/>
            <a:ext cx="11238234" cy="105771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7. </a:t>
            </a:r>
            <a:r>
              <a:rPr xmlns:mc="http://schemas.openxmlformats.org/markup-compatibility/2006" xmlns:hp="http://schemas.haansoft.com/office/presentation/8.0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장릉에 있는 아름다운 부채모양의 꽃은</a:t>
            </a:r>
            <a:r>
              <a:rPr xmlns:mc="http://schemas.openxmlformats.org/markup-compatibility/2006" xmlns:hp="http://schemas.haansoft.com/office/presentation/8.0" lang="EN-US" sz="45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?</a:t>
            </a:r>
            <a:endParaRPr xmlns:mc="http://schemas.openxmlformats.org/markup-compatibility/2006" xmlns:hp="http://schemas.haansoft.com/office/presentation/8.0" kumimoji="0" lang="ko-KR" altLang="en-US" sz="4500" b="0" i="0" u="none" strike="noStrike" kern="1200" cap="none" spc="0" normalizeH="0" baseline="0" mc:Ignorable="hp" hp:hslEmbossed="0">
              <a:solidFill>
                <a:schemeClr val="tx1"/>
              </a:solidFill>
              <a:latin typeface="학교안심 산뜻돋움 M"/>
              <a:ea typeface="학교안심 산뜻돋움 M"/>
            </a:endParaRPr>
          </a:p>
        </p:txBody>
      </p:sp>
      <p:sp>
        <p:nvSpPr>
          <p:cNvPr id="37" name="제목 1"/>
          <p:cNvSpPr/>
          <p:nvPr/>
        </p:nvSpPr>
        <p:spPr>
          <a:xfrm>
            <a:off x="476883" y="3974038"/>
            <a:ext cx="11605233" cy="105771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41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9.</a:t>
            </a:r>
            <a:r>
              <a:rPr xmlns:mc="http://schemas.openxmlformats.org/markup-compatibility/2006" xmlns:hp="http://schemas.haansoft.com/office/presentation/8.0" lang="ko-KR" altLang="en-US" sz="41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sz="41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천체 관측 시설을 갖춘 김포의 천문대 이름은</a:t>
            </a:r>
            <a:r>
              <a:rPr xmlns:mc="http://schemas.openxmlformats.org/markup-compatibility/2006" xmlns:hp="http://schemas.haansoft.com/office/presentation/8.0" lang="EN-US" sz="41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?</a:t>
            </a:r>
            <a:endParaRPr xmlns:mc="http://schemas.openxmlformats.org/markup-compatibility/2006" xmlns:hp="http://schemas.haansoft.com/office/presentation/8.0" lang="EN-US" sz="4100" b="1" i="0" u="none" strike="noStrike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8" name="제목 1"/>
          <p:cNvSpPr/>
          <p:nvPr/>
        </p:nvSpPr>
        <p:spPr>
          <a:xfrm>
            <a:off x="602552" y="2900144"/>
            <a:ext cx="11238234" cy="105771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8</a:t>
            </a:r>
            <a:r>
              <a:rPr xmlns:mc="http://schemas.openxmlformats.org/markup-compatibility/2006" xmlns:hp="http://schemas.haansoft.com/office/presentation/8.0" lang="EN-US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. </a:t>
            </a:r>
            <a:r>
              <a:rPr xmlns:mc="http://schemas.openxmlformats.org/markup-compatibility/2006" xmlns:hp="http://schemas.haansoft.com/office/presentation/8.0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김포에 있는 공원으로 라베니체와 음악 분수대가 연결되어 있는 공원은</a:t>
            </a:r>
            <a:r>
              <a:rPr xmlns:mc="http://schemas.openxmlformats.org/markup-compatibility/2006" xmlns:hp="http://schemas.haansoft.com/office/presentation/8.0" lang="EN-US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?</a:t>
            </a:r>
            <a:endParaRPr xmlns:mc="http://schemas.openxmlformats.org/markup-compatibility/2006" xmlns:hp="http://schemas.haansoft.com/office/presentation/8.0" lang="EN-US" sz="3300" b="1" i="0" u="none" strike="noStrike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9" name="제목 1"/>
          <p:cNvSpPr/>
          <p:nvPr/>
        </p:nvSpPr>
        <p:spPr>
          <a:xfrm>
            <a:off x="419733" y="5031749"/>
            <a:ext cx="11238234" cy="1696088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marL="215900" lvl="0" indent="-215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10</a:t>
            </a:r>
            <a:r>
              <a:rPr xmlns:mc="http://schemas.openxmlformats.org/markup-compatibility/2006" xmlns:hp="http://schemas.haansoft.com/office/presentation/8.0" lang="EN-US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. </a:t>
            </a:r>
            <a:r>
              <a:rPr xmlns:mc="http://schemas.openxmlformats.org/markup-compatibility/2006" xmlns:hp="http://schemas.haansoft.com/office/presentation/8.0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분수대와 물놀이장</a:t>
            </a:r>
            <a:r>
              <a:rPr xmlns:mc="http://schemas.openxmlformats.org/markup-compatibility/2006" xmlns:hp="http://schemas.haansoft.com/office/presentation/8.0" lang="EN-US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, </a:t>
            </a:r>
            <a:r>
              <a:rPr xmlns:mc="http://schemas.openxmlformats.org/markup-compatibility/2006" xmlns:hp="http://schemas.haansoft.com/office/presentation/8.0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공예체험장</a:t>
            </a:r>
            <a:r>
              <a:rPr xmlns:mc="http://schemas.openxmlformats.org/markup-compatibility/2006" xmlns:hp="http://schemas.haansoft.com/office/presentation/8.0" lang="EN-US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(</a:t>
            </a:r>
            <a:r>
              <a:rPr xmlns:mc="http://schemas.openxmlformats.org/markup-compatibility/2006" xmlns:hp="http://schemas.haansoft.com/office/presentation/8.0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도자기</a:t>
            </a:r>
            <a:r>
              <a:rPr xmlns:mc="http://schemas.openxmlformats.org/markup-compatibility/2006" xmlns:hp="http://schemas.haansoft.com/office/presentation/8.0" lang="EN-US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, </a:t>
            </a:r>
            <a:r>
              <a:rPr xmlns:mc="http://schemas.openxmlformats.org/markup-compatibility/2006" xmlns:hp="http://schemas.haansoft.com/office/presentation/8.0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목공예</a:t>
            </a:r>
            <a:r>
              <a:rPr xmlns:mc="http://schemas.openxmlformats.org/markup-compatibility/2006" xmlns:hp="http://schemas.haansoft.com/office/presentation/8.0" lang="EN-US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), </a:t>
            </a:r>
            <a:r>
              <a:rPr xmlns:mc="http://schemas.openxmlformats.org/markup-compatibility/2006" xmlns:hp="http://schemas.haansoft.com/office/presentation/8.0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야생초화원</a:t>
            </a:r>
            <a:r>
              <a:rPr xmlns:mc="http://schemas.openxmlformats.org/markup-compatibility/2006" xmlns:hp="http://schemas.haansoft.com/office/presentation/8.0" lang="EN-US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, </a:t>
            </a:r>
            <a:r>
              <a:rPr xmlns:mc="http://schemas.openxmlformats.org/markup-compatibility/2006" xmlns:hp="http://schemas.haansoft.com/office/presentation/8.0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산책로 등 다양한 부대시설을 갖춘 가족공원은</a:t>
            </a:r>
            <a:r>
              <a:rPr xmlns:mc="http://schemas.openxmlformats.org/markup-compatibility/2006" xmlns:hp="http://schemas.haansoft.com/office/presentation/8.0" lang="EN-US" sz="3300" b="1" i="0" u="none" strike="noStrike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?</a:t>
            </a:r>
            <a:endParaRPr xmlns:mc="http://schemas.openxmlformats.org/markup-compatibility/2006" xmlns:hp="http://schemas.haansoft.com/office/presentation/8.0" lang="EN-US" sz="3300" b="1" i="0" u="none" strike="noStrike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40808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1" animBg="1"/>
      <p:bldP spid="38" grpId="2" animBg="1"/>
      <p:bldP spid="37" grpId="3" animBg="1"/>
      <p:bldP spid="39" grpId="4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246</ep:Words>
  <ep:PresentationFormat>와이드스크린</ep:PresentationFormat>
  <ep:Paragraphs>97</ep:Paragraphs>
  <ep:Slides>13</ep:Slides>
  <ep:Notes>13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ep:HeadingPairs>
  <ep:TitlesOfParts>
    <vt:vector size="14" baseType="lpstr">
      <vt:lpstr>한컴오피스</vt:lpstr>
      <vt:lpstr>김포의 환경으로 생태계를 만나요</vt:lpstr>
      <vt:lpstr>핵심 질문</vt:lpstr>
      <vt:lpstr>배움활동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2024-09-15T05:46:58.000</dcterms:created>
  <dc:creator>osy51</dc:creator>
  <cp:lastModifiedBy>ADMIN</cp:lastModifiedBy>
  <dcterms:modified xsi:type="dcterms:W3CDTF">2025-06-30T07:01:43.730</dcterms:modified>
  <cp:revision>100</cp:revision>
  <dc:title>차시 제목</dc:title>
  <cp:version>13.0.0.866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