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62" r:id="rId3"/>
    <p:sldId id="263" r:id="rId4"/>
    <p:sldId id="256" r:id="rId5"/>
    <p:sldId id="261" r:id="rId6"/>
    <p:sldId id="264" r:id="rId7"/>
  </p:sldIdLst>
  <p:sldSz cx="6858000" cy="9906000" type="A4"/>
  <p:notesSz cx="6858000" cy="9144000"/>
  <p:defaultTextStyle>
    <a:defPPr>
      <a:defRPr lang="ko-KR"/>
    </a:defPPr>
    <a:lvl1pPr marL="0" algn="l" defTabSz="914400" rtl="0" eaLnBrk="1" latinLnBrk="1" hangingPunct="1">
      <a:defRPr sz="484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484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484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484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484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484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484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484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48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3117"/>
        <p:guide pos="215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heme" Target="theme/theme1.xml"  /><Relationship Id="rId11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presProps" Target="presProps.xml"  /><Relationship Id="rId9" Type="http://schemas.openxmlformats.org/officeDocument/2006/relationships/viewProps" Target="viewProps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2025-07-15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242038" y="685800"/>
            <a:ext cx="2373923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82618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548964"/>
      </p:ext>
    </p:extLst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1127898"/>
      </p:ext>
    </p:extLst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9368444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514349" y="3077280"/>
            <a:ext cx="5829299" cy="2123369"/>
          </a:xfrm>
        </p:spPr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699" y="5613400"/>
            <a:ext cx="4800599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40A130E-E3B8-4EBE-931F-81B26B8448AA}" type="datetime1">
              <a:rPr lang="ko-KR" altLang="en-US"/>
              <a:pPr lvl="0">
                <a:defRPr/>
              </a:pPr>
              <a:t>2025-06-19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800C6A38-4290-41DD-B95C-4155372FD4A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395599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3077280"/>
            <a:ext cx="6858000" cy="2123369"/>
          </a:xfrm>
        </p:spPr>
        <p:txBody>
          <a:bodyPr>
            <a:normAutofit/>
          </a:bodyPr>
          <a:lstStyle>
            <a:lvl1pPr>
              <a:defRPr sz="1185" b="1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CA348888-F454-4AD2-BA62-3AF29D9807C0}" type="datetime1">
              <a:rPr lang="ko-KR" altLang="en-US"/>
              <a:pPr lvl="0">
                <a:defRPr/>
              </a:pPr>
              <a:t>2025-06-19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292359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342899" y="396699"/>
            <a:ext cx="6172199" cy="1651000"/>
          </a:xfrm>
        </p:spPr>
        <p:txBody>
          <a:bodyPr/>
          <a:lstStyle>
            <a:lvl1pPr>
              <a:defRPr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1607330" y="3198813"/>
            <a:ext cx="3643324" cy="4643436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646"/>
            </a:lvl1pPr>
          </a:lstStyle>
          <a:p>
            <a:pPr lvl="0">
              <a:defRPr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6FEC12-A4C9-4837-AF94-AD867782C04C}" type="datetime1">
              <a:rPr lang="ko-KR" altLang="en-US"/>
              <a:pPr lvl="0">
                <a:defRPr/>
              </a:pPr>
              <a:t>2025-06-19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855467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4972049" y="396699"/>
            <a:ext cx="1543049" cy="8452203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899" y="396699"/>
            <a:ext cx="4514849" cy="8452203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7F84A3-4F29-4053-ACFD-1BAF2D3F140C}" type="datetime1">
              <a:rPr lang="ko-KR" altLang="en-US"/>
              <a:pPr lvl="0">
                <a:defRPr/>
              </a:pPr>
              <a:t>2025-06-19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45367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4953836A-82A3-4C8B-9D31-CD724F3673ED}" type="datetime1">
              <a:rPr lang="ko-KR" altLang="en-US"/>
              <a:pPr lvl="0">
                <a:defRPr/>
              </a:pPr>
              <a:t>2025-06-19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19469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D2EBAF6-36D0-4DD8-B695-D4C1B37E35D6}" type="datetime1">
              <a:rPr lang="ko-KR" altLang="en-US"/>
              <a:pPr lvl="0">
                <a:defRPr/>
              </a:pPr>
              <a:t>2025-06-19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926375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541734" y="6365522"/>
            <a:ext cx="5829299" cy="1967441"/>
          </a:xfrm>
        </p:spPr>
        <p:txBody>
          <a:bodyPr anchor="t"/>
          <a:lstStyle>
            <a:lvl1pPr algn="l">
              <a:defRPr sz="1077" b="1" cap="all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4" y="4198585"/>
            <a:ext cx="5829299" cy="2166936"/>
          </a:xfrm>
        </p:spPr>
        <p:txBody>
          <a:bodyPr anchor="b"/>
          <a:lstStyle>
            <a:lvl1pPr marL="0" indent="0">
              <a:buNone/>
              <a:defRPr sz="538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484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431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376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376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376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376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376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3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60728D28-603B-4EFC-80F8-17E5E9107035}" type="datetime1">
              <a:rPr lang="ko-KR" altLang="en-US"/>
              <a:pPr lvl="0">
                <a:defRPr/>
              </a:pPr>
              <a:t>2025-06-19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736573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899" y="2311400"/>
            <a:ext cx="3028949" cy="6537502"/>
          </a:xfrm>
        </p:spPr>
        <p:txBody>
          <a:bodyPr/>
          <a:lstStyle>
            <a:lvl1pPr>
              <a:defRPr sz="754"/>
            </a:lvl1pPr>
            <a:lvl2pPr>
              <a:defRPr sz="646"/>
            </a:lvl2pPr>
            <a:lvl3pPr>
              <a:defRPr sz="538"/>
            </a:lvl3pPr>
            <a:lvl4pPr>
              <a:defRPr sz="484"/>
            </a:lvl4pPr>
            <a:lvl5pPr>
              <a:defRPr sz="484"/>
            </a:lvl5pPr>
            <a:lvl6pPr>
              <a:defRPr sz="484"/>
            </a:lvl6pPr>
            <a:lvl7pPr>
              <a:defRPr sz="484"/>
            </a:lvl7pPr>
            <a:lvl8pPr>
              <a:defRPr sz="484"/>
            </a:lvl8pPr>
            <a:lvl9pPr>
              <a:defRPr sz="754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49" y="2311400"/>
            <a:ext cx="3028949" cy="6537502"/>
          </a:xfrm>
        </p:spPr>
        <p:txBody>
          <a:bodyPr/>
          <a:lstStyle>
            <a:lvl1pPr>
              <a:defRPr sz="754"/>
            </a:lvl1pPr>
            <a:lvl2pPr>
              <a:defRPr sz="646"/>
            </a:lvl2pPr>
            <a:lvl3pPr>
              <a:defRPr sz="538"/>
            </a:lvl3pPr>
            <a:lvl4pPr>
              <a:defRPr sz="484"/>
            </a:lvl4pPr>
            <a:lvl5pPr>
              <a:defRPr sz="484"/>
            </a:lvl5pPr>
            <a:lvl6pPr>
              <a:defRPr sz="484"/>
            </a:lvl6pPr>
            <a:lvl7pPr>
              <a:defRPr sz="484"/>
            </a:lvl7pPr>
            <a:lvl8pPr>
              <a:defRPr sz="484"/>
            </a:lvl8pPr>
            <a:lvl9pPr>
              <a:defRPr sz="754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27A1F4E-0809-4239-8034-C38E431DAF92}" type="datetime1">
              <a:rPr lang="ko-KR" altLang="en-US"/>
              <a:pPr lvl="0">
                <a:defRPr/>
              </a:pPr>
              <a:t>2025-06-19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020170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E0DA496-7307-4E8B-88DE-CB97B48BAB6F}" type="datetime1">
              <a:rPr lang="ko-KR" altLang="en-US"/>
              <a:pPr lvl="0">
                <a:defRPr/>
              </a:pPr>
              <a:t>2025-06-19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71709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342020" y="2373313"/>
            <a:ext cx="6172199" cy="65364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>
              <a:defRPr/>
            </a:pPr>
            <a:r>
              <a:rPr lang="ko-KR" altLang="en-US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8721E90-850C-410B-8B89-8394F580CFDA}" type="datetime1">
              <a:rPr lang="ko-KR" altLang="en-US"/>
              <a:pPr lvl="0">
                <a:defRPr/>
              </a:pPr>
              <a:t>2025-06-19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367353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42899" y="2311400"/>
            <a:ext cx="3028949" cy="3172000"/>
          </a:xfrm>
        </p:spPr>
        <p:txBody>
          <a:bodyPr/>
          <a:lstStyle>
            <a:lvl1pPr>
              <a:defRPr sz="646"/>
            </a:lvl1pPr>
            <a:lvl2pPr>
              <a:defRPr sz="538"/>
            </a:lvl2pPr>
            <a:lvl3pPr>
              <a:defRPr sz="484"/>
            </a:lvl3pPr>
            <a:lvl4pPr>
              <a:defRPr sz="431"/>
            </a:lvl4pPr>
            <a:lvl5pPr>
              <a:defRPr sz="431"/>
            </a:lvl5pPr>
            <a:lvl6pPr>
              <a:defRPr sz="431"/>
            </a:lvl6pPr>
            <a:lvl7pPr>
              <a:defRPr sz="431"/>
            </a:lvl7pPr>
            <a:lvl8pPr>
              <a:defRPr sz="431"/>
            </a:lvl8pPr>
            <a:lvl9pPr>
              <a:defRPr sz="431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3486149" y="2311400"/>
            <a:ext cx="3028949" cy="3172000"/>
          </a:xfrm>
        </p:spPr>
        <p:txBody>
          <a:bodyPr/>
          <a:lstStyle>
            <a:lvl1pPr>
              <a:defRPr sz="646"/>
            </a:lvl1pPr>
            <a:lvl2pPr>
              <a:defRPr sz="538"/>
            </a:lvl2pPr>
            <a:lvl3pPr>
              <a:defRPr sz="484"/>
            </a:lvl3pPr>
            <a:lvl4pPr>
              <a:defRPr sz="431"/>
            </a:lvl4pPr>
            <a:lvl5pPr>
              <a:defRPr sz="431"/>
            </a:lvl5pPr>
            <a:lvl6pPr>
              <a:defRPr sz="431"/>
            </a:lvl6pPr>
            <a:lvl7pPr>
              <a:defRPr sz="431"/>
            </a:lvl7pPr>
            <a:lvl8pPr>
              <a:defRPr sz="431"/>
            </a:lvl8pPr>
            <a:lvl9pPr>
              <a:defRPr sz="431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342020" y="5754984"/>
            <a:ext cx="3028949" cy="3172000"/>
          </a:xfrm>
        </p:spPr>
        <p:txBody>
          <a:bodyPr/>
          <a:lstStyle>
            <a:lvl1pPr>
              <a:defRPr sz="646"/>
            </a:lvl1pPr>
            <a:lvl2pPr>
              <a:defRPr sz="538"/>
            </a:lvl2pPr>
            <a:lvl3pPr>
              <a:defRPr sz="484"/>
            </a:lvl3pPr>
            <a:lvl4pPr>
              <a:defRPr sz="431"/>
            </a:lvl4pPr>
            <a:lvl5pPr>
              <a:defRPr sz="431"/>
            </a:lvl5pPr>
            <a:lvl6pPr>
              <a:defRPr sz="431"/>
            </a:lvl6pPr>
            <a:lvl7pPr>
              <a:defRPr sz="431"/>
            </a:lvl7pPr>
            <a:lvl8pPr>
              <a:defRPr sz="431"/>
            </a:lvl8pPr>
            <a:lvl9pPr>
              <a:defRPr sz="431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5270" y="5754984"/>
            <a:ext cx="3028949" cy="3172000"/>
          </a:xfrm>
        </p:spPr>
        <p:txBody>
          <a:bodyPr/>
          <a:lstStyle>
            <a:lvl1pPr>
              <a:defRPr sz="646"/>
            </a:lvl1pPr>
            <a:lvl2pPr>
              <a:defRPr sz="538"/>
            </a:lvl2pPr>
            <a:lvl3pPr>
              <a:defRPr sz="484"/>
            </a:lvl3pPr>
            <a:lvl4pPr>
              <a:defRPr sz="431"/>
            </a:lvl4pPr>
            <a:lvl5pPr>
              <a:defRPr sz="431"/>
            </a:lvl5pPr>
            <a:lvl6pPr>
              <a:defRPr sz="431"/>
            </a:lvl6pPr>
            <a:lvl7pPr>
              <a:defRPr sz="431"/>
            </a:lvl7pPr>
            <a:lvl8pPr>
              <a:defRPr sz="431"/>
            </a:lvl8pPr>
            <a:lvl9pPr>
              <a:defRPr sz="431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ko-KR" altLang="en-US"/>
              <a:pPr lvl="0">
                <a:defRPr/>
              </a:pPr>
              <a:t>2025-06-19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41917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344215" y="6934200"/>
            <a:ext cx="4114799" cy="818621"/>
          </a:xfrm>
        </p:spPr>
        <p:txBody>
          <a:bodyPr anchor="b"/>
          <a:lstStyle>
            <a:lvl1pPr algn="l">
              <a:defRPr sz="538" b="1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5" y="885119"/>
            <a:ext cx="4114799" cy="5943600"/>
          </a:xfrm>
        </p:spPr>
        <p:txBody>
          <a:bodyPr/>
          <a:lstStyle>
            <a:lvl1pPr marL="0" indent="0">
              <a:buNone/>
              <a:defRPr sz="862"/>
            </a:lvl1pPr>
            <a:lvl2pPr marL="457200" indent="0">
              <a:buNone/>
              <a:defRPr sz="754"/>
            </a:lvl2pPr>
            <a:lvl3pPr marL="914400" indent="0">
              <a:buNone/>
              <a:defRPr sz="646"/>
            </a:lvl3pPr>
            <a:lvl4pPr marL="1371600" indent="0">
              <a:buNone/>
              <a:defRPr sz="538"/>
            </a:lvl4pPr>
            <a:lvl5pPr marL="1828800" indent="0">
              <a:buNone/>
              <a:defRPr sz="538"/>
            </a:lvl5pPr>
            <a:lvl6pPr marL="2286000" indent="0">
              <a:buNone/>
              <a:defRPr sz="538"/>
            </a:lvl6pPr>
            <a:lvl7pPr marL="2743200" indent="0">
              <a:buNone/>
              <a:defRPr sz="538"/>
            </a:lvl7pPr>
            <a:lvl8pPr marL="3200400" indent="0">
              <a:buNone/>
              <a:defRPr sz="538"/>
            </a:lvl8pPr>
            <a:lvl9pPr marL="3657600" indent="0">
              <a:buNone/>
              <a:defRPr sz="538"/>
            </a:lvl9pPr>
          </a:lstStyle>
          <a:p>
            <a:pPr lvl="0">
              <a:defRPr/>
            </a:pPr>
            <a:r>
              <a:rPr lang="ko-KR" altLang="en-US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5" y="7752821"/>
            <a:ext cx="4114799" cy="1162578"/>
          </a:xfrm>
        </p:spPr>
        <p:txBody>
          <a:bodyPr/>
          <a:lstStyle>
            <a:lvl1pPr marL="0" indent="0">
              <a:buNone/>
              <a:defRPr sz="376"/>
            </a:lvl1pPr>
            <a:lvl2pPr marL="457200" indent="0">
              <a:buNone/>
              <a:defRPr sz="323"/>
            </a:lvl2pPr>
            <a:lvl3pPr marL="914400" indent="0">
              <a:buNone/>
              <a:defRPr sz="269"/>
            </a:lvl3pPr>
            <a:lvl4pPr marL="1371600" indent="0">
              <a:buNone/>
              <a:defRPr sz="242"/>
            </a:lvl4pPr>
            <a:lvl5pPr marL="1828800" indent="0">
              <a:buNone/>
              <a:defRPr sz="242"/>
            </a:lvl5pPr>
            <a:lvl6pPr marL="2286000" indent="0">
              <a:buNone/>
              <a:defRPr sz="242"/>
            </a:lvl6pPr>
            <a:lvl7pPr marL="2743200" indent="0">
              <a:buNone/>
              <a:defRPr sz="242"/>
            </a:lvl7pPr>
            <a:lvl8pPr marL="3200400" indent="0">
              <a:buNone/>
              <a:defRPr sz="242"/>
            </a:lvl8pPr>
            <a:lvl9pPr marL="3657600" indent="0">
              <a:buNone/>
              <a:defRPr sz="242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ko-KR" altLang="en-US"/>
              <a:pPr lvl="0">
                <a:defRPr/>
              </a:pPr>
              <a:t>2025-06-19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806685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342899" y="396699"/>
            <a:ext cx="6172199" cy="1651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899" y="2311400"/>
            <a:ext cx="6172199" cy="6537502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899" y="9181394"/>
            <a:ext cx="1600199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D422D86A-5F52-4165-8473-F1B836277586}" type="datetime1">
              <a:rPr lang="ko-KR" altLang="en-US"/>
              <a:pPr lvl="0">
                <a:defRPr/>
              </a:pPr>
              <a:t>2025-06-19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49" y="9181394"/>
            <a:ext cx="2171699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899" y="9181394"/>
            <a:ext cx="1600199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1185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862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754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646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538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538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538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538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538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5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484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484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484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484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484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484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484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484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4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png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Relationship Id="rId6" Type="http://schemas.openxmlformats.org/officeDocument/2006/relationships/image" Target="../media/image4.png"  /><Relationship Id="rId7" Type="http://schemas.openxmlformats.org/officeDocument/2006/relationships/image" Target="../media/image5.png"  /><Relationship Id="rId8" Type="http://schemas.openxmlformats.org/officeDocument/2006/relationships/image" Target="../media/image6.png"  /><Relationship Id="rId9" Type="http://schemas.openxmlformats.org/officeDocument/2006/relationships/image" Target="../media/image7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2.png"  /><Relationship Id="rId4" Type="http://schemas.openxmlformats.org/officeDocument/2006/relationships/image" Target="../media/image8.png"  /><Relationship Id="rId5" Type="http://schemas.openxmlformats.org/officeDocument/2006/relationships/image" Target="../media/image6.png"  /><Relationship Id="rId6" Type="http://schemas.openxmlformats.org/officeDocument/2006/relationships/image" Target="../media/image7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2.png"  /><Relationship Id="rId4" Type="http://schemas.openxmlformats.org/officeDocument/2006/relationships/image" Target="../media/image6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image" Target="../media/image16.png"  /><Relationship Id="rId11" Type="http://schemas.openxmlformats.org/officeDocument/2006/relationships/image" Target="../media/image6.png"  /><Relationship Id="rId12" Type="http://schemas.openxmlformats.org/officeDocument/2006/relationships/image" Target="../media/image7.png"  /><Relationship Id="rId2" Type="http://schemas.openxmlformats.org/officeDocument/2006/relationships/image" Target="../media/image2.png"  /><Relationship Id="rId3" Type="http://schemas.openxmlformats.org/officeDocument/2006/relationships/image" Target="../media/image9.png"  /><Relationship Id="rId4" Type="http://schemas.openxmlformats.org/officeDocument/2006/relationships/image" Target="../media/image10.png"  /><Relationship Id="rId5" Type="http://schemas.openxmlformats.org/officeDocument/2006/relationships/image" Target="../media/image11.png"  /><Relationship Id="rId6" Type="http://schemas.openxmlformats.org/officeDocument/2006/relationships/image" Target="../media/image12.png"  /><Relationship Id="rId7" Type="http://schemas.openxmlformats.org/officeDocument/2006/relationships/image" Target="../media/image13.png"  /><Relationship Id="rId8" Type="http://schemas.openxmlformats.org/officeDocument/2006/relationships/image" Target="../media/image14.png"  /><Relationship Id="rId9" Type="http://schemas.openxmlformats.org/officeDocument/2006/relationships/image" Target="../media/image15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4.png"  /><Relationship Id="rId3" Type="http://schemas.openxmlformats.org/officeDocument/2006/relationships/image" Target="../media/image6.png"  /><Relationship Id="rId4" Type="http://schemas.openxmlformats.org/officeDocument/2006/relationships/image" Target="../media/image7.png"  /><Relationship Id="rId5" Type="http://schemas.openxmlformats.org/officeDocument/2006/relationships/image" Target="../media/image2.png"  /><Relationship Id="rId6" Type="http://schemas.openxmlformats.org/officeDocument/2006/relationships/image" Target="../media/image17.png"  /><Relationship Id="rId7" Type="http://schemas.openxmlformats.org/officeDocument/2006/relationships/image" Target="../media/image14.png"  /><Relationship Id="rId8" Type="http://schemas.openxmlformats.org/officeDocument/2006/relationships/image" Target="../media/image18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"/>
          <p:cNvGrpSpPr/>
          <p:nvPr/>
        </p:nvGrpSpPr>
        <p:grpSpPr>
          <a:xfrm rot="0">
            <a:off x="302840" y="1846532"/>
            <a:ext cx="3591115" cy="432803"/>
            <a:chOff x="175776" y="2303732"/>
            <a:chExt cx="3458852" cy="432803"/>
          </a:xfrm>
        </p:grpSpPr>
        <p:sp>
          <p:nvSpPr>
            <p:cNvPr id="14" name="순서도: 대체 처리 28"/>
            <p:cNvSpPr/>
            <p:nvPr/>
          </p:nvSpPr>
          <p:spPr>
            <a:xfrm>
              <a:off x="340177" y="2313248"/>
              <a:ext cx="3294451" cy="423287"/>
            </a:xfrm>
            <a:prstGeom prst="flowChartAlternateProcess">
              <a:avLst/>
            </a:prstGeom>
            <a:solidFill>
              <a:srgbClr val="fff9eb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ko-KR" altLang="en-US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   어느 날 갑자기 사과가 사라진다면</a:t>
              </a:r>
              <a:r>
                <a:rPr lang="en-US" altLang="ko-KR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?</a:t>
              </a:r>
              <a:endParaRPr lang="en-US" altLang="ko-KR" sz="17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  <p:sp>
          <p:nvSpPr>
            <p:cNvPr id="15" name="타원 29"/>
            <p:cNvSpPr/>
            <p:nvPr/>
          </p:nvSpPr>
          <p:spPr>
            <a:xfrm>
              <a:off x="175776" y="2303732"/>
              <a:ext cx="427043" cy="412704"/>
            </a:xfrm>
            <a:prstGeom prst="ellipse">
              <a:avLst/>
            </a:prstGeom>
            <a:solidFill>
              <a:srgbClr val="fcdd78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en-US" altLang="ko-KR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1</a:t>
              </a:r>
              <a:endParaRPr lang="en-US" altLang="ko-KR" sz="17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</p:grpSp>
      <p:grpSp>
        <p:nvGrpSpPr>
          <p:cNvPr id="17" name="그룹 16"/>
          <p:cNvGrpSpPr/>
          <p:nvPr/>
        </p:nvGrpSpPr>
        <p:grpSpPr>
          <a:xfrm rot="0">
            <a:off x="302840" y="5213612"/>
            <a:ext cx="6160325" cy="509008"/>
            <a:chOff x="175776" y="2275149"/>
            <a:chExt cx="5933437" cy="509008"/>
          </a:xfrm>
        </p:grpSpPr>
        <p:sp>
          <p:nvSpPr>
            <p:cNvPr id="18" name="순서도: 대체 처리 28"/>
            <p:cNvSpPr/>
            <p:nvPr/>
          </p:nvSpPr>
          <p:spPr>
            <a:xfrm>
              <a:off x="340177" y="2275149"/>
              <a:ext cx="5769036" cy="509008"/>
            </a:xfrm>
            <a:prstGeom prst="flowChartAlternateProcess">
              <a:avLst/>
            </a:prstGeom>
            <a:solidFill>
              <a:srgbClr val="fff9eb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ko-KR" altLang="en-US" sz="16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   </a:t>
              </a:r>
              <a:r>
                <a:rPr lang="ko-KR" altLang="en-US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채식의 종류와 단계</a:t>
              </a:r>
              <a:endParaRPr lang="ko-KR" altLang="en-US" sz="17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  <p:sp>
          <p:nvSpPr>
            <p:cNvPr id="19" name="타원 29"/>
            <p:cNvSpPr/>
            <p:nvPr/>
          </p:nvSpPr>
          <p:spPr>
            <a:xfrm>
              <a:off x="175776" y="2303732"/>
              <a:ext cx="427043" cy="412704"/>
            </a:xfrm>
            <a:prstGeom prst="ellipse">
              <a:avLst/>
            </a:prstGeom>
            <a:solidFill>
              <a:srgbClr val="fcdd78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en-US" altLang="ko-KR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3</a:t>
              </a:r>
              <a:endParaRPr lang="en-US" altLang="ko-KR" sz="17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</p:grpSp>
      <p:pic>
        <p:nvPicPr>
          <p:cNvPr id="29" name="그림 28"/>
          <p:cNvPicPr/>
          <p:nvPr/>
        </p:nvPicPr>
        <p:blipFill rotWithShape="1">
          <a:blip r:embed="rId3"/>
          <a:srcRect l="1760" t="16320" r="8740" b="4360"/>
          <a:stretch>
            <a:fillRect/>
          </a:stretch>
        </p:blipFill>
        <p:spPr>
          <a:xfrm>
            <a:off x="369516" y="6113145"/>
            <a:ext cx="6008364" cy="3288982"/>
          </a:xfrm>
          <a:prstGeom prst="rect">
            <a:avLst/>
          </a:prstGeom>
        </p:spPr>
      </p:pic>
      <p:grpSp>
        <p:nvGrpSpPr>
          <p:cNvPr id="45" name=""/>
          <p:cNvGrpSpPr/>
          <p:nvPr/>
        </p:nvGrpSpPr>
        <p:grpSpPr>
          <a:xfrm rot="0">
            <a:off x="156036" y="2466660"/>
            <a:ext cx="6625764" cy="601087"/>
            <a:chOff x="156036" y="2380935"/>
            <a:chExt cx="6625764" cy="601087"/>
          </a:xfrm>
        </p:grpSpPr>
        <p:sp>
          <p:nvSpPr>
            <p:cNvPr id="26" name="순서도: 대체 처리 28"/>
            <p:cNvSpPr/>
            <p:nvPr/>
          </p:nvSpPr>
          <p:spPr>
            <a:xfrm>
              <a:off x="156036" y="2380935"/>
              <a:ext cx="1820069" cy="601087"/>
            </a:xfrm>
            <a:prstGeom prst="flowChartAlternateProcess">
              <a:avLst/>
            </a:prstGeom>
            <a:solidFill>
              <a:srgbClr val="d0eec9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lnSpc>
                  <a:spcPct val="130000"/>
                </a:lnSpc>
                <a:defRPr/>
              </a:pPr>
              <a:r>
                <a:rPr lang="ko-KR" altLang="en-US" sz="15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가축 기를 때 화학비료</a:t>
              </a:r>
              <a:r>
                <a:rPr lang="en-US" altLang="ko-KR" sz="15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,</a:t>
              </a:r>
              <a:r>
                <a:rPr lang="ko-KR" altLang="en-US" sz="15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</a:t>
              </a:r>
              <a:endParaRPr lang="ko-KR" altLang="en-US" sz="15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  <a:p>
              <a:pPr lvl="0" algn="ctr">
                <a:lnSpc>
                  <a:spcPct val="130000"/>
                </a:lnSpc>
                <a:defRPr/>
              </a:pPr>
              <a:r>
                <a:rPr lang="ko-KR" altLang="en-US" sz="15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가축의 트림</a:t>
              </a:r>
              <a:r>
                <a:rPr lang="en-US" altLang="ko-KR" sz="15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,</a:t>
              </a:r>
              <a:r>
                <a:rPr lang="ko-KR" altLang="en-US" sz="15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방귀</a:t>
              </a:r>
              <a:endParaRPr lang="ko-KR" altLang="en-US" sz="15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  <p:sp>
          <p:nvSpPr>
            <p:cNvPr id="28" name="순서도: 대체 처리 28"/>
            <p:cNvSpPr/>
            <p:nvPr/>
          </p:nvSpPr>
          <p:spPr>
            <a:xfrm>
              <a:off x="2224717" y="2380935"/>
              <a:ext cx="1425340" cy="601087"/>
            </a:xfrm>
            <a:prstGeom prst="flowChartAlternateProcess">
              <a:avLst/>
            </a:prstGeom>
            <a:solidFill>
              <a:srgbClr val="d0eec9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lnSpc>
                  <a:spcPct val="130000"/>
                </a:lnSpc>
                <a:defRPr/>
              </a:pPr>
              <a:r>
                <a:rPr lang="ko-KR" altLang="en-US" sz="16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메탄 </a:t>
              </a:r>
              <a:r>
                <a:rPr lang="en-US" altLang="ko-KR" sz="16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(</a:t>
              </a:r>
              <a:r>
                <a:rPr lang="ko-KR" altLang="en-US" sz="16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             </a:t>
              </a:r>
              <a:r>
                <a:rPr lang="en-US" altLang="ko-KR" sz="16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)</a:t>
              </a:r>
              <a:r>
                <a:rPr lang="ko-KR" altLang="en-US" sz="16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배출량 증가 </a:t>
              </a:r>
              <a:endParaRPr lang="ko-KR" altLang="en-US" sz="16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  <p:sp>
          <p:nvSpPr>
            <p:cNvPr id="40" name="오른쪽 화살표 39"/>
            <p:cNvSpPr/>
            <p:nvPr/>
          </p:nvSpPr>
          <p:spPr>
            <a:xfrm>
              <a:off x="2002614" y="2580084"/>
              <a:ext cx="195593" cy="190500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>
              <a:solidFill>
                <a:srgbClr val="73ab6a"/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lvl="0" algn="ctr">
                <a:defRPr/>
              </a:pPr>
              <a:endParaRPr lang="ko-KR" altLang="en-US" sz="700">
                <a:latin typeface="강원교육모두 Bold"/>
                <a:ea typeface="강원교육모두 Bold"/>
              </a:endParaRPr>
            </a:p>
          </p:txBody>
        </p:sp>
        <p:sp>
          <p:nvSpPr>
            <p:cNvPr id="41" name="순서도: 대체 처리 28"/>
            <p:cNvSpPr/>
            <p:nvPr/>
          </p:nvSpPr>
          <p:spPr>
            <a:xfrm>
              <a:off x="3898668" y="2380935"/>
              <a:ext cx="1159092" cy="601087"/>
            </a:xfrm>
            <a:prstGeom prst="flowChartAlternateProcess">
              <a:avLst/>
            </a:prstGeom>
            <a:solidFill>
              <a:srgbClr val="d0eec9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lnSpc>
                  <a:spcPct val="130000"/>
                </a:lnSpc>
                <a:defRPr/>
              </a:pPr>
              <a:r>
                <a:rPr lang="ko-KR" altLang="en-US" sz="16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지구 온도를 </a:t>
              </a:r>
              <a:endParaRPr lang="ko-KR" altLang="en-US" sz="16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  <a:p>
              <a:pPr lvl="0" algn="ctr">
                <a:lnSpc>
                  <a:spcPct val="130000"/>
                </a:lnSpc>
                <a:defRPr/>
              </a:pPr>
              <a:r>
                <a:rPr lang="ko-KR" altLang="en-US" sz="16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높임</a:t>
              </a:r>
              <a:endParaRPr lang="ko-KR" altLang="en-US" sz="16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  <p:sp>
          <p:nvSpPr>
            <p:cNvPr id="42" name="오른쪽 화살표 41"/>
            <p:cNvSpPr/>
            <p:nvPr/>
          </p:nvSpPr>
          <p:spPr>
            <a:xfrm>
              <a:off x="3676566" y="2580084"/>
              <a:ext cx="195593" cy="190500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>
              <a:solidFill>
                <a:srgbClr val="73ab6a"/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lvl="0" algn="ctr">
                <a:defRPr/>
              </a:pPr>
              <a:endParaRPr lang="ko-KR" altLang="en-US" sz="700">
                <a:latin typeface="강원교육모두 Bold"/>
                <a:ea typeface="강원교육모두 Bold"/>
              </a:endParaRPr>
            </a:p>
          </p:txBody>
        </p:sp>
        <p:sp>
          <p:nvSpPr>
            <p:cNvPr id="43" name="순서도: 대체 처리 28"/>
            <p:cNvSpPr/>
            <p:nvPr/>
          </p:nvSpPr>
          <p:spPr>
            <a:xfrm>
              <a:off x="5306371" y="2380935"/>
              <a:ext cx="1475429" cy="601087"/>
            </a:xfrm>
            <a:prstGeom prst="flowChartAlternateProcess">
              <a:avLst/>
            </a:prstGeom>
            <a:solidFill>
              <a:srgbClr val="d0eec9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lnSpc>
                  <a:spcPct val="130000"/>
                </a:lnSpc>
                <a:defRPr/>
              </a:pPr>
              <a:r>
                <a:rPr lang="ko-KR" altLang="en-US" sz="16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ㅈ ㄱ  ㅇ ㄴ ㅎ</a:t>
              </a:r>
              <a:endParaRPr lang="ko-KR" altLang="en-US" sz="16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  <p:sp>
          <p:nvSpPr>
            <p:cNvPr id="44" name="오른쪽 화살표 43"/>
            <p:cNvSpPr/>
            <p:nvPr/>
          </p:nvSpPr>
          <p:spPr>
            <a:xfrm>
              <a:off x="5084269" y="2580084"/>
              <a:ext cx="195593" cy="190500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>
              <a:solidFill>
                <a:srgbClr val="73ab6a"/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lvl="0" algn="ctr">
                <a:defRPr/>
              </a:pPr>
              <a:endParaRPr lang="ko-KR" altLang="en-US" sz="700">
                <a:latin typeface="강원교육모두 Bold"/>
                <a:ea typeface="강원교육모두 Bold"/>
              </a:endParaRPr>
            </a:p>
          </p:txBody>
        </p:sp>
      </p:grpSp>
      <p:sp>
        <p:nvSpPr>
          <p:cNvPr id="46" name="가로 글상자 45"/>
          <p:cNvSpPr txBox="1"/>
          <p:nvPr/>
        </p:nvSpPr>
        <p:spPr>
          <a:xfrm>
            <a:off x="2297174" y="5751194"/>
            <a:ext cx="2263652" cy="361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1800">
                <a:latin typeface="강원교육모두 Bold"/>
                <a:ea typeface="강원교육모두 Bold"/>
              </a:rPr>
              <a:t>채식 종류와 단계</a:t>
            </a:r>
            <a:endParaRPr lang="en-US" altLang="ko-KR" sz="1800">
              <a:latin typeface="강원교육모두 Bold"/>
              <a:ea typeface="강원교육모두 Bold"/>
            </a:endParaRPr>
          </a:p>
        </p:txBody>
      </p:sp>
      <p:pic>
        <p:nvPicPr>
          <p:cNvPr id="56" name="그림 55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5237149" y="9553667"/>
            <a:ext cx="1544651" cy="342807"/>
          </a:xfrm>
          <a:prstGeom prst="rect">
            <a:avLst/>
          </a:prstGeom>
        </p:spPr>
      </p:pic>
      <p:grpSp>
        <p:nvGrpSpPr>
          <p:cNvPr id="57" name="그룹 56"/>
          <p:cNvGrpSpPr/>
          <p:nvPr/>
        </p:nvGrpSpPr>
        <p:grpSpPr>
          <a:xfrm rot="0">
            <a:off x="302840" y="3372436"/>
            <a:ext cx="6160325" cy="432803"/>
            <a:chOff x="175776" y="2303732"/>
            <a:chExt cx="5933437" cy="432803"/>
          </a:xfrm>
        </p:grpSpPr>
        <p:sp>
          <p:nvSpPr>
            <p:cNvPr id="58" name="순서도: 대체 처리 28"/>
            <p:cNvSpPr/>
            <p:nvPr/>
          </p:nvSpPr>
          <p:spPr>
            <a:xfrm>
              <a:off x="340177" y="2313248"/>
              <a:ext cx="5769036" cy="423287"/>
            </a:xfrm>
            <a:prstGeom prst="flowChartAlternateProcess">
              <a:avLst/>
            </a:prstGeom>
            <a:solidFill>
              <a:srgbClr val="fff9eb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ko-KR" altLang="en-US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   사람들이 채식을 하는 이유는 무엇인가요</a:t>
              </a:r>
              <a:r>
                <a:rPr lang="en-US" altLang="ko-KR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?</a:t>
              </a:r>
              <a:endParaRPr lang="en-US" altLang="ko-KR" sz="17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  <p:sp>
          <p:nvSpPr>
            <p:cNvPr id="59" name="타원 29"/>
            <p:cNvSpPr/>
            <p:nvPr/>
          </p:nvSpPr>
          <p:spPr>
            <a:xfrm>
              <a:off x="175776" y="2303732"/>
              <a:ext cx="427043" cy="412704"/>
            </a:xfrm>
            <a:prstGeom prst="ellipse">
              <a:avLst/>
            </a:prstGeom>
            <a:solidFill>
              <a:srgbClr val="fcdd78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en-US" altLang="ko-KR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2</a:t>
              </a:r>
              <a:endParaRPr lang="en-US" altLang="ko-KR" sz="17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</p:grpSp>
      <p:pic>
        <p:nvPicPr>
          <p:cNvPr id="60" name="그림 59"/>
          <p:cNvPicPr/>
          <p:nvPr/>
        </p:nvPicPr>
        <p:blipFill rotWithShape="1">
          <a:blip r:embed="rId5"/>
          <a:stretch>
            <a:fillRect/>
          </a:stretch>
        </p:blipFill>
        <p:spPr>
          <a:xfrm>
            <a:off x="519977" y="3932938"/>
            <a:ext cx="900112" cy="900112"/>
          </a:xfrm>
          <a:prstGeom prst="rect">
            <a:avLst/>
          </a:prstGeom>
        </p:spPr>
      </p:pic>
      <p:pic>
        <p:nvPicPr>
          <p:cNvPr id="61" name="그림 60"/>
          <p:cNvPicPr/>
          <p:nvPr/>
        </p:nvPicPr>
        <p:blipFill rotWithShape="1">
          <a:blip r:embed="rId6"/>
          <a:stretch>
            <a:fillRect/>
          </a:stretch>
        </p:blipFill>
        <p:spPr>
          <a:xfrm>
            <a:off x="4451034" y="3932938"/>
            <a:ext cx="900112" cy="900112"/>
          </a:xfrm>
          <a:prstGeom prst="rect">
            <a:avLst/>
          </a:prstGeom>
        </p:spPr>
      </p:pic>
      <p:pic>
        <p:nvPicPr>
          <p:cNvPr id="62" name="그림 61"/>
          <p:cNvPicPr/>
          <p:nvPr/>
        </p:nvPicPr>
        <p:blipFill rotWithShape="1">
          <a:blip r:embed="rId7"/>
          <a:stretch>
            <a:fillRect/>
          </a:stretch>
        </p:blipFill>
        <p:spPr>
          <a:xfrm>
            <a:off x="2580756" y="3932938"/>
            <a:ext cx="900112" cy="900112"/>
          </a:xfrm>
          <a:prstGeom prst="rect">
            <a:avLst/>
          </a:prstGeom>
        </p:spPr>
      </p:pic>
      <p:sp>
        <p:nvSpPr>
          <p:cNvPr id="63" name="가로 글상자 62"/>
          <p:cNvSpPr txBox="1"/>
          <p:nvPr/>
        </p:nvSpPr>
        <p:spPr>
          <a:xfrm>
            <a:off x="1420646" y="3932938"/>
            <a:ext cx="948266" cy="1113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ko-KR" altLang="en-US" sz="1500">
                <a:latin typeface="강원교육모두 Bold"/>
                <a:ea typeface="강원교육모두 Bold"/>
              </a:rPr>
              <a:t>ㄷ  ㅁ  을</a:t>
            </a:r>
            <a:endParaRPr lang="ko-KR" altLang="en-US" sz="1500">
              <a:latin typeface="강원교육모두 Bold"/>
              <a:ea typeface="강원교육모두 Bold"/>
            </a:endParaRPr>
          </a:p>
          <a:p>
            <a:pPr lvl="0" algn="ctr">
              <a:lnSpc>
                <a:spcPct val="150000"/>
              </a:lnSpc>
              <a:defRPr/>
            </a:pPr>
            <a:r>
              <a:rPr lang="ko-KR" altLang="en-US" sz="1500">
                <a:latin typeface="강원교육모두 Bold"/>
                <a:ea typeface="강원교육모두 Bold"/>
              </a:rPr>
              <a:t>보호하기 위해서</a:t>
            </a:r>
            <a:endParaRPr lang="ko-KR" altLang="en-US" sz="1500">
              <a:latin typeface="강원교육모두 Bold"/>
              <a:ea typeface="강원교육모두 Bold"/>
            </a:endParaRPr>
          </a:p>
        </p:txBody>
      </p:sp>
      <p:sp>
        <p:nvSpPr>
          <p:cNvPr id="64" name="가로 글상자 63"/>
          <p:cNvSpPr txBox="1"/>
          <p:nvPr/>
        </p:nvSpPr>
        <p:spPr>
          <a:xfrm>
            <a:off x="3499576" y="3932938"/>
            <a:ext cx="948265" cy="770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ko-KR" altLang="en-US" sz="1500">
                <a:latin typeface="강원교육모두 Bold"/>
                <a:ea typeface="강원교육모두 Bold"/>
              </a:rPr>
              <a:t>ㄱ  ㄱ  을 위해서</a:t>
            </a:r>
            <a:endParaRPr lang="ko-KR" altLang="en-US" sz="1500">
              <a:latin typeface="강원교육모두 Bold"/>
              <a:ea typeface="강원교육모두 Bold"/>
            </a:endParaRPr>
          </a:p>
        </p:txBody>
      </p:sp>
      <p:sp>
        <p:nvSpPr>
          <p:cNvPr id="65" name="가로 글상자 64"/>
          <p:cNvSpPr txBox="1"/>
          <p:nvPr/>
        </p:nvSpPr>
        <p:spPr>
          <a:xfrm>
            <a:off x="5303522" y="3932938"/>
            <a:ext cx="1213639" cy="770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ko-KR" altLang="en-US" sz="1500">
                <a:latin typeface="강원교육모두 Bold"/>
                <a:ea typeface="강원교육모두 Bold"/>
              </a:rPr>
              <a:t>ㅎ ㄱ ㅂ ㅎ 를 위해서</a:t>
            </a:r>
            <a:endParaRPr lang="ko-KR" altLang="en-US" sz="1500">
              <a:latin typeface="강원교육모두 Bold"/>
              <a:ea typeface="강원교육모두 Bold"/>
            </a:endParaRPr>
          </a:p>
        </p:txBody>
      </p:sp>
      <p:sp>
        <p:nvSpPr>
          <p:cNvPr id="72" name="직사각형 71"/>
          <p:cNvSpPr/>
          <p:nvPr/>
        </p:nvSpPr>
        <p:spPr>
          <a:xfrm>
            <a:off x="0" y="0"/>
            <a:ext cx="6858000" cy="1687433"/>
          </a:xfrm>
          <a:prstGeom prst="rect">
            <a:avLst/>
          </a:prstGeom>
          <a:solidFill>
            <a:srgbClr val="73ab6a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/>
          </a:p>
        </p:txBody>
      </p:sp>
      <p:sp>
        <p:nvSpPr>
          <p:cNvPr id="73" name="직사각형 72"/>
          <p:cNvSpPr/>
          <p:nvPr/>
        </p:nvSpPr>
        <p:spPr>
          <a:xfrm>
            <a:off x="169663" y="103584"/>
            <a:ext cx="6484442" cy="1443365"/>
          </a:xfrm>
          <a:prstGeom prst="rect">
            <a:avLst/>
          </a:prstGeom>
          <a:solidFill>
            <a:srgbClr val="fff9eb"/>
          </a:solidFill>
          <a:ln w="190500" cap="rnd" cmpd="dbl">
            <a:solidFill>
              <a:srgbClr val="73ab6a"/>
            </a:solidFill>
            <a:beve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>
              <a:latin typeface="학교안심 알림장 OTF B"/>
              <a:ea typeface="학교안심 알림장 OTF B"/>
            </a:endParaRPr>
          </a:p>
        </p:txBody>
      </p:sp>
      <p:sp>
        <p:nvSpPr>
          <p:cNvPr id="74" name="가로 글상자 73"/>
          <p:cNvSpPr txBox="1"/>
          <p:nvPr/>
        </p:nvSpPr>
        <p:spPr>
          <a:xfrm>
            <a:off x="203892" y="76197"/>
            <a:ext cx="6450212" cy="112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20000"/>
              </a:lnSpc>
              <a:defRPr/>
            </a:pPr>
            <a:r>
              <a:rPr lang="ko-KR" altLang="en-US" sz="36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알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아두면 </a:t>
            </a:r>
            <a:r>
              <a:rPr lang="ko-KR" altLang="en-US" sz="36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쓸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데있는 </a:t>
            </a:r>
            <a:r>
              <a:rPr lang="ko-KR" altLang="en-US" sz="36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환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경의날 </a:t>
            </a:r>
            <a:r>
              <a:rPr lang="ko-KR" altLang="en-US" sz="36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잡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학사전</a:t>
            </a:r>
            <a:b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ea typeface="학교안심 알림장 OTF B"/>
              </a:rPr>
            </a:b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 </a:t>
            </a:r>
            <a:r>
              <a:rPr lang="en-US" altLang="ko-KR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-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 </a:t>
            </a:r>
            <a:r>
              <a:rPr lang="en-US" altLang="ko-KR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‘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채식인의 날</a:t>
            </a:r>
            <a:r>
              <a:rPr lang="en-US" altLang="ko-KR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’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 </a:t>
            </a:r>
            <a:r>
              <a:rPr lang="en-US" altLang="ko-KR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-</a:t>
            </a:r>
            <a:endParaRPr lang="en-US" altLang="ko-KR" sz="2100">
              <a:ln w="19050">
                <a:solidFill>
                  <a:srgbClr val="73ab6a"/>
                </a:solidFill>
              </a:ln>
              <a:solidFill>
                <a:srgbClr val="ffef99"/>
              </a:solidFill>
              <a:latin typeface="학교안심 알림장 OTF B"/>
              <a:ea typeface="학교안심 알림장 OTF B"/>
            </a:endParaRPr>
          </a:p>
        </p:txBody>
      </p:sp>
      <p:sp>
        <p:nvSpPr>
          <p:cNvPr id="75" name="가로 글상자 74"/>
          <p:cNvSpPr txBox="1"/>
          <p:nvPr/>
        </p:nvSpPr>
        <p:spPr>
          <a:xfrm>
            <a:off x="702192" y="1072155"/>
            <a:ext cx="5396466" cy="392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2000" b="1">
                <a:solidFill>
                  <a:srgbClr val="73ab6a"/>
                </a:solidFill>
                <a:latin typeface="강원교육모두 Bold"/>
                <a:ea typeface="강원교육모두 Bold"/>
              </a:rPr>
              <a:t>초등학교        학년        반      이름 </a:t>
            </a:r>
            <a:r>
              <a:rPr lang="en-US" altLang="ko-KR" sz="2000" b="1">
                <a:solidFill>
                  <a:srgbClr val="73ab6a"/>
                </a:solidFill>
                <a:latin typeface="강원교육모두 Bold"/>
                <a:ea typeface="강원교육모두 Bold"/>
              </a:rPr>
              <a:t>:</a:t>
            </a:r>
            <a:r>
              <a:rPr lang="ko-KR" altLang="en-US" sz="2000" b="1">
                <a:solidFill>
                  <a:srgbClr val="73ab6a"/>
                </a:solidFill>
                <a:latin typeface="강원교육모두 Bold"/>
                <a:ea typeface="강원교육모두 Bold"/>
              </a:rPr>
              <a:t> </a:t>
            </a:r>
            <a:endParaRPr lang="ko-KR" altLang="en-US" sz="2000" b="1">
              <a:solidFill>
                <a:srgbClr val="73ab6a"/>
              </a:solidFill>
              <a:latin typeface="강원교육모두 Bold"/>
              <a:ea typeface="강원교육모두 Bold"/>
            </a:endParaRPr>
          </a:p>
        </p:txBody>
      </p:sp>
      <p:pic>
        <p:nvPicPr>
          <p:cNvPr id="76" name="그림 75"/>
          <p:cNvPicPr>
            <a:picLocks noChangeAspect="1"/>
          </p:cNvPicPr>
          <p:nvPr/>
        </p:nvPicPr>
        <p:blipFill rotWithShape="1">
          <a:blip r:embed="rId8"/>
          <a:stretch>
            <a:fillRect/>
          </a:stretch>
        </p:blipFill>
        <p:spPr>
          <a:xfrm>
            <a:off x="380659" y="207917"/>
            <a:ext cx="534079" cy="534079"/>
          </a:xfrm>
          <a:prstGeom prst="rect">
            <a:avLst/>
          </a:prstGeom>
        </p:spPr>
      </p:pic>
      <p:pic>
        <p:nvPicPr>
          <p:cNvPr id="77" name="그림 76"/>
          <p:cNvPicPr>
            <a:picLocks noChangeAspect="1"/>
          </p:cNvPicPr>
          <p:nvPr/>
        </p:nvPicPr>
        <p:blipFill rotWithShape="1">
          <a:blip r:embed="rId9"/>
          <a:stretch>
            <a:fillRect/>
          </a:stretch>
        </p:blipFill>
        <p:spPr>
          <a:xfrm rot="1128317">
            <a:off x="6015776" y="1175757"/>
            <a:ext cx="742384" cy="742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801784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그림 47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5237149" y="9563192"/>
            <a:ext cx="1544651" cy="342807"/>
          </a:xfrm>
          <a:prstGeom prst="rect">
            <a:avLst/>
          </a:prstGeom>
        </p:spPr>
      </p:pic>
      <p:grpSp>
        <p:nvGrpSpPr>
          <p:cNvPr id="57" name=""/>
          <p:cNvGrpSpPr/>
          <p:nvPr/>
        </p:nvGrpSpPr>
        <p:grpSpPr>
          <a:xfrm rot="0">
            <a:off x="271385" y="6332806"/>
            <a:ext cx="6315229" cy="3189354"/>
            <a:chOff x="-6315229" y="3170540"/>
            <a:chExt cx="6315229" cy="3189354"/>
          </a:xfrm>
        </p:grpSpPr>
        <p:grpSp>
          <p:nvGrpSpPr>
            <p:cNvPr id="49" name="그룹 48"/>
            <p:cNvGrpSpPr/>
            <p:nvPr/>
          </p:nvGrpSpPr>
          <p:grpSpPr>
            <a:xfrm rot="0">
              <a:off x="-6315229" y="3170540"/>
              <a:ext cx="6160325" cy="432803"/>
              <a:chOff x="175776" y="2303732"/>
              <a:chExt cx="5933437" cy="432803"/>
            </a:xfrm>
          </p:grpSpPr>
          <p:sp>
            <p:nvSpPr>
              <p:cNvPr id="50" name="순서도: 대체 처리 28"/>
              <p:cNvSpPr/>
              <p:nvPr/>
            </p:nvSpPr>
            <p:spPr>
              <a:xfrm>
                <a:off x="340177" y="2313248"/>
                <a:ext cx="5769036" cy="423287"/>
              </a:xfrm>
              <a:prstGeom prst="flowChartAlternateProcess">
                <a:avLst/>
              </a:prstGeom>
              <a:solidFill>
                <a:srgbClr val="fff9eb"/>
              </a:solidFill>
              <a:ln>
                <a:noFill/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lvl="0">
                  <a:defRPr/>
                </a:pPr>
                <a:r>
                  <a:rPr lang="ko-KR" altLang="en-US" sz="1600" b="1">
                    <a:solidFill>
                      <a:schemeClr val="dk1"/>
                    </a:solidFill>
                    <a:latin typeface="강원교육모두 Bold"/>
                    <a:ea typeface="강원교육모두 Bold"/>
                  </a:rPr>
                  <a:t>    우리학교 급식 탐구하기 </a:t>
                </a:r>
                <a:r>
                  <a:rPr lang="en-US" altLang="ko-KR" sz="1600" b="1">
                    <a:solidFill>
                      <a:schemeClr val="dk1"/>
                    </a:solidFill>
                    <a:latin typeface="강원교육모두 Bold"/>
                    <a:ea typeface="강원교육모두 Bold"/>
                  </a:rPr>
                  <a:t>:</a:t>
                </a:r>
                <a:r>
                  <a:rPr lang="ko-KR" altLang="en-US" sz="1600" b="1">
                    <a:solidFill>
                      <a:schemeClr val="dk1"/>
                    </a:solidFill>
                    <a:latin typeface="강원교육모두 Bold"/>
                    <a:ea typeface="강원교육모두 Bold"/>
                  </a:rPr>
                  <a:t> 우리학교 급식표에서 채식인 음식에 표시해봅시다</a:t>
                </a:r>
                <a:r>
                  <a:rPr lang="en-US" altLang="ko-KR" sz="1600" b="1">
                    <a:solidFill>
                      <a:schemeClr val="dk1"/>
                    </a:solidFill>
                    <a:latin typeface="강원교육모두 Bold"/>
                    <a:ea typeface="강원교육모두 Bold"/>
                  </a:rPr>
                  <a:t>.</a:t>
                </a:r>
                <a:endParaRPr lang="en-US" altLang="ko-KR" sz="1600" b="1">
                  <a:solidFill>
                    <a:schemeClr val="dk1"/>
                  </a:solidFill>
                  <a:latin typeface="강원교육모두 Bold"/>
                  <a:ea typeface="강원교육모두 Bold"/>
                </a:endParaRPr>
              </a:p>
            </p:txBody>
          </p:sp>
          <p:sp>
            <p:nvSpPr>
              <p:cNvPr id="51" name="타원 29"/>
              <p:cNvSpPr/>
              <p:nvPr/>
            </p:nvSpPr>
            <p:spPr>
              <a:xfrm>
                <a:off x="175776" y="2303732"/>
                <a:ext cx="427043" cy="412704"/>
              </a:xfrm>
              <a:prstGeom prst="ellipse">
                <a:avLst/>
              </a:prstGeom>
              <a:solidFill>
                <a:srgbClr val="fcdd78"/>
              </a:solidFill>
              <a:ln>
                <a:noFill/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lvl="0" algn="ctr">
                  <a:defRPr/>
                </a:pPr>
                <a:r>
                  <a:rPr lang="en-US" altLang="ko-KR" sz="1700" b="1">
                    <a:solidFill>
                      <a:schemeClr val="dk1"/>
                    </a:solidFill>
                    <a:latin typeface="강원교육모두 Bold"/>
                    <a:ea typeface="강원교육모두 Bold"/>
                  </a:rPr>
                  <a:t>4</a:t>
                </a:r>
                <a:endParaRPr lang="en-US" altLang="ko-KR" sz="1700" b="1">
                  <a:solidFill>
                    <a:schemeClr val="dk1"/>
                  </a:solidFill>
                  <a:latin typeface="강원교육모두 Bold"/>
                  <a:ea typeface="강원교육모두 Bold"/>
                </a:endParaRPr>
              </a:p>
            </p:txBody>
          </p:sp>
        </p:grpSp>
        <p:sp>
          <p:nvSpPr>
            <p:cNvPr id="52" name="가로 글상자 51"/>
            <p:cNvSpPr txBox="1"/>
            <p:nvPr/>
          </p:nvSpPr>
          <p:spPr>
            <a:xfrm>
              <a:off x="-6195731" y="4565367"/>
              <a:ext cx="5940377" cy="347661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lvl="0" algn="ctr">
                <a:defRPr/>
              </a:pPr>
              <a:r>
                <a:rPr lang="ko-KR" altLang="en-US" sz="1600">
                  <a:latin typeface="강원교육모두 Bold"/>
                  <a:ea typeface="강원교육모두 Bold"/>
                </a:rPr>
                <a:t>우리학교 일주일 급식 붙이는 곳</a:t>
              </a:r>
              <a:endParaRPr lang="ko-KR" altLang="en-US" sz="1600">
                <a:latin typeface="강원교육모두 Bold"/>
                <a:ea typeface="강원교육모두 Bold"/>
              </a:endParaRPr>
            </a:p>
          </p:txBody>
        </p:sp>
        <p:sp>
          <p:nvSpPr>
            <p:cNvPr id="53" name="가로 글상자 52"/>
            <p:cNvSpPr txBox="1"/>
            <p:nvPr/>
          </p:nvSpPr>
          <p:spPr>
            <a:xfrm>
              <a:off x="-6219171" y="3670017"/>
              <a:ext cx="6006309" cy="804862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lv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1300">
                  <a:latin typeface="강원교육모두 Bold"/>
                  <a:ea typeface="강원교육모두 Bold"/>
                </a:rPr>
                <a:t>알레르기 정보 </a:t>
              </a:r>
              <a:br>
                <a:rPr lang="ko-KR" altLang="en-US" sz="1300">
                  <a:ea typeface="강원교육모두 Bold"/>
                </a:rPr>
              </a:b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①난류</a:t>
              </a:r>
              <a:r>
                <a:rPr xmlns:mc="http://schemas.openxmlformats.org/markup-compatibility/2006" xmlns:hp="http://schemas.haansoft.com/office/presentation/8.0" lang="EN-US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  <a:cs typeface="맑은 고딕"/>
                </a:rPr>
                <a:t>,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②우유</a:t>
              </a:r>
              <a:r>
                <a:rPr xmlns:mc="http://schemas.openxmlformats.org/markup-compatibility/2006" xmlns:hp="http://schemas.haansoft.com/office/presentation/8.0" lang="EN-US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  <a:cs typeface="맑은 고딕"/>
                </a:rPr>
                <a:t>,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③메밀</a:t>
              </a:r>
              <a:r>
                <a:rPr xmlns:mc="http://schemas.openxmlformats.org/markup-compatibility/2006" xmlns:hp="http://schemas.haansoft.com/office/presentation/8.0" lang="EN-US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  <a:cs typeface="맑은 고딕"/>
                </a:rPr>
                <a:t>,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④땅콩</a:t>
              </a:r>
              <a:r>
                <a:rPr xmlns:mc="http://schemas.openxmlformats.org/markup-compatibility/2006" xmlns:hp="http://schemas.haansoft.com/office/presentation/8.0" lang="EN-US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  <a:cs typeface="맑은 고딕"/>
                </a:rPr>
                <a:t>,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⑤대두</a:t>
              </a:r>
              <a:r>
                <a:rPr xmlns:mc="http://schemas.openxmlformats.org/markup-compatibility/2006" xmlns:hp="http://schemas.haansoft.com/office/presentation/8.0" lang="EN-US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  <a:cs typeface="맑은 고딕"/>
                </a:rPr>
                <a:t>,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⑥밀</a:t>
              </a:r>
              <a:r>
                <a:rPr xmlns:mc="http://schemas.openxmlformats.org/markup-compatibility/2006" xmlns:hp="http://schemas.haansoft.com/office/presentation/8.0" lang="EN-US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  <a:cs typeface="맑은 고딕"/>
                </a:rPr>
                <a:t>,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⑦고등어</a:t>
              </a:r>
              <a:r>
                <a:rPr xmlns:mc="http://schemas.openxmlformats.org/markup-compatibility/2006" xmlns:hp="http://schemas.haansoft.com/office/presentation/8.0" lang="EN-US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  <a:cs typeface="맑은 고딕"/>
                </a:rPr>
                <a:t>,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⑧게</a:t>
              </a:r>
              <a:r>
                <a:rPr xmlns:mc="http://schemas.openxmlformats.org/markup-compatibility/2006" xmlns:hp="http://schemas.haansoft.com/office/presentation/8.0" lang="EN-US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  <a:cs typeface="맑은 고딕"/>
                </a:rPr>
                <a:t>,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⑨새우</a:t>
              </a:r>
              <a:r>
                <a:rPr xmlns:mc="http://schemas.openxmlformats.org/markup-compatibility/2006" xmlns:hp="http://schemas.haansoft.com/office/presentation/8.0" lang="EN-US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  <a:cs typeface="맑은 고딕"/>
                </a:rPr>
                <a:t>,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⑩돼지고기</a:t>
              </a:r>
              <a:r>
                <a:rPr xmlns:mc="http://schemas.openxmlformats.org/markup-compatibility/2006" xmlns:hp="http://schemas.haansoft.com/office/presentation/8.0" lang="EN-US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  <a:cs typeface="맑은 고딕"/>
                </a:rPr>
                <a:t>,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⑪복숭아</a:t>
              </a:r>
              <a:r>
                <a:rPr xmlns:mc="http://schemas.openxmlformats.org/markup-compatibility/2006" xmlns:hp="http://schemas.haansoft.com/office/presentation/8.0" lang="EN-US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  <a:cs typeface="맑은 고딕"/>
                </a:rPr>
                <a:t>,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⑫토마토⑬아황산염</a:t>
              </a:r>
              <a:r>
                <a:rPr xmlns:mc="http://schemas.openxmlformats.org/markup-compatibility/2006" xmlns:hp="http://schemas.haansoft.com/office/presentation/8.0" lang="ko-KR" altLang="en-US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 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⑭호두 ⑮닭고기 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</a:rPr>
                <a:t>⑯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쇠고기 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</a:rPr>
                <a:t>⑰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오징어 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</a:rPr>
                <a:t>⑱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조개류</a:t>
              </a:r>
              <a:r>
                <a:rPr xmlns:mc="http://schemas.openxmlformats.org/markup-compatibility/2006" xmlns:hp="http://schemas.haansoft.com/office/presentation/8.0" lang="EN-US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  <a:cs typeface="맑은 고딕"/>
                </a:rPr>
                <a:t>(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굴</a:t>
              </a:r>
              <a:r>
                <a:rPr xmlns:mc="http://schemas.openxmlformats.org/markup-compatibility/2006" xmlns:hp="http://schemas.haansoft.com/office/presentation/8.0" lang="EN-US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  <a:cs typeface="맑은 고딕"/>
                </a:rPr>
                <a:t>,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전복</a:t>
              </a:r>
              <a:r>
                <a:rPr xmlns:mc="http://schemas.openxmlformats.org/markup-compatibility/2006" xmlns:hp="http://schemas.haansoft.com/office/presentation/8.0" lang="EN-US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  <a:cs typeface="맑은 고딕"/>
                </a:rPr>
                <a:t>,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홍합 포함</a:t>
              </a:r>
              <a:r>
                <a:rPr xmlns:mc="http://schemas.openxmlformats.org/markup-compatibility/2006" xmlns:hp="http://schemas.haansoft.com/office/presentation/8.0" lang="EN-US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  <a:cs typeface="맑은 고딕"/>
                </a:rPr>
                <a:t>), 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</a:rPr>
                <a:t>⑲</a:t>
              </a:r>
              <a:r>
                <a:rPr xmlns:mc="http://schemas.openxmlformats.org/markup-compatibility/2006" xmlns:hp="http://schemas.haansoft.com/office/presentation/8.0" sz="1300" b="0" i="0" u="none" strike="noStrike" spc="10" baseline="0" mc:Ignorable="hp" hp:hslEmbossed="0">
                  <a:solidFill>
                    <a:srgbClr val="000000"/>
                  </a:solidFill>
                  <a:latin typeface="강원교육모두 Bold"/>
                  <a:ea typeface="강원교육모두 Bold"/>
                </a:rPr>
                <a:t>잣</a:t>
              </a:r>
              <a:endParaRPr xmlns:mc="http://schemas.openxmlformats.org/markup-compatibility/2006" xmlns:hp="http://schemas.haansoft.com/office/presentation/8.0" lang="EN-US" sz="1300" b="0" i="0" u="none" strike="noStrike" spc="10" baseline="0" mc:Ignorable="hp" hp:hslEmbossed="0">
                <a:solidFill>
                  <a:srgbClr val="000000"/>
                </a:solidFill>
                <a:latin typeface="강원교육모두 Bold"/>
                <a:ea typeface="강원교육모두 Bold"/>
                <a:cs typeface="맑은 고딕"/>
              </a:endParaRPr>
            </a:p>
          </p:txBody>
        </p:sp>
        <p:cxnSp>
          <p:nvCxnSpPr>
            <p:cNvPr id="54" name="꺾인 연결선 53"/>
            <p:cNvCxnSpPr/>
            <p:nvPr/>
          </p:nvCxnSpPr>
          <p:spPr>
            <a:xfrm>
              <a:off x="-2402928" y="3517618"/>
              <a:ext cx="588818" cy="178782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73ab6a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가로 글상자 54"/>
            <p:cNvSpPr txBox="1"/>
            <p:nvPr/>
          </p:nvSpPr>
          <p:spPr>
            <a:xfrm>
              <a:off x="-1899398" y="3517617"/>
              <a:ext cx="1899398" cy="319087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lvl="0">
                <a:defRPr/>
              </a:pPr>
              <a:r>
                <a:rPr lang="ko-KR" altLang="en-US" sz="1500">
                  <a:latin typeface="강원교육모두 Bold"/>
                  <a:ea typeface="강원교육모두 Bold"/>
                </a:rPr>
                <a:t>채식 단계 중 </a:t>
              </a:r>
              <a:r>
                <a:rPr lang="ko-KR" altLang="en-US" sz="1500">
                  <a:highlight>
                    <a:srgbClr val="d0eec9"/>
                  </a:highlight>
                  <a:latin typeface="강원교육모두 Bold"/>
                  <a:ea typeface="강원교육모두 Bold"/>
                </a:rPr>
                <a:t>비건</a:t>
              </a:r>
              <a:r>
                <a:rPr lang="ko-KR" altLang="en-US" sz="1500">
                  <a:latin typeface="강원교육모두 Bold"/>
                  <a:ea typeface="강원교육모두 Bold"/>
                </a:rPr>
                <a:t>인 음식</a:t>
              </a:r>
              <a:endParaRPr lang="ko-KR" altLang="en-US" sz="1500">
                <a:latin typeface="강원교육모두 Bold"/>
                <a:ea typeface="강원교육모두 Bold"/>
              </a:endParaRPr>
            </a:p>
          </p:txBody>
        </p:sp>
        <p:sp>
          <p:nvSpPr>
            <p:cNvPr id="56" name="직사각형 55"/>
            <p:cNvSpPr/>
            <p:nvPr/>
          </p:nvSpPr>
          <p:spPr>
            <a:xfrm>
              <a:off x="-6237778" y="4521977"/>
              <a:ext cx="6092399" cy="1837917"/>
            </a:xfrm>
            <a:prstGeom prst="rect">
              <a:avLst/>
            </a:prstGeom>
            <a:noFill/>
            <a:ln>
              <a:solidFill>
                <a:srgbClr val="a6a6a6"/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lvl="0" algn="ctr">
                <a:defRPr/>
              </a:pPr>
              <a:endParaRPr lang="ko-KR" altLang="en-US">
                <a:latin typeface="강원교육모두 Bold"/>
                <a:ea typeface="강원교육모두 Bold"/>
              </a:endParaRPr>
            </a:p>
          </p:txBody>
        </p:sp>
      </p:grpSp>
      <p:sp>
        <p:nvSpPr>
          <p:cNvPr id="67" name="가로 글상자 66"/>
          <p:cNvSpPr txBox="1"/>
          <p:nvPr/>
        </p:nvSpPr>
        <p:spPr>
          <a:xfrm>
            <a:off x="369515" y="1789163"/>
            <a:ext cx="6085743" cy="54255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500">
                <a:latin typeface="강원교육모두 Bold"/>
                <a:ea typeface="강원교육모두 Bold"/>
              </a:rPr>
              <a:t>  동물</a:t>
            </a:r>
            <a:r>
              <a:rPr lang="en-US" altLang="ko-KR" sz="1500">
                <a:latin typeface="강원교육모두 Bold"/>
                <a:ea typeface="강원교육모두 Bold"/>
              </a:rPr>
              <a:t>,</a:t>
            </a:r>
            <a:r>
              <a:rPr lang="ko-KR" altLang="en-US" sz="1500">
                <a:latin typeface="강원교육모두 Bold"/>
                <a:ea typeface="강원교육모두 Bold"/>
              </a:rPr>
              <a:t> 환경보호</a:t>
            </a:r>
            <a:r>
              <a:rPr lang="en-US" altLang="ko-KR" sz="1500">
                <a:latin typeface="강원교육모두 Bold"/>
                <a:ea typeface="강원교육모두 Bold"/>
              </a:rPr>
              <a:t>,</a:t>
            </a:r>
            <a:r>
              <a:rPr lang="ko-KR" altLang="en-US" sz="1500">
                <a:latin typeface="강원교육모두 Bold"/>
                <a:ea typeface="강원교육모두 Bold"/>
              </a:rPr>
              <a:t> 건강을 위해 내가 도전할 채식 단계 </a:t>
            </a:r>
            <a:r>
              <a:rPr lang="en-US" altLang="ko-KR" sz="1500">
                <a:latin typeface="강원교육모두 Bold"/>
                <a:ea typeface="강원교육모두 Bold"/>
              </a:rPr>
              <a:t>:</a:t>
            </a:r>
            <a:r>
              <a:rPr lang="ko-KR" altLang="en-US" sz="1500">
                <a:latin typeface="강원교육모두 Bold"/>
                <a:ea typeface="강원교육모두 Bold"/>
              </a:rPr>
              <a:t> </a:t>
            </a:r>
            <a:endParaRPr lang="ko-KR" altLang="en-US" sz="1500">
              <a:latin typeface="강원교육모두 Bold"/>
              <a:ea typeface="강원교육모두 Bold"/>
            </a:endParaRPr>
          </a:p>
          <a:p>
            <a:pPr lvl="0">
              <a:defRPr/>
            </a:pPr>
            <a:r>
              <a:rPr lang="ko-KR" altLang="en-US" sz="1500">
                <a:latin typeface="강원교육모두 Bold"/>
                <a:ea typeface="강원교육모두 Bold"/>
              </a:rPr>
              <a:t>  이 단계에서 먹어보고 싶은 레시피  기록하기 </a:t>
            </a:r>
            <a:r>
              <a:rPr lang="en-US" altLang="ko-KR" sz="1500">
                <a:latin typeface="강원교육모두 Bold"/>
                <a:ea typeface="강원교육모두 Bold"/>
              </a:rPr>
              <a:t>(</a:t>
            </a:r>
            <a:r>
              <a:rPr lang="ko-KR" altLang="en-US" sz="1500">
                <a:latin typeface="강원교육모두 Bold"/>
                <a:ea typeface="강원교육모두 Bold"/>
              </a:rPr>
              <a:t>그림이 없다면 나만의 요리를 나타내요</a:t>
            </a:r>
            <a:r>
              <a:rPr lang="en-US" altLang="ko-KR" sz="1500">
                <a:latin typeface="강원교육모두 Bold"/>
                <a:ea typeface="강원교육모두 Bold"/>
              </a:rPr>
              <a:t>.)</a:t>
            </a:r>
            <a:endParaRPr lang="en-US" altLang="ko-KR" sz="1500">
              <a:latin typeface="강원교육모두 Bold"/>
              <a:ea typeface="강원교육모두 Bold"/>
            </a:endParaRPr>
          </a:p>
        </p:txBody>
      </p:sp>
      <p:pic>
        <p:nvPicPr>
          <p:cNvPr id="68" name="그림 67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205559" y="1865363"/>
            <a:ext cx="249645" cy="249645"/>
          </a:xfrm>
          <a:prstGeom prst="rect">
            <a:avLst/>
          </a:prstGeom>
        </p:spPr>
      </p:pic>
      <p:graphicFrame>
        <p:nvGraphicFramePr>
          <p:cNvPr id="69" name="표 68"/>
          <p:cNvGraphicFramePr>
            <a:graphicFrameLocks noGrp="1"/>
          </p:cNvGraphicFramePr>
          <p:nvPr/>
        </p:nvGraphicFramePr>
        <p:xfrm>
          <a:off x="412598" y="2346166"/>
          <a:ext cx="5980747" cy="3903820"/>
        </p:xfrm>
        <a:graphic>
          <a:graphicData uri="http://schemas.openxmlformats.org/drawingml/2006/table">
            <a:tbl>
              <a:tblPr firstRow="1" bandRow="1"/>
              <a:tblGrid>
                <a:gridCol w="2992755"/>
                <a:gridCol w="2987992"/>
              </a:tblGrid>
              <a:tr h="277070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600">
                          <a:latin typeface="강원교육모두 Bold"/>
                          <a:ea typeface="강원교육모두 Bold"/>
                        </a:rPr>
                        <a:t>첫 번째 음식 이름</a:t>
                      </a:r>
                      <a:endParaRPr lang="ko-KR" altLang="en-US" sz="1600"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600">
                          <a:latin typeface="강원교육모두 Bold"/>
                          <a:ea typeface="강원교육모두 Bold"/>
                        </a:rPr>
                        <a:t>두 번째 음식 이름</a:t>
                      </a:r>
                      <a:endParaRPr lang="ko-KR" altLang="en-US" sz="1600"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43058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endParaRPr lang="ko-KR" altLang="en-US" sz="1600"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endParaRPr lang="ko-KR" altLang="en-US" sz="1600"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55746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600">
                          <a:latin typeface="강원교육모두 Bold"/>
                          <a:ea typeface="강원교육모두 Bold"/>
                        </a:rPr>
                        <a:t>들어가는 재료</a:t>
                      </a:r>
                      <a:endParaRPr lang="ko-KR" altLang="en-US" sz="1600"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600">
                          <a:latin typeface="강원교육모두 Bold"/>
                          <a:ea typeface="강원교육모두 Bold"/>
                        </a:rPr>
                        <a:t>들어가는 재료</a:t>
                      </a:r>
                      <a:endParaRPr lang="ko-KR" altLang="en-US" sz="1600"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509746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endParaRPr lang="ko-KR" altLang="en-US" sz="1600"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endParaRPr lang="ko-KR" altLang="en-US" sz="1600"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39871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600">
                          <a:latin typeface="강원교육모두 Bold"/>
                          <a:ea typeface="강원교육모두 Bold"/>
                        </a:rPr>
                        <a:t>그림으로 나타내기</a:t>
                      </a:r>
                      <a:endParaRPr lang="ko-KR" altLang="en-US" sz="1600"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600">
                          <a:latin typeface="강원교육모두 Bold"/>
                          <a:ea typeface="강원교육모두 Bold"/>
                        </a:rPr>
                        <a:t>그림으로 나타내기</a:t>
                      </a:r>
                      <a:endParaRPr lang="ko-KR" altLang="en-US" sz="1600"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033746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endParaRPr lang="ko-KR" altLang="en-US" sz="1600"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endParaRPr lang="ko-KR" altLang="en-US" sz="1600"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</a:tbl>
          </a:graphicData>
        </a:graphic>
      </p:graphicFrame>
      <p:sp>
        <p:nvSpPr>
          <p:cNvPr id="70" name="직사각형 69"/>
          <p:cNvSpPr/>
          <p:nvPr/>
        </p:nvSpPr>
        <p:spPr>
          <a:xfrm>
            <a:off x="0" y="0"/>
            <a:ext cx="6858000" cy="1687433"/>
          </a:xfrm>
          <a:prstGeom prst="rect">
            <a:avLst/>
          </a:prstGeom>
          <a:solidFill>
            <a:srgbClr val="73ab6a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>
            <a:off x="169663" y="103584"/>
            <a:ext cx="6484442" cy="1443365"/>
          </a:xfrm>
          <a:prstGeom prst="rect">
            <a:avLst/>
          </a:prstGeom>
          <a:solidFill>
            <a:srgbClr val="fff9eb"/>
          </a:solidFill>
          <a:ln w="190500" cap="rnd" cmpd="dbl">
            <a:solidFill>
              <a:srgbClr val="73ab6a"/>
            </a:solidFill>
            <a:beve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>
              <a:latin typeface="학교안심 알림장 OTF B"/>
              <a:ea typeface="학교안심 알림장 OTF B"/>
            </a:endParaRPr>
          </a:p>
        </p:txBody>
      </p:sp>
      <p:pic>
        <p:nvPicPr>
          <p:cNvPr id="74" name="그림 73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380659" y="207917"/>
            <a:ext cx="534079" cy="534079"/>
          </a:xfrm>
          <a:prstGeom prst="rect">
            <a:avLst/>
          </a:prstGeom>
        </p:spPr>
      </p:pic>
      <p:pic>
        <p:nvPicPr>
          <p:cNvPr id="75" name="그림 74"/>
          <p:cNvPicPr>
            <a:picLocks noChangeAspect="1"/>
          </p:cNvPicPr>
          <p:nvPr/>
        </p:nvPicPr>
        <p:blipFill rotWithShape="1">
          <a:blip r:embed="rId6"/>
          <a:stretch>
            <a:fillRect/>
          </a:stretch>
        </p:blipFill>
        <p:spPr>
          <a:xfrm rot="1128317">
            <a:off x="6015776" y="1175757"/>
            <a:ext cx="742384" cy="742384"/>
          </a:xfrm>
          <a:prstGeom prst="rect">
            <a:avLst/>
          </a:prstGeom>
        </p:spPr>
      </p:pic>
      <p:sp>
        <p:nvSpPr>
          <p:cNvPr id="76" name="가로 글상자 75"/>
          <p:cNvSpPr txBox="1"/>
          <p:nvPr/>
        </p:nvSpPr>
        <p:spPr>
          <a:xfrm>
            <a:off x="203892" y="76197"/>
            <a:ext cx="6450212" cy="112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20000"/>
              </a:lnSpc>
              <a:defRPr/>
            </a:pPr>
            <a:r>
              <a:rPr lang="ko-KR" altLang="en-US" sz="36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알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아두면 </a:t>
            </a:r>
            <a:r>
              <a:rPr lang="ko-KR" altLang="en-US" sz="36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쓸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데있는 </a:t>
            </a:r>
            <a:r>
              <a:rPr lang="ko-KR" altLang="en-US" sz="36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환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경의날 </a:t>
            </a:r>
            <a:r>
              <a:rPr lang="ko-KR" altLang="en-US" sz="36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잡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학사전</a:t>
            </a:r>
            <a:b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ea typeface="학교안심 알림장 OTF B"/>
              </a:rPr>
            </a:b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 </a:t>
            </a:r>
            <a:r>
              <a:rPr lang="en-US" altLang="ko-KR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-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 </a:t>
            </a:r>
            <a:r>
              <a:rPr lang="en-US" altLang="ko-KR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‘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채식인의 날</a:t>
            </a:r>
            <a:r>
              <a:rPr lang="en-US" altLang="ko-KR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’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 </a:t>
            </a:r>
            <a:r>
              <a:rPr lang="en-US" altLang="ko-KR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-</a:t>
            </a:r>
            <a:endParaRPr lang="en-US" altLang="ko-KR" sz="2100">
              <a:ln w="19050">
                <a:solidFill>
                  <a:srgbClr val="73ab6a"/>
                </a:solidFill>
              </a:ln>
              <a:solidFill>
                <a:srgbClr val="ffef99"/>
              </a:solidFill>
              <a:latin typeface="학교안심 알림장 OTF B"/>
              <a:ea typeface="학교안심 알림장 OTF B"/>
            </a:endParaRPr>
          </a:p>
        </p:txBody>
      </p:sp>
      <p:sp>
        <p:nvSpPr>
          <p:cNvPr id="78" name="가로 글상자 77"/>
          <p:cNvSpPr txBox="1"/>
          <p:nvPr/>
        </p:nvSpPr>
        <p:spPr>
          <a:xfrm>
            <a:off x="702192" y="1072155"/>
            <a:ext cx="5396466" cy="392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2000" b="1">
                <a:solidFill>
                  <a:srgbClr val="73ab6a"/>
                </a:solidFill>
                <a:latin typeface="강원교육모두 Bold"/>
                <a:ea typeface="강원교육모두 Bold"/>
              </a:rPr>
              <a:t>초등학교        학년        반      이름 </a:t>
            </a:r>
            <a:r>
              <a:rPr lang="en-US" altLang="ko-KR" sz="2000" b="1">
                <a:solidFill>
                  <a:srgbClr val="73ab6a"/>
                </a:solidFill>
                <a:latin typeface="강원교육모두 Bold"/>
                <a:ea typeface="강원교육모두 Bold"/>
              </a:rPr>
              <a:t>:</a:t>
            </a:r>
            <a:r>
              <a:rPr lang="ko-KR" altLang="en-US" sz="2000" b="1">
                <a:solidFill>
                  <a:srgbClr val="73ab6a"/>
                </a:solidFill>
                <a:latin typeface="강원교육모두 Bold"/>
                <a:ea typeface="강원교육모두 Bold"/>
              </a:rPr>
              <a:t> </a:t>
            </a:r>
            <a:endParaRPr lang="ko-KR" altLang="en-US" sz="2000" b="1">
              <a:solidFill>
                <a:srgbClr val="73ab6a"/>
              </a:solidFill>
              <a:latin typeface="강원교육모두 Bold"/>
              <a:ea typeface="강원교육모두 Bold"/>
            </a:endParaRPr>
          </a:p>
        </p:txBody>
      </p:sp>
    </p:spTree>
    <p:extLst>
      <p:ext uri="{BB962C8B-B14F-4D97-AF65-F5344CB8AC3E}">
        <p14:creationId xmlns:p14="http://schemas.microsoft.com/office/powerpoint/2010/main" val="3447082966"/>
      </p:ext>
    </p:extLst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5538773" y="9649182"/>
            <a:ext cx="1243026" cy="275866"/>
          </a:xfrm>
          <a:prstGeom prst="rect">
            <a:avLst/>
          </a:prstGeom>
        </p:spPr>
      </p:pic>
      <p:graphicFrame>
        <p:nvGraphicFramePr>
          <p:cNvPr id="33" name="표 32"/>
          <p:cNvGraphicFramePr>
            <a:graphicFrameLocks noGrp="1"/>
          </p:cNvGraphicFramePr>
          <p:nvPr/>
        </p:nvGraphicFramePr>
        <p:xfrm>
          <a:off x="141091" y="2291883"/>
          <a:ext cx="3289935" cy="1747140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11505"/>
                <a:gridCol w="2678430"/>
              </a:tblGrid>
              <a:tr h="282637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3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날 짜</a:t>
                      </a:r>
                      <a:endParaRPr lang="ko-KR" altLang="en-US" sz="13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3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내가 먹은 메뉴</a:t>
                      </a:r>
                      <a:endParaRPr lang="ko-KR" altLang="en-US" sz="13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  <a:tr h="1455675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lnSpc>
                          <a:spcPct val="150000"/>
                        </a:lnSpc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   월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lnSpc>
                          <a:spcPct val="150000"/>
                        </a:lnSpc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lnSpc>
                          <a:spcPct val="150000"/>
                        </a:lnSpc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     일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lnSpc>
                          <a:spcPct val="150000"/>
                        </a:lnSpc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lnSpc>
                          <a:spcPct val="150000"/>
                        </a:lnSpc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 lvl="0">
                        <a:lnSpc>
                          <a:spcPct val="170000"/>
                        </a:lnSpc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음식 이름 </a:t>
                      </a:r>
                      <a:r>
                        <a:rPr lang="en-US" altLang="ko-KR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:</a:t>
                      </a: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lnSpc>
                          <a:spcPct val="170000"/>
                        </a:lnSpc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들어간 재료 </a:t>
                      </a:r>
                      <a:r>
                        <a:rPr lang="en-US" altLang="ko-KR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:</a:t>
                      </a: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40" name="그룹 39"/>
          <p:cNvGrpSpPr/>
          <p:nvPr/>
        </p:nvGrpSpPr>
        <p:grpSpPr>
          <a:xfrm rot="0">
            <a:off x="302841" y="1727470"/>
            <a:ext cx="6351262" cy="432803"/>
            <a:chOff x="175776" y="2303732"/>
            <a:chExt cx="6117341" cy="432803"/>
          </a:xfrm>
        </p:grpSpPr>
        <p:sp>
          <p:nvSpPr>
            <p:cNvPr id="41" name="순서도: 대체 처리 28"/>
            <p:cNvSpPr/>
            <p:nvPr/>
          </p:nvSpPr>
          <p:spPr>
            <a:xfrm>
              <a:off x="340177" y="2313248"/>
              <a:ext cx="5952940" cy="423287"/>
            </a:xfrm>
            <a:prstGeom prst="flowChartAlternateProcess">
              <a:avLst/>
            </a:prstGeom>
            <a:solidFill>
              <a:srgbClr val="fff9eb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ko-KR" altLang="en-US" sz="14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    </a:t>
              </a:r>
              <a:r>
                <a:rPr lang="ko-KR" altLang="en-US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일주일 채식 챌린지</a:t>
              </a:r>
              <a:endParaRPr lang="ko-KR" altLang="en-US" sz="17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  <p:sp>
          <p:nvSpPr>
            <p:cNvPr id="42" name="타원 29"/>
            <p:cNvSpPr/>
            <p:nvPr/>
          </p:nvSpPr>
          <p:spPr>
            <a:xfrm>
              <a:off x="175776" y="2303732"/>
              <a:ext cx="427043" cy="412704"/>
            </a:xfrm>
            <a:prstGeom prst="ellipse">
              <a:avLst/>
            </a:prstGeom>
            <a:solidFill>
              <a:srgbClr val="fcdd78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en-US" altLang="ko-KR" sz="15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5</a:t>
              </a:r>
              <a:endParaRPr lang="en-US" altLang="ko-KR" sz="15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</p:grpSp>
      <p:sp>
        <p:nvSpPr>
          <p:cNvPr id="43" name="가로 글상자 42"/>
          <p:cNvSpPr txBox="1"/>
          <p:nvPr/>
        </p:nvSpPr>
        <p:spPr>
          <a:xfrm>
            <a:off x="2219322" y="1674496"/>
            <a:ext cx="4434781" cy="54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500" b="1">
                <a:solidFill>
                  <a:schemeClr val="dk1"/>
                </a:solidFill>
                <a:latin typeface="강원교육모두 Bold"/>
                <a:ea typeface="강원교육모두 Bold"/>
              </a:rPr>
              <a:t>채식 단계 중 내가 </a:t>
            </a:r>
            <a:r>
              <a:rPr lang="ko-KR" altLang="en-US" sz="1500" b="1" u="sng">
                <a:solidFill>
                  <a:schemeClr val="dk1"/>
                </a:solidFill>
                <a:latin typeface="강원교육모두 Bold"/>
                <a:ea typeface="강원교육모두 Bold"/>
              </a:rPr>
              <a:t>일주일동안</a:t>
            </a:r>
            <a:r>
              <a:rPr lang="en-US" altLang="ko-KR" sz="1500" b="1" u="sng">
                <a:solidFill>
                  <a:schemeClr val="dk1"/>
                </a:solidFill>
                <a:latin typeface="강원교육모두 Bold"/>
                <a:ea typeface="강원교육모두 Bold"/>
              </a:rPr>
              <a:t>(</a:t>
            </a:r>
            <a:r>
              <a:rPr lang="ko-KR" altLang="en-US" sz="1500" b="1" u="sng">
                <a:solidFill>
                  <a:schemeClr val="dk1"/>
                </a:solidFill>
                <a:latin typeface="강원교육모두 Bold"/>
                <a:ea typeface="강원교육모두 Bold"/>
              </a:rPr>
              <a:t>하루 한 끼 씩</a:t>
            </a:r>
            <a:r>
              <a:rPr lang="en-US" altLang="ko-KR" sz="1500" b="1" u="sng">
                <a:solidFill>
                  <a:schemeClr val="dk1"/>
                </a:solidFill>
                <a:latin typeface="강원교육모두 Bold"/>
                <a:ea typeface="강원교육모두 Bold"/>
              </a:rPr>
              <a:t>)</a:t>
            </a:r>
            <a:r>
              <a:rPr lang="ko-KR" altLang="en-US" sz="1500" b="1" u="sng">
                <a:solidFill>
                  <a:schemeClr val="dk1"/>
                </a:solidFill>
                <a:latin typeface="강원교육모두 Bold"/>
                <a:ea typeface="강원교육모두 Bold"/>
              </a:rPr>
              <a:t> 도전</a:t>
            </a:r>
            <a:r>
              <a:rPr lang="ko-KR" altLang="en-US" sz="1500" b="1">
                <a:solidFill>
                  <a:schemeClr val="dk1"/>
                </a:solidFill>
                <a:latin typeface="강원교육모두 Bold"/>
                <a:ea typeface="강원교육모두 Bold"/>
              </a:rPr>
              <a:t>해보고 싶은 </a:t>
            </a:r>
            <a:br>
              <a:rPr lang="ko-KR" altLang="en-US" sz="1500" b="1">
                <a:solidFill>
                  <a:schemeClr val="dk1"/>
                </a:solidFill>
                <a:latin typeface="강원교육모두 Bold"/>
                <a:ea typeface="강원교육모두 Bold"/>
              </a:rPr>
            </a:br>
            <a:r>
              <a:rPr lang="ko-KR" altLang="en-US" sz="1500" b="1">
                <a:solidFill>
                  <a:schemeClr val="dk1"/>
                </a:solidFill>
                <a:latin typeface="강원교육모두 Bold"/>
                <a:ea typeface="강원교육모두 Bold"/>
              </a:rPr>
              <a:t>단계를 고르고 일주일 채식 챌린지에 도전해봅시다</a:t>
            </a:r>
            <a:r>
              <a:rPr lang="en-US" altLang="ko-KR" sz="1500" b="1">
                <a:solidFill>
                  <a:schemeClr val="dk1"/>
                </a:solidFill>
                <a:latin typeface="강원교육모두 Bold"/>
                <a:ea typeface="강원교육모두 Bold"/>
              </a:rPr>
              <a:t>.</a:t>
            </a:r>
            <a:r>
              <a:rPr lang="ko-KR" altLang="en-US" sz="1500" b="1">
                <a:solidFill>
                  <a:schemeClr val="dk1"/>
                </a:solidFill>
                <a:latin typeface="강원교육모두 Bold"/>
                <a:ea typeface="강원교육모두 Bold"/>
              </a:rPr>
              <a:t> </a:t>
            </a:r>
            <a:endParaRPr lang="ko-KR" altLang="en-US" sz="1500" b="1">
              <a:solidFill>
                <a:schemeClr val="dk1"/>
              </a:solidFill>
              <a:latin typeface="강원교육모두 Bold"/>
              <a:ea typeface="강원교육모두 Bold"/>
            </a:endParaRPr>
          </a:p>
        </p:txBody>
      </p:sp>
      <p:graphicFrame>
        <p:nvGraphicFramePr>
          <p:cNvPr id="47" name="표 46"/>
          <p:cNvGraphicFramePr>
            <a:graphicFrameLocks noGrp="1"/>
          </p:cNvGraphicFramePr>
          <p:nvPr/>
        </p:nvGraphicFramePr>
        <p:xfrm>
          <a:off x="3429000" y="2291883"/>
          <a:ext cx="3286394" cy="1754928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07964"/>
                <a:gridCol w="2678430"/>
              </a:tblGrid>
              <a:tr h="310938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3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날 짜</a:t>
                      </a:r>
                      <a:endParaRPr lang="ko-KR" altLang="en-US" sz="13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3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내가 먹은 메뉴</a:t>
                      </a:r>
                      <a:endParaRPr lang="ko-KR" altLang="en-US" sz="13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  <a:tr h="1443990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    월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lnSpc>
                          <a:spcPct val="220000"/>
                        </a:lnSpc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     일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lnSpc>
                          <a:spcPct val="220000"/>
                        </a:lnSpc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 lvl="0">
                        <a:lnSpc>
                          <a:spcPct val="170000"/>
                        </a:lnSpc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음식 이름 </a:t>
                      </a:r>
                      <a:r>
                        <a:rPr lang="en-US" altLang="ko-KR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:</a:t>
                      </a: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lnSpc>
                          <a:spcPct val="170000"/>
                        </a:lnSpc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들어간 재료 </a:t>
                      </a:r>
                      <a:r>
                        <a:rPr lang="en-US" altLang="ko-KR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:</a:t>
                      </a: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8" name="표 47"/>
          <p:cNvGraphicFramePr>
            <a:graphicFrameLocks noGrp="1"/>
          </p:cNvGraphicFramePr>
          <p:nvPr/>
        </p:nvGraphicFramePr>
        <p:xfrm>
          <a:off x="141091" y="4030196"/>
          <a:ext cx="3287909" cy="1754928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07964"/>
                <a:gridCol w="2679945"/>
              </a:tblGrid>
              <a:tr h="310938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3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날 짜</a:t>
                      </a:r>
                      <a:endParaRPr lang="ko-KR" altLang="en-US" sz="13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3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내가 먹은 메뉴</a:t>
                      </a:r>
                      <a:endParaRPr lang="ko-KR" altLang="en-US" sz="13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  <a:tr h="1443990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    월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lnSpc>
                          <a:spcPct val="220000"/>
                        </a:lnSpc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     일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 lvl="0">
                        <a:lnSpc>
                          <a:spcPct val="170000"/>
                        </a:lnSpc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음식 이름 </a:t>
                      </a:r>
                      <a:r>
                        <a:rPr lang="en-US" altLang="ko-KR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:</a:t>
                      </a: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lnSpc>
                          <a:spcPct val="170000"/>
                        </a:lnSpc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들어간 재료 </a:t>
                      </a:r>
                      <a:r>
                        <a:rPr lang="en-US" altLang="ko-KR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:</a:t>
                      </a: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9" name="표 48"/>
          <p:cNvGraphicFramePr>
            <a:graphicFrameLocks noGrp="1"/>
          </p:cNvGraphicFramePr>
          <p:nvPr/>
        </p:nvGraphicFramePr>
        <p:xfrm>
          <a:off x="3429000" y="4030196"/>
          <a:ext cx="3287909" cy="1754928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07964"/>
                <a:gridCol w="2679945"/>
              </a:tblGrid>
              <a:tr h="310938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날 짜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내가 먹은 메뉴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  <a:tr h="1443990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    월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lnSpc>
                          <a:spcPct val="220000"/>
                        </a:lnSpc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     일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 lvl="0">
                        <a:lnSpc>
                          <a:spcPct val="170000"/>
                        </a:lnSpc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음식 이름 </a:t>
                      </a:r>
                      <a:r>
                        <a:rPr lang="en-US" altLang="ko-KR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:</a:t>
                      </a: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lnSpc>
                          <a:spcPct val="170000"/>
                        </a:lnSpc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들어간 재료 </a:t>
                      </a:r>
                      <a:r>
                        <a:rPr lang="en-US" altLang="ko-KR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:</a:t>
                      </a: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0" name="표 49"/>
          <p:cNvGraphicFramePr>
            <a:graphicFrameLocks noGrp="1"/>
          </p:cNvGraphicFramePr>
          <p:nvPr/>
        </p:nvGraphicFramePr>
        <p:xfrm>
          <a:off x="141091" y="5782867"/>
          <a:ext cx="3287909" cy="1754928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07964"/>
                <a:gridCol w="2679945"/>
              </a:tblGrid>
              <a:tr h="310938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3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날 짜</a:t>
                      </a:r>
                      <a:endParaRPr lang="ko-KR" altLang="en-US" sz="13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3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내가 먹은 메뉴</a:t>
                      </a:r>
                      <a:endParaRPr lang="ko-KR" altLang="en-US" sz="13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  <a:tr h="1443990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    월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lnSpc>
                          <a:spcPct val="220000"/>
                        </a:lnSpc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     일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 lvl="0">
                        <a:lnSpc>
                          <a:spcPct val="170000"/>
                        </a:lnSpc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음식 이름 </a:t>
                      </a:r>
                      <a:r>
                        <a:rPr lang="en-US" altLang="ko-KR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:</a:t>
                      </a: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lnSpc>
                          <a:spcPct val="170000"/>
                        </a:lnSpc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들어간 재료 </a:t>
                      </a:r>
                      <a:r>
                        <a:rPr lang="en-US" altLang="ko-KR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:</a:t>
                      </a: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1" name="표 50"/>
          <p:cNvGraphicFramePr>
            <a:graphicFrameLocks noGrp="1"/>
          </p:cNvGraphicFramePr>
          <p:nvPr/>
        </p:nvGraphicFramePr>
        <p:xfrm>
          <a:off x="3429000" y="5782867"/>
          <a:ext cx="3287909" cy="1754928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07964"/>
                <a:gridCol w="2679945"/>
              </a:tblGrid>
              <a:tr h="310938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3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날 짜</a:t>
                      </a:r>
                      <a:endParaRPr lang="ko-KR" altLang="en-US" sz="13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3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내가 먹은 메뉴</a:t>
                      </a:r>
                      <a:endParaRPr lang="ko-KR" altLang="en-US" sz="13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  <a:tr h="1443990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    월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lnSpc>
                          <a:spcPct val="220000"/>
                        </a:lnSpc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     일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 lvl="0">
                        <a:lnSpc>
                          <a:spcPct val="170000"/>
                        </a:lnSpc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음식 이름 </a:t>
                      </a:r>
                      <a:r>
                        <a:rPr lang="en-US" altLang="ko-KR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:</a:t>
                      </a: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lnSpc>
                          <a:spcPct val="170000"/>
                        </a:lnSpc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들어간 재료 </a:t>
                      </a:r>
                      <a:r>
                        <a:rPr lang="en-US" altLang="ko-KR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:</a:t>
                      </a: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2" name="표 51"/>
          <p:cNvGraphicFramePr>
            <a:graphicFrameLocks noGrp="1"/>
          </p:cNvGraphicFramePr>
          <p:nvPr/>
        </p:nvGraphicFramePr>
        <p:xfrm>
          <a:off x="141091" y="7533170"/>
          <a:ext cx="3287909" cy="2046457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07964"/>
                <a:gridCol w="2679945"/>
              </a:tblGrid>
              <a:tr h="352302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3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날 짜</a:t>
                      </a:r>
                      <a:endParaRPr lang="ko-KR" altLang="en-US" sz="13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3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내가 먹은 메뉴</a:t>
                      </a:r>
                      <a:endParaRPr lang="ko-KR" altLang="en-US" sz="13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  <a:tr h="1694154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    월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lnSpc>
                          <a:spcPct val="220000"/>
                        </a:lnSpc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     일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t" anchorCtr="0">
                      <a:spAutoFit/>
                    </a:bodyPr>
                    <a:p>
                      <a:pPr lvl="0">
                        <a:lnSpc>
                          <a:spcPct val="170000"/>
                        </a:lnSpc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음식 이름 </a:t>
                      </a:r>
                      <a:r>
                        <a:rPr lang="en-US" altLang="ko-KR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:</a:t>
                      </a: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lnSpc>
                          <a:spcPct val="170000"/>
                        </a:lnSpc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들어간 재료 </a:t>
                      </a:r>
                      <a:r>
                        <a:rPr lang="en-US" altLang="ko-KR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:</a:t>
                      </a:r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강원교육모두 Bold"/>
                          <a:ea typeface="강원교육모두 Bold"/>
                        </a:rPr>
                        <a:t> </a:t>
                      </a: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>
                        <a:defRPr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3" name="표 52"/>
          <p:cNvGraphicFramePr>
            <a:graphicFrameLocks noGrp="1"/>
          </p:cNvGraphicFramePr>
          <p:nvPr/>
        </p:nvGraphicFramePr>
        <p:xfrm>
          <a:off x="3438525" y="7537794"/>
          <a:ext cx="3288030" cy="2044447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3288030"/>
              </a:tblGrid>
              <a:tr h="364041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600">
                          <a:solidFill>
                            <a:schemeClr val="tx1"/>
                          </a:solidFill>
                          <a:highlight>
                            <a:srgbClr val="fff7cc"/>
                          </a:highlight>
                          <a:latin typeface="강원교육모두 Bold"/>
                          <a:ea typeface="강원교육모두 Bold"/>
                        </a:rPr>
                        <a:t>일주일 채식 도전 소감</a:t>
                      </a:r>
                      <a:endParaRPr lang="ko-KR" altLang="en-US" sz="1600">
                        <a:solidFill>
                          <a:schemeClr val="tx1"/>
                        </a:solidFill>
                        <a:highlight>
                          <a:srgbClr val="fff7cc"/>
                        </a:highlight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  <a:tr h="1680406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>
                        <a:defRPr/>
                      </a:pPr>
                      <a:endParaRPr lang="ko-KR" altLang="en-US"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5" name="가로 글상자 44"/>
          <p:cNvSpPr txBox="1"/>
          <p:nvPr/>
        </p:nvSpPr>
        <p:spPr>
          <a:xfrm>
            <a:off x="3486148" y="7888638"/>
            <a:ext cx="3167955" cy="29143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1300">
                <a:latin typeface="강원교육모두 Bold"/>
                <a:ea typeface="강원교육모두 Bold"/>
              </a:rPr>
              <a:t>가장 맛이 있었던 메뉴 </a:t>
            </a:r>
            <a:r>
              <a:rPr lang="en-US" altLang="ko-KR" sz="1300">
                <a:latin typeface="강원교육모두 Bold"/>
                <a:ea typeface="강원교육모두 Bold"/>
              </a:rPr>
              <a:t>:</a:t>
            </a:r>
            <a:r>
              <a:rPr lang="ko-KR" altLang="en-US" sz="1300">
                <a:latin typeface="강원교육모두 Bold"/>
                <a:ea typeface="강원교육모두 Bold"/>
              </a:rPr>
              <a:t> </a:t>
            </a:r>
            <a:endParaRPr lang="ko-KR" altLang="en-US" sz="1300">
              <a:latin typeface="강원교육모두 Bold"/>
              <a:ea typeface="강원교육모두 Bold"/>
            </a:endParaRPr>
          </a:p>
        </p:txBody>
      </p:sp>
      <p:sp>
        <p:nvSpPr>
          <p:cNvPr id="54" name="가로 글상자 53"/>
          <p:cNvSpPr txBox="1"/>
          <p:nvPr/>
        </p:nvSpPr>
        <p:spPr>
          <a:xfrm>
            <a:off x="3486148" y="8283669"/>
            <a:ext cx="3167955" cy="46790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1300">
                <a:latin typeface="강원교육모두 Bold"/>
                <a:ea typeface="강원교육모두 Bold"/>
              </a:rPr>
              <a:t>소감</a:t>
            </a:r>
            <a:r>
              <a:rPr lang="en-US" altLang="ko-KR" sz="1200">
                <a:latin typeface="강원교육모두 Bold"/>
                <a:ea typeface="강원교육모두 Bold"/>
              </a:rPr>
              <a:t>(</a:t>
            </a:r>
            <a:r>
              <a:rPr lang="ko-KR" altLang="en-US" sz="1200">
                <a:latin typeface="강원교육모두 Bold"/>
                <a:ea typeface="강원교육모두 Bold"/>
              </a:rPr>
              <a:t>달라진 점이 있나요</a:t>
            </a:r>
            <a:r>
              <a:rPr lang="en-US" altLang="ko-KR" sz="1200">
                <a:latin typeface="강원교육모두 Bold"/>
                <a:ea typeface="강원교육모두 Bold"/>
              </a:rPr>
              <a:t>?</a:t>
            </a:r>
            <a:r>
              <a:rPr lang="ko-KR" altLang="en-US" sz="1200">
                <a:latin typeface="강원교육모두 Bold"/>
                <a:ea typeface="강원교육모두 Bold"/>
              </a:rPr>
              <a:t> 불편한 것이 있었나요</a:t>
            </a:r>
            <a:r>
              <a:rPr lang="en-US" altLang="ko-KR" sz="1200">
                <a:latin typeface="강원교육모두 Bold"/>
                <a:ea typeface="강원교육모두 Bold"/>
              </a:rPr>
              <a:t>?</a:t>
            </a:r>
            <a:r>
              <a:rPr lang="ko-KR" altLang="en-US" sz="1200">
                <a:latin typeface="강원교육모두 Bold"/>
                <a:ea typeface="강원교육모두 Bold"/>
              </a:rPr>
              <a:t> </a:t>
            </a:r>
            <a:br>
              <a:rPr lang="ko-KR" altLang="en-US" sz="1200">
                <a:ea typeface="강원교육모두 Bold"/>
              </a:rPr>
            </a:br>
            <a:r>
              <a:rPr lang="ko-KR" altLang="en-US" sz="1200">
                <a:latin typeface="강원교육모두 Bold"/>
                <a:ea typeface="강원교육모두 Bold"/>
              </a:rPr>
              <a:t>쉬웠나요</a:t>
            </a:r>
            <a:r>
              <a:rPr lang="en-US" altLang="ko-KR" sz="1200">
                <a:latin typeface="강원교육모두 Bold"/>
                <a:ea typeface="강원교육모두 Bold"/>
              </a:rPr>
              <a:t>?</a:t>
            </a:r>
            <a:r>
              <a:rPr lang="ko-KR" altLang="en-US" sz="1200">
                <a:latin typeface="강원교육모두 Bold"/>
                <a:ea typeface="강원교육모두 Bold"/>
              </a:rPr>
              <a:t> 일주일 챌린지를 마친 기분은 어떤가요</a:t>
            </a:r>
            <a:r>
              <a:rPr lang="en-US" altLang="ko-KR" sz="1200">
                <a:latin typeface="강원교육모두 Bold"/>
                <a:ea typeface="강원교육모두 Bold"/>
              </a:rPr>
              <a:t>?)</a:t>
            </a:r>
            <a:r>
              <a:rPr lang="ko-KR" altLang="en-US" sz="1200">
                <a:latin typeface="강원교육모두 Bold"/>
                <a:ea typeface="강원교육모두 Bold"/>
              </a:rPr>
              <a:t> </a:t>
            </a:r>
            <a:r>
              <a:rPr lang="en-US" altLang="ko-KR" sz="1200">
                <a:latin typeface="강원교육모두 Bold"/>
                <a:ea typeface="강원교육모두 Bold"/>
              </a:rPr>
              <a:t>:</a:t>
            </a:r>
            <a:r>
              <a:rPr lang="ko-KR" altLang="en-US" sz="1200">
                <a:latin typeface="강원교육모두 Bold"/>
                <a:ea typeface="강원교육모두 Bold"/>
              </a:rPr>
              <a:t> </a:t>
            </a:r>
            <a:endParaRPr lang="ko-KR" altLang="en-US" sz="1200">
              <a:latin typeface="강원교육모두 Bold"/>
              <a:ea typeface="강원교육모두 Bold"/>
            </a:endParaRPr>
          </a:p>
        </p:txBody>
      </p:sp>
      <p:sp>
        <p:nvSpPr>
          <p:cNvPr id="61" name="직사각형 60"/>
          <p:cNvSpPr/>
          <p:nvPr/>
        </p:nvSpPr>
        <p:spPr>
          <a:xfrm>
            <a:off x="0" y="0"/>
            <a:ext cx="6858000" cy="1546949"/>
          </a:xfrm>
          <a:prstGeom prst="rect">
            <a:avLst/>
          </a:prstGeom>
          <a:solidFill>
            <a:srgbClr val="73ab6a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200"/>
          </a:p>
        </p:txBody>
      </p:sp>
      <p:sp>
        <p:nvSpPr>
          <p:cNvPr id="62" name="직사각형 61"/>
          <p:cNvSpPr/>
          <p:nvPr/>
        </p:nvSpPr>
        <p:spPr>
          <a:xfrm>
            <a:off x="169663" y="103584"/>
            <a:ext cx="6484442" cy="1332786"/>
          </a:xfrm>
          <a:prstGeom prst="rect">
            <a:avLst/>
          </a:prstGeom>
          <a:solidFill>
            <a:srgbClr val="fff9eb"/>
          </a:solidFill>
          <a:ln w="190500" cap="rnd" cmpd="dbl">
            <a:solidFill>
              <a:srgbClr val="73ab6a"/>
            </a:solidFill>
            <a:beve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200">
              <a:latin typeface="학교안심 알림장 OTF B"/>
              <a:ea typeface="학교안심 알림장 OTF B"/>
            </a:endParaRPr>
          </a:p>
        </p:txBody>
      </p:sp>
      <p:pic>
        <p:nvPicPr>
          <p:cNvPr id="65" name="그림 6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0659" y="207917"/>
            <a:ext cx="534079" cy="534079"/>
          </a:xfrm>
          <a:prstGeom prst="rect">
            <a:avLst/>
          </a:prstGeom>
        </p:spPr>
      </p:pic>
      <p:sp>
        <p:nvSpPr>
          <p:cNvPr id="67" name="가로 글상자 66"/>
          <p:cNvSpPr txBox="1"/>
          <p:nvPr/>
        </p:nvSpPr>
        <p:spPr>
          <a:xfrm>
            <a:off x="232467" y="133347"/>
            <a:ext cx="6450212" cy="1055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20000"/>
              </a:lnSpc>
              <a:defRPr/>
            </a:pPr>
            <a:r>
              <a:rPr lang="ko-KR" altLang="en-US" sz="34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알</a:t>
            </a:r>
            <a:r>
              <a:rPr lang="ko-KR" altLang="en-US" sz="19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아두면 </a:t>
            </a:r>
            <a:r>
              <a:rPr lang="ko-KR" altLang="en-US" sz="34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쓸</a:t>
            </a:r>
            <a:r>
              <a:rPr lang="ko-KR" altLang="en-US" sz="19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데있는 </a:t>
            </a:r>
            <a:r>
              <a:rPr lang="ko-KR" altLang="en-US" sz="34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환</a:t>
            </a:r>
            <a:r>
              <a:rPr lang="ko-KR" altLang="en-US" sz="19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경의날 </a:t>
            </a:r>
            <a:r>
              <a:rPr lang="ko-KR" altLang="en-US" sz="34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잡</a:t>
            </a:r>
            <a:r>
              <a:rPr lang="ko-KR" altLang="en-US" sz="19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학사전</a:t>
            </a:r>
            <a:br>
              <a:rPr lang="ko-KR" altLang="en-US" sz="19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ea typeface="학교안심 알림장 OTF B"/>
              </a:rPr>
            </a:br>
            <a:r>
              <a:rPr lang="ko-KR" altLang="en-US" sz="19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 </a:t>
            </a:r>
            <a:r>
              <a:rPr lang="en-US" altLang="ko-KR" sz="19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-</a:t>
            </a:r>
            <a:r>
              <a:rPr lang="ko-KR" altLang="en-US" sz="19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 </a:t>
            </a:r>
            <a:r>
              <a:rPr lang="en-US" altLang="ko-KR" sz="19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‘</a:t>
            </a:r>
            <a:r>
              <a:rPr lang="ko-KR" altLang="en-US" sz="19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채식인의 날</a:t>
            </a:r>
            <a:r>
              <a:rPr lang="en-US" altLang="ko-KR" sz="19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’</a:t>
            </a:r>
            <a:r>
              <a:rPr lang="ko-KR" altLang="en-US" sz="19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 </a:t>
            </a:r>
            <a:r>
              <a:rPr lang="en-US" altLang="ko-KR" sz="19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-</a:t>
            </a:r>
            <a:endParaRPr lang="en-US" altLang="ko-KR" sz="1900">
              <a:ln w="19050">
                <a:solidFill>
                  <a:srgbClr val="73ab6a"/>
                </a:solidFill>
              </a:ln>
              <a:solidFill>
                <a:srgbClr val="ffef99"/>
              </a:solidFill>
              <a:latin typeface="학교안심 알림장 OTF B"/>
              <a:ea typeface="학교안심 알림장 OTF B"/>
            </a:endParaRPr>
          </a:p>
        </p:txBody>
      </p:sp>
      <p:sp>
        <p:nvSpPr>
          <p:cNvPr id="69" name="가로 글상자 68"/>
          <p:cNvSpPr txBox="1"/>
          <p:nvPr/>
        </p:nvSpPr>
        <p:spPr>
          <a:xfrm>
            <a:off x="702192" y="1053105"/>
            <a:ext cx="5396466" cy="335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1600" b="1">
                <a:solidFill>
                  <a:srgbClr val="73ab6a"/>
                </a:solidFill>
                <a:latin typeface="강원교육모두 Bold"/>
                <a:ea typeface="강원교육모두 Bold"/>
              </a:rPr>
              <a:t>초등학교        학년        반      이름 </a:t>
            </a:r>
            <a:r>
              <a:rPr lang="en-US" altLang="ko-KR" sz="1600" b="1">
                <a:solidFill>
                  <a:srgbClr val="73ab6a"/>
                </a:solidFill>
                <a:latin typeface="강원교육모두 Bold"/>
                <a:ea typeface="강원교육모두 Bold"/>
              </a:rPr>
              <a:t>:</a:t>
            </a:r>
            <a:r>
              <a:rPr lang="ko-KR" altLang="en-US" sz="1600" b="1">
                <a:solidFill>
                  <a:srgbClr val="73ab6a"/>
                </a:solidFill>
                <a:latin typeface="강원교육모두 Bold"/>
                <a:ea typeface="강원교육모두 Bold"/>
              </a:rPr>
              <a:t> </a:t>
            </a:r>
            <a:endParaRPr lang="ko-KR" altLang="en-US" sz="1600" b="1">
              <a:solidFill>
                <a:srgbClr val="73ab6a"/>
              </a:solidFill>
              <a:latin typeface="강원교육모두 Bold"/>
              <a:ea typeface="강원교육모두 Bold"/>
            </a:endParaRPr>
          </a:p>
        </p:txBody>
      </p:sp>
    </p:spTree>
    <p:extLst>
      <p:ext uri="{BB962C8B-B14F-4D97-AF65-F5344CB8AC3E}">
        <p14:creationId xmlns:p14="http://schemas.microsoft.com/office/powerpoint/2010/main" val="1451053758"/>
      </p:ext>
    </p:extLst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그룹 16"/>
          <p:cNvGrpSpPr/>
          <p:nvPr/>
        </p:nvGrpSpPr>
        <p:grpSpPr>
          <a:xfrm rot="0">
            <a:off x="310321" y="3239073"/>
            <a:ext cx="6160325" cy="412704"/>
            <a:chOff x="175776" y="2275156"/>
            <a:chExt cx="5933437" cy="412704"/>
          </a:xfrm>
        </p:grpSpPr>
        <p:sp>
          <p:nvSpPr>
            <p:cNvPr id="18" name="순서도: 대체 처리 28"/>
            <p:cNvSpPr/>
            <p:nvPr/>
          </p:nvSpPr>
          <p:spPr>
            <a:xfrm>
              <a:off x="340177" y="2313248"/>
              <a:ext cx="5769036" cy="349203"/>
            </a:xfrm>
            <a:prstGeom prst="flowChartAlternateProcess">
              <a:avLst/>
            </a:prstGeom>
            <a:solidFill>
              <a:srgbClr val="fff9eb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ko-KR" altLang="en-US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    탄소 발자국 줄이는 방법 </a:t>
              </a:r>
              <a:r>
                <a:rPr lang="en-US" altLang="ko-KR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-</a:t>
              </a:r>
              <a:r>
                <a:rPr lang="ko-KR" altLang="en-US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방법과 그림을 알맞게 연결해봅시다</a:t>
              </a:r>
              <a:r>
                <a:rPr lang="en-US" altLang="ko-KR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.</a:t>
              </a:r>
              <a:endParaRPr lang="en-US" altLang="ko-KR" sz="17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  <p:sp>
          <p:nvSpPr>
            <p:cNvPr id="19" name="타원 29"/>
            <p:cNvSpPr/>
            <p:nvPr/>
          </p:nvSpPr>
          <p:spPr>
            <a:xfrm>
              <a:off x="175776" y="2275156"/>
              <a:ext cx="427043" cy="412704"/>
            </a:xfrm>
            <a:prstGeom prst="ellipse">
              <a:avLst/>
            </a:prstGeom>
            <a:solidFill>
              <a:srgbClr val="fcdd78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en-US" altLang="ko-KR" sz="18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7</a:t>
              </a:r>
              <a:endParaRPr lang="en-US" altLang="ko-KR" sz="18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</p:grpSp>
      <p:pic>
        <p:nvPicPr>
          <p:cNvPr id="48" name="그림 47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5237149" y="9563192"/>
            <a:ext cx="1544651" cy="342807"/>
          </a:xfrm>
          <a:prstGeom prst="rect">
            <a:avLst/>
          </a:prstGeom>
        </p:spPr>
      </p:pic>
      <p:sp>
        <p:nvSpPr>
          <p:cNvPr id="57" name="타원 56"/>
          <p:cNvSpPr/>
          <p:nvPr/>
        </p:nvSpPr>
        <p:spPr>
          <a:xfrm>
            <a:off x="445300" y="3733972"/>
            <a:ext cx="1440180" cy="468058"/>
          </a:xfrm>
          <a:prstGeom prst="roundRect">
            <a:avLst>
              <a:gd name="adj" fmla="val 16667"/>
            </a:avLst>
          </a:prstGeom>
          <a:noFill/>
          <a:ln>
            <a:solidFill>
              <a:srgbClr val="d0eec9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r>
              <a:rPr lang="ko-KR" altLang="en-US" sz="1300" u="sng">
                <a:solidFill>
                  <a:schemeClr val="dk1"/>
                </a:solidFill>
                <a:latin typeface="강원교육모두 Bold"/>
                <a:ea typeface="강원교육모두 Bold"/>
              </a:rPr>
              <a:t>도보</a:t>
            </a:r>
            <a:r>
              <a:rPr lang="en-US" altLang="ko-KR" sz="1300" u="sng">
                <a:solidFill>
                  <a:schemeClr val="dk1"/>
                </a:solidFill>
                <a:latin typeface="강원교육모두 Bold"/>
                <a:ea typeface="강원교육모두 Bold"/>
              </a:rPr>
              <a:t>,</a:t>
            </a:r>
            <a:r>
              <a:rPr lang="ko-KR" altLang="en-US" sz="1300" u="sng">
                <a:solidFill>
                  <a:schemeClr val="dk1"/>
                </a:solidFill>
                <a:latin typeface="강원교육모두 Bold"/>
                <a:ea typeface="강원교육모두 Bold"/>
              </a:rPr>
              <a:t> 자전거</a:t>
            </a:r>
            <a:r>
              <a:rPr lang="ko-KR" altLang="en-US" sz="1300">
                <a:solidFill>
                  <a:schemeClr val="dk1"/>
                </a:solidFill>
                <a:latin typeface="강원교육모두 Bold"/>
                <a:ea typeface="강원교육모두 Bold"/>
              </a:rPr>
              <a:t> 이용</a:t>
            </a:r>
            <a:endParaRPr lang="ko-KR" altLang="en-US" sz="1300">
              <a:solidFill>
                <a:schemeClr val="dk1"/>
              </a:solidFill>
              <a:latin typeface="강원교육모두 Bold"/>
              <a:ea typeface="강원교육모두 Bold"/>
            </a:endParaRPr>
          </a:p>
        </p:txBody>
      </p:sp>
      <p:sp>
        <p:nvSpPr>
          <p:cNvPr id="60" name="타원 59"/>
          <p:cNvSpPr/>
          <p:nvPr/>
        </p:nvSpPr>
        <p:spPr>
          <a:xfrm>
            <a:off x="1970832" y="3733972"/>
            <a:ext cx="1440180" cy="468058"/>
          </a:xfrm>
          <a:prstGeom prst="roundRect">
            <a:avLst>
              <a:gd name="adj" fmla="val 16667"/>
            </a:avLst>
          </a:prstGeom>
          <a:noFill/>
          <a:ln>
            <a:solidFill>
              <a:srgbClr val="d0eec9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r>
              <a:rPr lang="ko-KR" altLang="en-US" sz="1300" u="sng">
                <a:solidFill>
                  <a:schemeClr val="dk1"/>
                </a:solidFill>
                <a:latin typeface="강원교육모두 Bold"/>
                <a:ea typeface="강원교육모두 Bold"/>
              </a:rPr>
              <a:t>일회용품</a:t>
            </a:r>
            <a:r>
              <a:rPr lang="en-US" altLang="ko-KR" sz="1300" u="sng">
                <a:solidFill>
                  <a:schemeClr val="dk1"/>
                </a:solidFill>
                <a:latin typeface="강원교육모두 Bold"/>
                <a:ea typeface="강원교육모두 Bold"/>
              </a:rPr>
              <a:t>,</a:t>
            </a:r>
            <a:r>
              <a:rPr lang="ko-KR" altLang="en-US" sz="1300" u="sng">
                <a:solidFill>
                  <a:schemeClr val="dk1"/>
                </a:solidFill>
                <a:latin typeface="강원교육모두 Bold"/>
                <a:ea typeface="강원교육모두 Bold"/>
              </a:rPr>
              <a:t> 전기</a:t>
            </a:r>
            <a:r>
              <a:rPr lang="en-US" altLang="ko-KR" sz="1300" u="sng">
                <a:solidFill>
                  <a:schemeClr val="dk1"/>
                </a:solidFill>
                <a:latin typeface="강원교육모두 Bold"/>
                <a:ea typeface="강원교육모두 Bold"/>
              </a:rPr>
              <a:t>,</a:t>
            </a:r>
            <a:r>
              <a:rPr lang="ko-KR" altLang="en-US" sz="1300" u="sng">
                <a:solidFill>
                  <a:schemeClr val="dk1"/>
                </a:solidFill>
                <a:latin typeface="강원교육모두 Bold"/>
                <a:ea typeface="강원교육모두 Bold"/>
              </a:rPr>
              <a:t> 물</a:t>
            </a:r>
            <a:r>
              <a:rPr lang="en-US" altLang="ko-KR" sz="1300" u="sng">
                <a:solidFill>
                  <a:schemeClr val="dk1"/>
                </a:solidFill>
                <a:latin typeface="강원교육모두 Bold"/>
                <a:ea typeface="강원교육모두 Bold"/>
              </a:rPr>
              <a:t>,</a:t>
            </a:r>
            <a:r>
              <a:rPr lang="ko-KR" altLang="en-US" sz="1300">
                <a:solidFill>
                  <a:schemeClr val="dk1"/>
                </a:solidFill>
                <a:latin typeface="강원교육모두 Bold"/>
                <a:ea typeface="강원교육모두 Bold"/>
              </a:rPr>
              <a:t> 절약하기</a:t>
            </a:r>
            <a:endParaRPr lang="ko-KR" altLang="en-US" sz="1300">
              <a:solidFill>
                <a:schemeClr val="dk1"/>
              </a:solidFill>
              <a:latin typeface="강원교육모두 Bold"/>
              <a:ea typeface="강원교육모두 Bold"/>
            </a:endParaRPr>
          </a:p>
        </p:txBody>
      </p:sp>
      <p:sp>
        <p:nvSpPr>
          <p:cNvPr id="63" name="타원 56"/>
          <p:cNvSpPr/>
          <p:nvPr/>
        </p:nvSpPr>
        <p:spPr>
          <a:xfrm>
            <a:off x="3496363" y="3733972"/>
            <a:ext cx="1440180" cy="468058"/>
          </a:xfrm>
          <a:prstGeom prst="roundRect">
            <a:avLst>
              <a:gd name="adj" fmla="val 16667"/>
            </a:avLst>
          </a:prstGeom>
          <a:noFill/>
          <a:ln>
            <a:solidFill>
              <a:srgbClr val="d0eec9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r>
              <a:rPr lang="ko-KR" altLang="en-US" sz="1300" u="sng">
                <a:solidFill>
                  <a:schemeClr val="dk1"/>
                </a:solidFill>
                <a:latin typeface="강원교육모두 Bold"/>
                <a:ea typeface="강원교육모두 Bold"/>
              </a:rPr>
              <a:t>재활용</a:t>
            </a:r>
            <a:r>
              <a:rPr lang="en-US" altLang="ko-KR" sz="1300" u="sng">
                <a:solidFill>
                  <a:schemeClr val="dk1"/>
                </a:solidFill>
                <a:latin typeface="강원교육모두 Bold"/>
                <a:ea typeface="강원교육모두 Bold"/>
              </a:rPr>
              <a:t>,</a:t>
            </a:r>
            <a:r>
              <a:rPr lang="ko-KR" altLang="en-US" sz="1300" u="sng">
                <a:solidFill>
                  <a:schemeClr val="dk1"/>
                </a:solidFill>
                <a:latin typeface="강원교육모두 Bold"/>
                <a:ea typeface="강원교육모두 Bold"/>
              </a:rPr>
              <a:t> 분리수거</a:t>
            </a:r>
            <a:endParaRPr lang="ko-KR" altLang="en-US" sz="1300" u="sng">
              <a:solidFill>
                <a:schemeClr val="dk1"/>
              </a:solidFill>
              <a:latin typeface="강원교육모두 Bold"/>
              <a:ea typeface="강원교육모두 Bold"/>
            </a:endParaRPr>
          </a:p>
          <a:p>
            <a:pPr lvl="0" algn="ctr">
              <a:defRPr/>
            </a:pPr>
            <a:r>
              <a:rPr lang="ko-KR" altLang="en-US" sz="1300">
                <a:solidFill>
                  <a:schemeClr val="dk1"/>
                </a:solidFill>
                <a:latin typeface="강원교육모두 Bold"/>
                <a:ea typeface="강원교육모두 Bold"/>
              </a:rPr>
              <a:t>제대로 하기</a:t>
            </a:r>
            <a:endParaRPr lang="ko-KR" altLang="en-US" sz="1300">
              <a:solidFill>
                <a:schemeClr val="dk1"/>
              </a:solidFill>
              <a:latin typeface="강원교육모두 Bold"/>
              <a:ea typeface="강원교육모두 Bold"/>
            </a:endParaRPr>
          </a:p>
        </p:txBody>
      </p:sp>
      <p:sp>
        <p:nvSpPr>
          <p:cNvPr id="64" name="타원 59"/>
          <p:cNvSpPr/>
          <p:nvPr/>
        </p:nvSpPr>
        <p:spPr>
          <a:xfrm>
            <a:off x="5021895" y="3733972"/>
            <a:ext cx="1440180" cy="468058"/>
          </a:xfrm>
          <a:prstGeom prst="roundRect">
            <a:avLst>
              <a:gd name="adj" fmla="val 16667"/>
            </a:avLst>
          </a:prstGeom>
          <a:noFill/>
          <a:ln>
            <a:solidFill>
              <a:srgbClr val="d0eec9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r>
              <a:rPr lang="ko-KR" altLang="en-US" sz="1300" u="sng">
                <a:solidFill>
                  <a:schemeClr val="dk1"/>
                </a:solidFill>
                <a:latin typeface="강원교육모두 Bold"/>
                <a:ea typeface="강원교육모두 Bold"/>
              </a:rPr>
              <a:t>친환경</a:t>
            </a:r>
            <a:r>
              <a:rPr lang="ko-KR" altLang="en-US" sz="1300">
                <a:solidFill>
                  <a:schemeClr val="dk1"/>
                </a:solidFill>
                <a:latin typeface="강원교육모두 Bold"/>
                <a:ea typeface="강원교육모두 Bold"/>
              </a:rPr>
              <a:t> 제품</a:t>
            </a:r>
            <a:r>
              <a:rPr lang="en-US" altLang="ko-KR" sz="1300">
                <a:solidFill>
                  <a:schemeClr val="dk1"/>
                </a:solidFill>
                <a:latin typeface="강원교육모두 Bold"/>
                <a:ea typeface="강원교육모두 Bold"/>
              </a:rPr>
              <a:t>,</a:t>
            </a:r>
            <a:r>
              <a:rPr lang="ko-KR" altLang="en-US" sz="1300">
                <a:solidFill>
                  <a:schemeClr val="dk1"/>
                </a:solidFill>
                <a:latin typeface="강원교육모두 Bold"/>
                <a:ea typeface="강원교육모두 Bold"/>
              </a:rPr>
              <a:t> </a:t>
            </a:r>
            <a:endParaRPr lang="ko-KR" altLang="en-US" sz="1300">
              <a:solidFill>
                <a:schemeClr val="dk1"/>
              </a:solidFill>
              <a:latin typeface="강원교육모두 Bold"/>
              <a:ea typeface="강원교육모두 Bold"/>
            </a:endParaRPr>
          </a:p>
          <a:p>
            <a:pPr lvl="0" algn="ctr">
              <a:defRPr/>
            </a:pPr>
            <a:r>
              <a:rPr lang="ko-KR" altLang="en-US" sz="1300" u="sng">
                <a:solidFill>
                  <a:schemeClr val="dk1"/>
                </a:solidFill>
                <a:latin typeface="강원교육모두 Bold"/>
                <a:ea typeface="강원교육모두 Bold"/>
              </a:rPr>
              <a:t>저탄소</a:t>
            </a:r>
            <a:r>
              <a:rPr lang="ko-KR" altLang="en-US" sz="1300">
                <a:solidFill>
                  <a:schemeClr val="dk1"/>
                </a:solidFill>
                <a:latin typeface="강원교육모두 Bold"/>
                <a:ea typeface="강원교육모두 Bold"/>
              </a:rPr>
              <a:t> 제품 사용</a:t>
            </a:r>
            <a:endParaRPr lang="ko-KR" altLang="en-US" sz="1300">
              <a:solidFill>
                <a:schemeClr val="dk1"/>
              </a:solidFill>
              <a:latin typeface="강원교육모두 Bold"/>
              <a:ea typeface="강원교육모두 Bold"/>
            </a:endParaRPr>
          </a:p>
        </p:txBody>
      </p:sp>
      <p:pic>
        <p:nvPicPr>
          <p:cNvPr id="76" name="그림 75"/>
          <p:cNvPicPr>
            <a:picLocks noChangeAspect="1"/>
          </p:cNvPicPr>
          <p:nvPr/>
        </p:nvPicPr>
        <p:blipFill rotWithShape="1">
          <a:blip r:embed="rId3"/>
          <a:srcRect t="17860" b="20720"/>
          <a:stretch>
            <a:fillRect/>
          </a:stretch>
        </p:blipFill>
        <p:spPr>
          <a:xfrm>
            <a:off x="2051676" y="5107966"/>
            <a:ext cx="888786" cy="545888"/>
          </a:xfrm>
          <a:prstGeom prst="rect">
            <a:avLst/>
          </a:prstGeom>
        </p:spPr>
      </p:pic>
      <p:pic>
        <p:nvPicPr>
          <p:cNvPr id="77" name="그림 76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5478575" y="5043786"/>
            <a:ext cx="526819" cy="526819"/>
          </a:xfrm>
          <a:prstGeom prst="rect">
            <a:avLst/>
          </a:prstGeom>
        </p:spPr>
      </p:pic>
      <p:pic>
        <p:nvPicPr>
          <p:cNvPr id="78" name="그림 77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3930288" y="5027540"/>
            <a:ext cx="610428" cy="578381"/>
          </a:xfrm>
          <a:prstGeom prst="rect">
            <a:avLst/>
          </a:prstGeom>
        </p:spPr>
      </p:pic>
      <p:pic>
        <p:nvPicPr>
          <p:cNvPr id="79" name="그림 78"/>
          <p:cNvPicPr>
            <a:picLocks noChangeAspect="1"/>
          </p:cNvPicPr>
          <p:nvPr/>
        </p:nvPicPr>
        <p:blipFill rotWithShape="1">
          <a:blip r:embed="rId6"/>
          <a:stretch>
            <a:fillRect/>
          </a:stretch>
        </p:blipFill>
        <p:spPr>
          <a:xfrm>
            <a:off x="809524" y="5018015"/>
            <a:ext cx="677701" cy="677701"/>
          </a:xfrm>
          <a:prstGeom prst="rect">
            <a:avLst/>
          </a:prstGeom>
        </p:spPr>
      </p:pic>
      <p:pic>
        <p:nvPicPr>
          <p:cNvPr id="80" name="그림 79"/>
          <p:cNvPicPr>
            <a:picLocks noChangeAspect="1"/>
          </p:cNvPicPr>
          <p:nvPr/>
        </p:nvPicPr>
        <p:blipFill rotWithShape="1">
          <a:blip r:embed="rId7"/>
          <a:stretch>
            <a:fillRect/>
          </a:stretch>
        </p:blipFill>
        <p:spPr>
          <a:xfrm>
            <a:off x="2870614" y="5086050"/>
            <a:ext cx="519870" cy="519870"/>
          </a:xfrm>
          <a:prstGeom prst="rect">
            <a:avLst/>
          </a:prstGeom>
        </p:spPr>
      </p:pic>
      <p:sp>
        <p:nvSpPr>
          <p:cNvPr id="81" name="타원 80"/>
          <p:cNvSpPr/>
          <p:nvPr/>
        </p:nvSpPr>
        <p:spPr>
          <a:xfrm>
            <a:off x="1089191" y="4829485"/>
            <a:ext cx="107839" cy="104636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>
              <a:latin typeface="강원교육모두 Bold"/>
              <a:ea typeface="강원교육모두 Bold"/>
            </a:endParaRPr>
          </a:p>
        </p:txBody>
      </p:sp>
      <p:sp>
        <p:nvSpPr>
          <p:cNvPr id="82" name="타원 81"/>
          <p:cNvSpPr/>
          <p:nvPr/>
        </p:nvSpPr>
        <p:spPr>
          <a:xfrm>
            <a:off x="2637002" y="4829485"/>
            <a:ext cx="107839" cy="104636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>
              <a:latin typeface="강원교육모두 Bold"/>
              <a:ea typeface="강원교육모두 Bold"/>
            </a:endParaRPr>
          </a:p>
        </p:txBody>
      </p:sp>
      <p:sp>
        <p:nvSpPr>
          <p:cNvPr id="83" name="타원 82"/>
          <p:cNvSpPr/>
          <p:nvPr/>
        </p:nvSpPr>
        <p:spPr>
          <a:xfrm>
            <a:off x="4162533" y="4829485"/>
            <a:ext cx="107839" cy="104636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>
              <a:latin typeface="강원교육모두 Bold"/>
              <a:ea typeface="강원교육모두 Bold"/>
            </a:endParaRPr>
          </a:p>
        </p:txBody>
      </p:sp>
      <p:sp>
        <p:nvSpPr>
          <p:cNvPr id="84" name="타원 83"/>
          <p:cNvSpPr/>
          <p:nvPr/>
        </p:nvSpPr>
        <p:spPr>
          <a:xfrm>
            <a:off x="5741985" y="4829485"/>
            <a:ext cx="107839" cy="104636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>
              <a:latin typeface="강원교육모두 Bold"/>
              <a:ea typeface="강원교육모두 Bold"/>
            </a:endParaRPr>
          </a:p>
        </p:txBody>
      </p:sp>
      <p:sp>
        <p:nvSpPr>
          <p:cNvPr id="85" name="타원 84"/>
          <p:cNvSpPr/>
          <p:nvPr/>
        </p:nvSpPr>
        <p:spPr>
          <a:xfrm>
            <a:off x="1089191" y="4270684"/>
            <a:ext cx="107839" cy="104636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>
              <a:latin typeface="강원교육모두 Bold"/>
              <a:ea typeface="강원교육모두 Bold"/>
            </a:endParaRPr>
          </a:p>
        </p:txBody>
      </p:sp>
      <p:sp>
        <p:nvSpPr>
          <p:cNvPr id="86" name="타원 85"/>
          <p:cNvSpPr/>
          <p:nvPr/>
        </p:nvSpPr>
        <p:spPr>
          <a:xfrm>
            <a:off x="2637002" y="4270684"/>
            <a:ext cx="107839" cy="104636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>
              <a:latin typeface="강원교육모두 Bold"/>
              <a:ea typeface="강원교육모두 Bold"/>
            </a:endParaRPr>
          </a:p>
        </p:txBody>
      </p:sp>
      <p:sp>
        <p:nvSpPr>
          <p:cNvPr id="87" name="타원 86"/>
          <p:cNvSpPr/>
          <p:nvPr/>
        </p:nvSpPr>
        <p:spPr>
          <a:xfrm>
            <a:off x="4162533" y="4270684"/>
            <a:ext cx="107839" cy="104636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>
              <a:latin typeface="강원교육모두 Bold"/>
              <a:ea typeface="강원교육모두 Bold"/>
            </a:endParaRPr>
          </a:p>
        </p:txBody>
      </p:sp>
      <p:sp>
        <p:nvSpPr>
          <p:cNvPr id="88" name="타원 87"/>
          <p:cNvSpPr/>
          <p:nvPr/>
        </p:nvSpPr>
        <p:spPr>
          <a:xfrm>
            <a:off x="5741985" y="4270684"/>
            <a:ext cx="107839" cy="104636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>
              <a:latin typeface="강원교육모두 Bold"/>
              <a:ea typeface="강원교육모두 Bold"/>
            </a:endParaRPr>
          </a:p>
        </p:txBody>
      </p:sp>
      <p:grpSp>
        <p:nvGrpSpPr>
          <p:cNvPr id="105" name=""/>
          <p:cNvGrpSpPr/>
          <p:nvPr/>
        </p:nvGrpSpPr>
        <p:grpSpPr>
          <a:xfrm rot="0">
            <a:off x="302840" y="6011683"/>
            <a:ext cx="6196796" cy="605588"/>
            <a:chOff x="302840" y="8945383"/>
            <a:chExt cx="6196796" cy="605588"/>
          </a:xfrm>
        </p:grpSpPr>
        <p:sp>
          <p:nvSpPr>
            <p:cNvPr id="65" name="타원 56"/>
            <p:cNvSpPr/>
            <p:nvPr/>
          </p:nvSpPr>
          <p:spPr>
            <a:xfrm>
              <a:off x="302840" y="8945383"/>
              <a:ext cx="6196796" cy="605588"/>
            </a:xfrm>
            <a:prstGeom prst="roundRect">
              <a:avLst>
                <a:gd name="adj" fmla="val 16667"/>
              </a:avLst>
            </a:prstGeom>
            <a:noFill/>
            <a:ln>
              <a:solidFill>
                <a:srgbClr val="d0eec9"/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lvl="0" algn="ctr">
                <a:lnSpc>
                  <a:spcPct val="120000"/>
                </a:lnSpc>
                <a:defRPr/>
              </a:pPr>
              <a:r>
                <a:rPr lang="ko-KR" altLang="en-US" sz="1700" u="sng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로컬푸드 직매장</a:t>
              </a:r>
              <a:r>
                <a:rPr lang="en-US" altLang="ko-KR" sz="1300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(</a:t>
              </a:r>
              <a:r>
                <a:rPr lang="ko-KR" altLang="en-US" sz="1300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우리 지역에서 만든 음식들을 판매하는 곳</a:t>
              </a:r>
              <a:r>
                <a:rPr lang="en-US" altLang="ko-KR" sz="1300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)</a:t>
              </a:r>
              <a:r>
                <a:rPr lang="ko-KR" altLang="en-US" sz="1300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</a:t>
              </a:r>
              <a:r>
                <a:rPr lang="ko-KR" altLang="en-US" sz="1600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활용하기</a:t>
              </a:r>
              <a:br>
                <a:rPr lang="ko-KR" altLang="en-US" sz="1600">
                  <a:solidFill>
                    <a:schemeClr val="dk1"/>
                  </a:solidFill>
                  <a:ea typeface="강원교육모두 Bold"/>
                </a:rPr>
              </a:br>
              <a:r>
                <a:rPr lang="en-US" altLang="ko-KR" sz="1600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(</a:t>
              </a:r>
              <a:r>
                <a:rPr lang="ko-KR" altLang="en-US" sz="1600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제품의 이동과정이 짧아 탄소발자국 배출량이 비교적 적어요</a:t>
              </a:r>
              <a:r>
                <a:rPr lang="en-US" altLang="ko-KR" sz="1600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.)</a:t>
              </a:r>
              <a:r>
                <a:rPr lang="ko-KR" altLang="en-US" sz="1600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</a:t>
              </a:r>
              <a:endParaRPr lang="ko-KR" altLang="en-US" sz="1600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  <p:pic>
          <p:nvPicPr>
            <p:cNvPr id="90" name="그림 89"/>
            <p:cNvPicPr>
              <a:picLocks noChangeAspect="1"/>
            </p:cNvPicPr>
            <p:nvPr/>
          </p:nvPicPr>
          <p:blipFill rotWithShape="1">
            <a:blip r:embed="rId8"/>
            <a:stretch>
              <a:fillRect/>
            </a:stretch>
          </p:blipFill>
          <p:spPr>
            <a:xfrm>
              <a:off x="490752" y="8987566"/>
              <a:ext cx="525303" cy="525303"/>
            </a:xfrm>
            <a:prstGeom prst="rect">
              <a:avLst/>
            </a:prstGeom>
          </p:spPr>
        </p:pic>
      </p:grpSp>
      <p:grpSp>
        <p:nvGrpSpPr>
          <p:cNvPr id="92" name="그룹 91"/>
          <p:cNvGrpSpPr/>
          <p:nvPr/>
        </p:nvGrpSpPr>
        <p:grpSpPr>
          <a:xfrm rot="0">
            <a:off x="320262" y="1902397"/>
            <a:ext cx="6160325" cy="1171609"/>
            <a:chOff x="175776" y="2275156"/>
            <a:chExt cx="5933437" cy="1171609"/>
          </a:xfrm>
        </p:grpSpPr>
        <p:sp>
          <p:nvSpPr>
            <p:cNvPr id="93" name="순서도: 대체 처리 28"/>
            <p:cNvSpPr/>
            <p:nvPr/>
          </p:nvSpPr>
          <p:spPr>
            <a:xfrm>
              <a:off x="340177" y="2313248"/>
              <a:ext cx="5605891" cy="349203"/>
            </a:xfrm>
            <a:prstGeom prst="flowChartAlternateProcess">
              <a:avLst/>
            </a:prstGeom>
            <a:solidFill>
              <a:srgbClr val="fff9eb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ko-KR" altLang="en-US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    채식하는 이유 중 </a:t>
              </a:r>
              <a:r>
                <a:rPr lang="ko-KR" altLang="en-US" sz="1700" b="1" u="sng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환경 보호</a:t>
              </a:r>
              <a:r>
                <a:rPr lang="ko-KR" altLang="en-US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와 관련있는 </a:t>
              </a:r>
              <a:r>
                <a:rPr lang="en-US" altLang="ko-KR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‘</a:t>
              </a:r>
              <a:r>
                <a:rPr lang="ko-KR" altLang="en-US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탄소 발자국</a:t>
              </a:r>
              <a:r>
                <a:rPr lang="en-US" altLang="ko-KR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’</a:t>
              </a:r>
              <a:r>
                <a:rPr lang="ko-KR" altLang="en-US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을 알아봅시다</a:t>
              </a:r>
              <a:r>
                <a:rPr lang="en-US" altLang="ko-KR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.</a:t>
              </a:r>
              <a:endParaRPr lang="en-US" altLang="ko-KR" sz="17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  <p:sp>
          <p:nvSpPr>
            <p:cNvPr id="94" name="타원 29"/>
            <p:cNvSpPr/>
            <p:nvPr/>
          </p:nvSpPr>
          <p:spPr>
            <a:xfrm>
              <a:off x="175776" y="2275156"/>
              <a:ext cx="427043" cy="412704"/>
            </a:xfrm>
            <a:prstGeom prst="ellipse">
              <a:avLst/>
            </a:prstGeom>
            <a:solidFill>
              <a:srgbClr val="fcdd78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6</a:t>
              </a:r>
              <a:endParaRPr lang="en-US" altLang="ko-KR" sz="14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  <p:sp>
          <p:nvSpPr>
            <p:cNvPr id="95" name="순서도: 대체 처리 28"/>
            <p:cNvSpPr/>
            <p:nvPr/>
          </p:nvSpPr>
          <p:spPr>
            <a:xfrm>
              <a:off x="340177" y="2762806"/>
              <a:ext cx="5769036" cy="683959"/>
            </a:xfrm>
            <a:prstGeom prst="flowChartAlternateProcess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>
                <a:lnSpc>
                  <a:spcPct val="110000"/>
                </a:lnSpc>
                <a:defRPr/>
              </a:pPr>
              <a:r>
                <a:rPr lang="ko-KR" altLang="en-US" sz="16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탄소발자국이란</a:t>
              </a:r>
              <a:r>
                <a:rPr lang="en-US" altLang="ko-KR" sz="16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?</a:t>
              </a:r>
              <a:r>
                <a:rPr lang="ko-KR" altLang="en-US" sz="16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</a:t>
              </a:r>
              <a:r>
                <a:rPr lang="en-US" altLang="ko-KR" sz="16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:</a:t>
              </a:r>
              <a:r>
                <a:rPr lang="ko-KR" altLang="en-US" sz="16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제품을 만드는 과정 등에서 생긴 </a:t>
              </a:r>
              <a:r>
                <a:rPr lang="ko-KR" altLang="en-US" sz="1700" b="1" u="sng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ㅇ  ㅅ  ㅎ  ㅌ  ㅅ  </a:t>
              </a:r>
              <a:r>
                <a:rPr lang="ko-KR" altLang="en-US" sz="16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의 양</a:t>
              </a:r>
              <a:endParaRPr lang="ko-KR" altLang="en-US" sz="16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  <a:p>
              <a:pPr lvl="0">
                <a:lnSpc>
                  <a:spcPct val="110000"/>
                </a:lnSpc>
                <a:defRPr/>
              </a:pPr>
              <a:endParaRPr lang="ko-KR" altLang="en-US" sz="10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  <a:p>
              <a:pPr lvl="0">
                <a:lnSpc>
                  <a:spcPct val="110000"/>
                </a:lnSpc>
                <a:defRPr/>
              </a:pPr>
              <a:r>
                <a:rPr lang="ko-KR" altLang="en-US" sz="1500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탄소발자국이 많을수록 환경오염이 심각해지고 사람에게 돌아오는 피해가 크겠지요</a:t>
              </a:r>
              <a:r>
                <a:rPr lang="en-US" altLang="ko-KR" sz="1500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?</a:t>
              </a:r>
              <a:endParaRPr lang="ko-KR" altLang="en-US" sz="1500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</p:grpSp>
      <p:grpSp>
        <p:nvGrpSpPr>
          <p:cNvPr id="96" name="그룹 95"/>
          <p:cNvGrpSpPr/>
          <p:nvPr/>
        </p:nvGrpSpPr>
        <p:grpSpPr>
          <a:xfrm rot="0">
            <a:off x="304918" y="6862964"/>
            <a:ext cx="6160325" cy="432803"/>
            <a:chOff x="175776" y="2303732"/>
            <a:chExt cx="5933437" cy="432803"/>
          </a:xfrm>
        </p:grpSpPr>
        <p:sp>
          <p:nvSpPr>
            <p:cNvPr id="97" name="순서도: 대체 처리 28"/>
            <p:cNvSpPr/>
            <p:nvPr/>
          </p:nvSpPr>
          <p:spPr>
            <a:xfrm>
              <a:off x="340177" y="2313248"/>
              <a:ext cx="5769036" cy="423287"/>
            </a:xfrm>
            <a:prstGeom prst="flowChartAlternateProcess">
              <a:avLst/>
            </a:prstGeom>
            <a:solidFill>
              <a:srgbClr val="fff9eb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ko-KR" altLang="en-US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   우리집 식단 탄소발자국 조사하기</a:t>
              </a:r>
              <a:endParaRPr lang="ko-KR" altLang="en-US" sz="17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  <p:sp>
          <p:nvSpPr>
            <p:cNvPr id="98" name="타원 29"/>
            <p:cNvSpPr/>
            <p:nvPr/>
          </p:nvSpPr>
          <p:spPr>
            <a:xfrm>
              <a:off x="175776" y="2303732"/>
              <a:ext cx="427043" cy="412704"/>
            </a:xfrm>
            <a:prstGeom prst="ellipse">
              <a:avLst/>
            </a:prstGeom>
            <a:solidFill>
              <a:srgbClr val="fcdd78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en-US" altLang="ko-KR" sz="17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8</a:t>
              </a:r>
              <a:endParaRPr lang="en-US" altLang="ko-KR" sz="17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</p:grpSp>
      <p:pic>
        <p:nvPicPr>
          <p:cNvPr id="99" name="그림 98"/>
          <p:cNvPicPr>
            <a:picLocks noChangeAspect="1"/>
          </p:cNvPicPr>
          <p:nvPr/>
        </p:nvPicPr>
        <p:blipFill rotWithShape="1">
          <a:blip r:embed="rId9"/>
          <a:stretch>
            <a:fillRect/>
          </a:stretch>
        </p:blipFill>
        <p:spPr>
          <a:xfrm>
            <a:off x="5885651" y="6790744"/>
            <a:ext cx="590746" cy="590746"/>
          </a:xfrm>
          <a:prstGeom prst="rect">
            <a:avLst/>
          </a:prstGeom>
        </p:spPr>
      </p:pic>
      <p:sp>
        <p:nvSpPr>
          <p:cNvPr id="100" name="가로 글상자 99"/>
          <p:cNvSpPr txBox="1"/>
          <p:nvPr/>
        </p:nvSpPr>
        <p:spPr>
          <a:xfrm>
            <a:off x="169663" y="7343390"/>
            <a:ext cx="6678811" cy="5985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700">
                <a:latin typeface="강원교육모두 Bold"/>
                <a:ea typeface="강원교육모두 Bold"/>
              </a:rPr>
              <a:t>우리가 먹는 음식마다 각각 다른 양의 탄소발자국을 배출합니다</a:t>
            </a:r>
            <a:r>
              <a:rPr lang="en-US" altLang="ko-KR" sz="1700">
                <a:latin typeface="강원교육모두 Bold"/>
                <a:ea typeface="강원교육모두 Bold"/>
              </a:rPr>
              <a:t>.</a:t>
            </a:r>
            <a:br>
              <a:rPr lang="ko-KR" altLang="en-US" sz="1700">
                <a:ea typeface="강원교육모두 Bold"/>
              </a:rPr>
            </a:br>
            <a:r>
              <a:rPr lang="ko-KR" altLang="en-US" sz="1700">
                <a:latin typeface="강원교육모두 Bold"/>
                <a:ea typeface="강원교육모두 Bold"/>
              </a:rPr>
              <a:t>평소 먹는 음식의 탄소 배출량을 확인해봅시다</a:t>
            </a:r>
            <a:r>
              <a:rPr lang="en-US" altLang="ko-KR" sz="1700">
                <a:latin typeface="강원교육모두 Bold"/>
                <a:ea typeface="강원교육모두 Bold"/>
              </a:rPr>
              <a:t>.</a:t>
            </a:r>
            <a:r>
              <a:rPr lang="ko-KR" altLang="en-US" sz="1400">
                <a:latin typeface="강원교육모두 Bold"/>
                <a:ea typeface="강원교육모두 Bold"/>
              </a:rPr>
              <a:t> </a:t>
            </a:r>
            <a:r>
              <a:rPr lang="en-US" altLang="ko-KR" sz="1400">
                <a:latin typeface="강원교육모두 Bold"/>
                <a:ea typeface="강원교육모두 Bold"/>
              </a:rPr>
              <a:t>(</a:t>
            </a:r>
            <a:r>
              <a:rPr lang="ko-KR" altLang="en-US" sz="1400">
                <a:latin typeface="강원교육모두 Bold"/>
                <a:ea typeface="강원교육모두 Bold"/>
              </a:rPr>
              <a:t>평소 먹는 반찬 없다면 비슷한 종류 고르기</a:t>
            </a:r>
            <a:r>
              <a:rPr lang="en-US" altLang="ko-KR" sz="1400">
                <a:latin typeface="강원교육모두 Bold"/>
                <a:ea typeface="강원교육모두 Bold"/>
              </a:rPr>
              <a:t>)</a:t>
            </a:r>
            <a:r>
              <a:rPr lang="ko-KR" altLang="en-US" sz="1400">
                <a:latin typeface="강원교육모두 Bold"/>
                <a:ea typeface="강원교육모두 Bold"/>
              </a:rPr>
              <a:t> </a:t>
            </a:r>
            <a:endParaRPr lang="ko-KR" altLang="en-US" sz="1400">
              <a:latin typeface="강원교육모두 Bold"/>
              <a:ea typeface="강원교육모두 Bold"/>
            </a:endParaRPr>
          </a:p>
        </p:txBody>
      </p:sp>
      <p:pic>
        <p:nvPicPr>
          <p:cNvPr id="101" name="그림 100"/>
          <p:cNvPicPr>
            <a:picLocks noChangeAspect="1"/>
          </p:cNvPicPr>
          <p:nvPr/>
        </p:nvPicPr>
        <p:blipFill rotWithShape="1">
          <a:blip r:embed="rId10"/>
          <a:stretch>
            <a:fillRect/>
          </a:stretch>
        </p:blipFill>
        <p:spPr>
          <a:xfrm>
            <a:off x="250271" y="8081390"/>
            <a:ext cx="1355751" cy="1491327"/>
          </a:xfrm>
          <a:prstGeom prst="rect">
            <a:avLst/>
          </a:prstGeom>
        </p:spPr>
      </p:pic>
      <p:sp>
        <p:nvSpPr>
          <p:cNvPr id="102" name="가로 글상자 101"/>
          <p:cNvSpPr txBox="1"/>
          <p:nvPr/>
        </p:nvSpPr>
        <p:spPr>
          <a:xfrm>
            <a:off x="1666405" y="8410188"/>
            <a:ext cx="4972520" cy="379482"/>
          </a:xfrm>
          <a:prstGeom prst="rect">
            <a:avLst/>
          </a:prstGeom>
          <a:ln>
            <a:solidFill>
              <a:srgbClr val="73ab6a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1600">
                <a:latin typeface="강원교육모두 Bold"/>
                <a:ea typeface="강원교육모두 Bold"/>
              </a:rPr>
              <a:t>오늘 한끼 식사로                </a:t>
            </a:r>
            <a:r>
              <a:rPr lang="en-US" altLang="ko-KR" sz="1600">
                <a:latin typeface="강원교육모두 Bold"/>
                <a:ea typeface="강원교육모두 Bold"/>
              </a:rPr>
              <a:t> kgCO2e</a:t>
            </a:r>
            <a:r>
              <a:rPr lang="ko-KR" altLang="en-US" sz="1600">
                <a:latin typeface="강원교육모두 Bold"/>
                <a:ea typeface="강원교육모두 Bold"/>
              </a:rPr>
              <a:t>의 온실가스를 배출했습니다</a:t>
            </a:r>
            <a:r>
              <a:rPr lang="en-US" altLang="ko-KR" sz="1600">
                <a:latin typeface="강원교육모두 Bold"/>
                <a:ea typeface="강원교육모두 Bold"/>
              </a:rPr>
              <a:t>.</a:t>
            </a:r>
            <a:endParaRPr lang="en-US" altLang="ko-KR" sz="1600">
              <a:latin typeface="강원교육모두 Bold"/>
              <a:ea typeface="강원교육모두 Bold"/>
            </a:endParaRPr>
          </a:p>
        </p:txBody>
      </p:sp>
      <p:sp>
        <p:nvSpPr>
          <p:cNvPr id="103" name="가로 글상자 102"/>
          <p:cNvSpPr txBox="1"/>
          <p:nvPr/>
        </p:nvSpPr>
        <p:spPr>
          <a:xfrm>
            <a:off x="1793710" y="8052816"/>
            <a:ext cx="4552444" cy="336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1600">
                <a:latin typeface="강원교육모두 Bold"/>
                <a:ea typeface="강원교육모두 Bold"/>
              </a:rPr>
              <a:t>우리집 식단의 온실가스 배출량은</a:t>
            </a:r>
            <a:r>
              <a:rPr lang="en-US" altLang="ko-KR" sz="1600">
                <a:latin typeface="강원교육모두 Bold"/>
                <a:ea typeface="강원교육모두 Bold"/>
              </a:rPr>
              <a:t>?</a:t>
            </a:r>
            <a:endParaRPr lang="ko-KR" altLang="en-US" sz="1600">
              <a:latin typeface="강원교육모두 Bold"/>
              <a:ea typeface="강원교육모두 Bold"/>
            </a:endParaRPr>
          </a:p>
        </p:txBody>
      </p:sp>
      <p:sp>
        <p:nvSpPr>
          <p:cNvPr id="104" name="가로 글상자 103"/>
          <p:cNvSpPr txBox="1"/>
          <p:nvPr/>
        </p:nvSpPr>
        <p:spPr>
          <a:xfrm>
            <a:off x="1574636" y="8865154"/>
            <a:ext cx="5277729" cy="667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20000"/>
              </a:lnSpc>
              <a:defRPr/>
            </a:pPr>
            <a:r>
              <a:rPr lang="ko-KR" altLang="en-US" sz="1600">
                <a:latin typeface="강원교육모두 Bold"/>
                <a:ea typeface="강원교육모두 Bold"/>
              </a:rPr>
              <a:t>이는 승용차 </a:t>
            </a:r>
            <a:r>
              <a:rPr lang="en-US" altLang="ko-KR" sz="1600">
                <a:latin typeface="강원교육모두 Bold"/>
                <a:ea typeface="강원교육모두 Bold"/>
              </a:rPr>
              <a:t>1</a:t>
            </a:r>
            <a:r>
              <a:rPr lang="ko-KR" altLang="en-US" sz="1600">
                <a:latin typeface="강원교육모두 Bold"/>
                <a:ea typeface="강원교육모두 Bold"/>
              </a:rPr>
              <a:t>대가           이동 시 배출하는 온실가스량에 해당하며</a:t>
            </a:r>
            <a:r>
              <a:rPr lang="en-US" altLang="ko-KR" sz="1600">
                <a:latin typeface="강원교육모두 Bold"/>
                <a:ea typeface="강원교육모두 Bold"/>
              </a:rPr>
              <a:t>,</a:t>
            </a:r>
            <a:endParaRPr lang="en-US" altLang="ko-KR" sz="1600">
              <a:latin typeface="강원교육모두 Bold"/>
              <a:ea typeface="강원교육모두 Bold"/>
            </a:endParaRPr>
          </a:p>
          <a:p>
            <a:pPr lvl="0" algn="ctr">
              <a:lnSpc>
                <a:spcPct val="120000"/>
              </a:lnSpc>
              <a:defRPr/>
            </a:pPr>
            <a:r>
              <a:rPr lang="ko-KR" altLang="en-US" sz="1600">
                <a:latin typeface="강원교육모두 Bold"/>
                <a:ea typeface="강원교육모두 Bold"/>
              </a:rPr>
              <a:t>배출된 온실가스를 흡수하기 위해서는 소나무         그루가 필요합니다</a:t>
            </a:r>
            <a:r>
              <a:rPr lang="en-US" altLang="ko-KR" sz="1600">
                <a:latin typeface="강원교육모두 Bold"/>
                <a:ea typeface="강원교육모두 Bold"/>
              </a:rPr>
              <a:t>.</a:t>
            </a:r>
            <a:endParaRPr lang="en-US" altLang="ko-KR" sz="1600">
              <a:latin typeface="강원교육모두 Bold"/>
              <a:ea typeface="강원교육모두 Bold"/>
            </a:endParaRPr>
          </a:p>
        </p:txBody>
      </p:sp>
      <p:sp>
        <p:nvSpPr>
          <p:cNvPr id="107" name="직사각형 106"/>
          <p:cNvSpPr/>
          <p:nvPr/>
        </p:nvSpPr>
        <p:spPr>
          <a:xfrm>
            <a:off x="0" y="0"/>
            <a:ext cx="6858000" cy="1687433"/>
          </a:xfrm>
          <a:prstGeom prst="rect">
            <a:avLst/>
          </a:prstGeom>
          <a:solidFill>
            <a:srgbClr val="73ab6a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/>
          </a:p>
        </p:txBody>
      </p:sp>
      <p:sp>
        <p:nvSpPr>
          <p:cNvPr id="108" name="직사각형 107"/>
          <p:cNvSpPr/>
          <p:nvPr/>
        </p:nvSpPr>
        <p:spPr>
          <a:xfrm>
            <a:off x="169663" y="103584"/>
            <a:ext cx="6484442" cy="1443365"/>
          </a:xfrm>
          <a:prstGeom prst="rect">
            <a:avLst/>
          </a:prstGeom>
          <a:solidFill>
            <a:srgbClr val="fff9eb"/>
          </a:solidFill>
          <a:ln w="190500" cap="rnd" cmpd="dbl">
            <a:solidFill>
              <a:srgbClr val="73ab6a"/>
            </a:solidFill>
            <a:beve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>
              <a:latin typeface="학교안심 알림장 OTF B"/>
              <a:ea typeface="학교안심 알림장 OTF B"/>
            </a:endParaRPr>
          </a:p>
        </p:txBody>
      </p:sp>
      <p:pic>
        <p:nvPicPr>
          <p:cNvPr id="111" name="그림 110"/>
          <p:cNvPicPr>
            <a:picLocks noChangeAspect="1"/>
          </p:cNvPicPr>
          <p:nvPr/>
        </p:nvPicPr>
        <p:blipFill rotWithShape="1">
          <a:blip r:embed="rId11"/>
          <a:stretch>
            <a:fillRect/>
          </a:stretch>
        </p:blipFill>
        <p:spPr>
          <a:xfrm>
            <a:off x="380659" y="207917"/>
            <a:ext cx="534079" cy="534079"/>
          </a:xfrm>
          <a:prstGeom prst="rect">
            <a:avLst/>
          </a:prstGeom>
        </p:spPr>
      </p:pic>
      <p:pic>
        <p:nvPicPr>
          <p:cNvPr id="112" name="그림 111"/>
          <p:cNvPicPr>
            <a:picLocks noChangeAspect="1"/>
          </p:cNvPicPr>
          <p:nvPr/>
        </p:nvPicPr>
        <p:blipFill rotWithShape="1">
          <a:blip r:embed="rId12"/>
          <a:stretch>
            <a:fillRect/>
          </a:stretch>
        </p:blipFill>
        <p:spPr>
          <a:xfrm rot="1128317">
            <a:off x="6015776" y="1175757"/>
            <a:ext cx="742384" cy="742384"/>
          </a:xfrm>
          <a:prstGeom prst="rect">
            <a:avLst/>
          </a:prstGeom>
        </p:spPr>
      </p:pic>
      <p:sp>
        <p:nvSpPr>
          <p:cNvPr id="113" name="가로 글상자 112"/>
          <p:cNvSpPr txBox="1"/>
          <p:nvPr/>
        </p:nvSpPr>
        <p:spPr>
          <a:xfrm>
            <a:off x="203892" y="76197"/>
            <a:ext cx="6450212" cy="112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20000"/>
              </a:lnSpc>
              <a:defRPr/>
            </a:pPr>
            <a:r>
              <a:rPr lang="ko-KR" altLang="en-US" sz="36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알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아두면 </a:t>
            </a:r>
            <a:r>
              <a:rPr lang="ko-KR" altLang="en-US" sz="36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쓸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데있는 </a:t>
            </a:r>
            <a:r>
              <a:rPr lang="ko-KR" altLang="en-US" sz="36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환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경의날 </a:t>
            </a:r>
            <a:r>
              <a:rPr lang="ko-KR" altLang="en-US" sz="36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잡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학사전</a:t>
            </a:r>
            <a:b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ea typeface="학교안심 알림장 OTF B"/>
              </a:rPr>
            </a:b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 </a:t>
            </a:r>
            <a:r>
              <a:rPr lang="en-US" altLang="ko-KR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-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 </a:t>
            </a:r>
            <a:r>
              <a:rPr lang="en-US" altLang="ko-KR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‘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채식인의 날</a:t>
            </a:r>
            <a:r>
              <a:rPr lang="en-US" altLang="ko-KR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’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 </a:t>
            </a:r>
            <a:r>
              <a:rPr lang="en-US" altLang="ko-KR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-</a:t>
            </a:r>
            <a:endParaRPr lang="en-US" altLang="ko-KR" sz="2100">
              <a:ln w="19050">
                <a:solidFill>
                  <a:srgbClr val="73ab6a"/>
                </a:solidFill>
              </a:ln>
              <a:solidFill>
                <a:srgbClr val="ffef99"/>
              </a:solidFill>
              <a:latin typeface="학교안심 알림장 OTF B"/>
              <a:ea typeface="학교안심 알림장 OTF B"/>
            </a:endParaRPr>
          </a:p>
        </p:txBody>
      </p:sp>
      <p:sp>
        <p:nvSpPr>
          <p:cNvPr id="115" name="가로 글상자 114"/>
          <p:cNvSpPr txBox="1"/>
          <p:nvPr/>
        </p:nvSpPr>
        <p:spPr>
          <a:xfrm>
            <a:off x="702192" y="1072155"/>
            <a:ext cx="5396466" cy="392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2000" b="1">
                <a:solidFill>
                  <a:srgbClr val="73ab6a"/>
                </a:solidFill>
                <a:latin typeface="강원교육모두 Bold"/>
                <a:ea typeface="강원교육모두 Bold"/>
              </a:rPr>
              <a:t>초등학교        학년        반      이름 </a:t>
            </a:r>
            <a:r>
              <a:rPr lang="en-US" altLang="ko-KR" sz="2000" b="1">
                <a:solidFill>
                  <a:srgbClr val="73ab6a"/>
                </a:solidFill>
                <a:latin typeface="강원교육모두 Bold"/>
                <a:ea typeface="강원교육모두 Bold"/>
              </a:rPr>
              <a:t>:</a:t>
            </a:r>
            <a:r>
              <a:rPr lang="ko-KR" altLang="en-US" sz="2000" b="1">
                <a:solidFill>
                  <a:srgbClr val="73ab6a"/>
                </a:solidFill>
                <a:latin typeface="강원교육모두 Bold"/>
                <a:ea typeface="강원교육모두 Bold"/>
              </a:rPr>
              <a:t> </a:t>
            </a:r>
            <a:endParaRPr lang="ko-KR" altLang="en-US" sz="2000" b="1">
              <a:solidFill>
                <a:srgbClr val="73ab6a"/>
              </a:solidFill>
              <a:latin typeface="강원교육모두 Bold"/>
              <a:ea typeface="강원교육모두 Bold"/>
            </a:endParaRPr>
          </a:p>
        </p:txBody>
      </p:sp>
    </p:spTree>
    <p:extLst>
      <p:ext uri="{BB962C8B-B14F-4D97-AF65-F5344CB8AC3E}">
        <p14:creationId xmlns:p14="http://schemas.microsoft.com/office/powerpoint/2010/main" val="2069888813"/>
      </p:ext>
    </p:extLst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그림 90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 rot="20492156">
            <a:off x="161069" y="7016022"/>
            <a:ext cx="397936" cy="397936"/>
          </a:xfrm>
          <a:prstGeom prst="rect">
            <a:avLst/>
          </a:prstGeom>
        </p:spPr>
      </p:pic>
      <p:sp>
        <p:nvSpPr>
          <p:cNvPr id="42" name="직사각형 41"/>
          <p:cNvSpPr/>
          <p:nvPr/>
        </p:nvSpPr>
        <p:spPr>
          <a:xfrm>
            <a:off x="0" y="0"/>
            <a:ext cx="6858000" cy="1687433"/>
          </a:xfrm>
          <a:prstGeom prst="rect">
            <a:avLst/>
          </a:prstGeom>
          <a:solidFill>
            <a:srgbClr val="73ab6a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/>
          </a:p>
        </p:txBody>
      </p:sp>
      <p:sp>
        <p:nvSpPr>
          <p:cNvPr id="43" name="직사각형 42"/>
          <p:cNvSpPr/>
          <p:nvPr/>
        </p:nvSpPr>
        <p:spPr>
          <a:xfrm>
            <a:off x="169663" y="103584"/>
            <a:ext cx="6484442" cy="1443365"/>
          </a:xfrm>
          <a:prstGeom prst="rect">
            <a:avLst/>
          </a:prstGeom>
          <a:solidFill>
            <a:srgbClr val="fff9eb"/>
          </a:solidFill>
          <a:ln w="190500" cap="rnd" cmpd="dbl">
            <a:solidFill>
              <a:srgbClr val="73ab6a"/>
            </a:solidFill>
            <a:beve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>
              <a:latin typeface="학교안심 알림장 OTF B"/>
              <a:ea typeface="학교안심 알림장 OTF B"/>
            </a:endParaRPr>
          </a:p>
        </p:txBody>
      </p:sp>
      <p:pic>
        <p:nvPicPr>
          <p:cNvPr id="46" name="그림 45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380659" y="207917"/>
            <a:ext cx="534079" cy="534079"/>
          </a:xfrm>
          <a:prstGeom prst="rect">
            <a:avLst/>
          </a:prstGeom>
        </p:spPr>
      </p:pic>
      <p:pic>
        <p:nvPicPr>
          <p:cNvPr id="47" name="그림 46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 rot="1128317">
            <a:off x="6015776" y="1175757"/>
            <a:ext cx="742384" cy="742384"/>
          </a:xfrm>
          <a:prstGeom prst="rect">
            <a:avLst/>
          </a:prstGeom>
        </p:spPr>
      </p:pic>
      <p:pic>
        <p:nvPicPr>
          <p:cNvPr id="48" name="그림 47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5237149" y="9563192"/>
            <a:ext cx="1544651" cy="342807"/>
          </a:xfrm>
          <a:prstGeom prst="rect">
            <a:avLst/>
          </a:prstGeom>
        </p:spPr>
      </p:pic>
      <p:grpSp>
        <p:nvGrpSpPr>
          <p:cNvPr id="66" name="그룹 65"/>
          <p:cNvGrpSpPr/>
          <p:nvPr/>
        </p:nvGrpSpPr>
        <p:grpSpPr>
          <a:xfrm rot="0">
            <a:off x="329787" y="1883346"/>
            <a:ext cx="3591115" cy="412704"/>
            <a:chOff x="175776" y="2275156"/>
            <a:chExt cx="3458852" cy="412704"/>
          </a:xfrm>
        </p:grpSpPr>
        <p:sp>
          <p:nvSpPr>
            <p:cNvPr id="67" name="순서도: 대체 처리 28"/>
            <p:cNvSpPr/>
            <p:nvPr/>
          </p:nvSpPr>
          <p:spPr>
            <a:xfrm>
              <a:off x="340177" y="2313248"/>
              <a:ext cx="3294451" cy="373525"/>
            </a:xfrm>
            <a:prstGeom prst="flowChartAlternateProcess">
              <a:avLst/>
            </a:prstGeom>
            <a:solidFill>
              <a:srgbClr val="fff9eb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>
                <a:defRPr/>
              </a:pPr>
              <a:r>
                <a:rPr lang="ko-KR" altLang="en-US" sz="13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     안성 로컬푸드 직매장 조사하기</a:t>
              </a:r>
              <a:endParaRPr lang="ko-KR" altLang="en-US" sz="13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  <p:sp>
          <p:nvSpPr>
            <p:cNvPr id="68" name="타원 29"/>
            <p:cNvSpPr/>
            <p:nvPr/>
          </p:nvSpPr>
          <p:spPr>
            <a:xfrm>
              <a:off x="175776" y="2275156"/>
              <a:ext cx="427043" cy="412704"/>
            </a:xfrm>
            <a:prstGeom prst="ellipse">
              <a:avLst/>
            </a:prstGeom>
            <a:solidFill>
              <a:srgbClr val="fcdd78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dk1"/>
                  </a:solidFill>
                  <a:latin typeface="강원교육모두 Bold"/>
                  <a:ea typeface="강원교육모두 Bold"/>
                </a:rPr>
                <a:t>9</a:t>
              </a:r>
              <a:endParaRPr lang="en-US" altLang="ko-KR" sz="1400" b="1">
                <a:solidFill>
                  <a:schemeClr val="dk1"/>
                </a:solidFill>
                <a:latin typeface="강원교육모두 Bold"/>
                <a:ea typeface="강원교육모두 Bold"/>
              </a:endParaRPr>
            </a:p>
          </p:txBody>
        </p:sp>
      </p:grpSp>
      <p:pic>
        <p:nvPicPr>
          <p:cNvPr id="69" name="그림 68"/>
          <p:cNvPicPr>
            <a:picLocks noChangeAspect="1"/>
          </p:cNvPicPr>
          <p:nvPr/>
        </p:nvPicPr>
        <p:blipFill rotWithShape="1">
          <a:blip r:embed="rId6"/>
          <a:stretch>
            <a:fillRect/>
          </a:stretch>
        </p:blipFill>
        <p:spPr>
          <a:xfrm>
            <a:off x="4977356" y="1976420"/>
            <a:ext cx="1409612" cy="1614161"/>
          </a:xfrm>
          <a:prstGeom prst="rect">
            <a:avLst/>
          </a:prstGeom>
        </p:spPr>
      </p:pic>
      <p:graphicFrame>
        <p:nvGraphicFramePr>
          <p:cNvPr id="70" name="표 69"/>
          <p:cNvGraphicFramePr>
            <a:graphicFrameLocks noGrp="1"/>
          </p:cNvGraphicFramePr>
          <p:nvPr/>
        </p:nvGraphicFramePr>
        <p:xfrm>
          <a:off x="400388" y="3818513"/>
          <a:ext cx="5816220" cy="3039959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1454410"/>
                <a:gridCol w="2180905"/>
                <a:gridCol w="2180905"/>
              </a:tblGrid>
              <a:tr h="610906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400">
                          <a:solidFill>
                            <a:schemeClr val="dk1"/>
                          </a:solidFill>
                          <a:latin typeface="강원교육모두 Bold"/>
                          <a:ea typeface="강원교육모두 Bold"/>
                        </a:rPr>
                        <a:t>로컬푸드 직매장 </a:t>
                      </a:r>
                      <a:endParaRPr lang="ko-KR" altLang="en-US" sz="1400">
                        <a:solidFill>
                          <a:schemeClr val="dk1"/>
                        </a:solidFill>
                        <a:latin typeface="강원교육모두 Bold"/>
                        <a:ea typeface="강원교육모두 Bold"/>
                      </a:endParaRPr>
                    </a:p>
                    <a:p>
                      <a:pPr lvl="0" algn="ctr">
                        <a:defRPr/>
                      </a:pPr>
                      <a:r>
                        <a:rPr lang="ko-KR" altLang="en-US" sz="1400">
                          <a:solidFill>
                            <a:schemeClr val="dk1"/>
                          </a:solidFill>
                          <a:latin typeface="강원교육모두 Bold"/>
                          <a:ea typeface="강원교육모두 Bold"/>
                        </a:rPr>
                        <a:t>이름</a:t>
                      </a:r>
                      <a:endParaRPr lang="ko-KR" altLang="en-US" sz="1400">
                        <a:solidFill>
                          <a:schemeClr val="dk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endParaRPr lang="ko-KR" altLang="en-US" sz="1400">
                        <a:solidFill>
                          <a:schemeClr val="dk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endParaRPr lang="ko-KR" altLang="en-US" sz="1400">
                        <a:solidFill>
                          <a:schemeClr val="dk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  <a:tr h="1008729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400" b="1">
                          <a:solidFill>
                            <a:schemeClr val="dk1"/>
                          </a:solidFill>
                          <a:latin typeface="강원교육모두 Bold"/>
                          <a:ea typeface="강원교육모두 Bold"/>
                        </a:rPr>
                        <a:t>주소</a:t>
                      </a:r>
                      <a:endParaRPr lang="ko-KR" altLang="en-US" sz="1400" b="1">
                        <a:solidFill>
                          <a:schemeClr val="dk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endParaRPr lang="ko-KR" altLang="en-US" sz="1400">
                        <a:solidFill>
                          <a:schemeClr val="dk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endParaRPr lang="ko-KR" altLang="en-US" sz="1400">
                        <a:solidFill>
                          <a:schemeClr val="dk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  <a:tr h="713866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400" b="1">
                          <a:solidFill>
                            <a:schemeClr val="dk1"/>
                          </a:solidFill>
                          <a:latin typeface="강원교육모두 Bold"/>
                          <a:ea typeface="강원교육모두 Bold"/>
                        </a:rPr>
                        <a:t>주요 판매물품</a:t>
                      </a:r>
                      <a:endParaRPr lang="ko-KR" altLang="en-US" sz="1400" b="1">
                        <a:solidFill>
                          <a:schemeClr val="dk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endParaRPr lang="ko-KR" altLang="en-US" sz="1400">
                        <a:solidFill>
                          <a:schemeClr val="dk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endParaRPr lang="ko-KR" altLang="en-US" sz="1400">
                        <a:solidFill>
                          <a:schemeClr val="dk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  <a:tr h="353229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400" b="1">
                          <a:solidFill>
                            <a:schemeClr val="dk1"/>
                          </a:solidFill>
                          <a:latin typeface="강원교육모두 Bold"/>
                          <a:ea typeface="강원교육모두 Bold"/>
                        </a:rPr>
                        <a:t>운영 시기</a:t>
                      </a:r>
                      <a:endParaRPr lang="ko-KR" altLang="en-US" sz="1400" b="1">
                        <a:solidFill>
                          <a:schemeClr val="dk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endParaRPr lang="ko-KR" altLang="en-US" sz="1400">
                        <a:solidFill>
                          <a:schemeClr val="dk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endParaRPr lang="ko-KR" altLang="en-US" sz="1400">
                        <a:solidFill>
                          <a:schemeClr val="dk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  <a:tr h="353229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r>
                        <a:rPr lang="ko-KR" altLang="en-US" sz="1400" b="1">
                          <a:solidFill>
                            <a:schemeClr val="dk1"/>
                          </a:solidFill>
                          <a:latin typeface="강원교육모두 Bold"/>
                          <a:ea typeface="강원교육모두 Bold"/>
                        </a:rPr>
                        <a:t>운영 주체</a:t>
                      </a:r>
                      <a:endParaRPr lang="ko-KR" altLang="en-US" sz="1400" b="1">
                        <a:solidFill>
                          <a:schemeClr val="dk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endParaRPr lang="ko-KR" altLang="en-US" sz="1400">
                        <a:solidFill>
                          <a:schemeClr val="dk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lvl="0" algn="ctr">
                        <a:defRPr/>
                      </a:pPr>
                      <a:endParaRPr lang="ko-KR" altLang="en-US" sz="1400">
                        <a:solidFill>
                          <a:schemeClr val="dk1"/>
                        </a:solidFill>
                        <a:latin typeface="강원교육모두 Bold"/>
                        <a:ea typeface="강원교육모두 Bold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d0eec9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4" name="가로 글상자 73"/>
          <p:cNvSpPr txBox="1"/>
          <p:nvPr/>
        </p:nvSpPr>
        <p:spPr>
          <a:xfrm>
            <a:off x="379041" y="7136389"/>
            <a:ext cx="5930096" cy="919856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lnSpc>
                <a:spcPct val="140000"/>
              </a:lnSpc>
              <a:defRPr/>
            </a:pPr>
            <a:r>
              <a:rPr lang="ko-KR" altLang="en-US" sz="1300">
                <a:latin typeface="강원교육모두 Bold"/>
                <a:ea typeface="강원교육모두 Bold"/>
              </a:rPr>
              <a:t>로컬푸드 직매장 두 곳 중 우리집과 더 가까운 곳은</a:t>
            </a:r>
            <a:r>
              <a:rPr lang="en-US" altLang="ko-KR" sz="1300">
                <a:latin typeface="강원교육모두 Bold"/>
                <a:ea typeface="강원교육모두 Bold"/>
              </a:rPr>
              <a:t>?</a:t>
            </a:r>
            <a:r>
              <a:rPr lang="ko-KR" altLang="en-US" sz="1300">
                <a:latin typeface="강원교육모두 Bold"/>
                <a:ea typeface="강원교육모두 Bold"/>
              </a:rPr>
              <a:t> </a:t>
            </a:r>
            <a:r>
              <a:rPr lang="en-US" altLang="ko-KR" sz="1300">
                <a:latin typeface="강원교육모두 Bold"/>
                <a:ea typeface="강원교육모두 Bold"/>
              </a:rPr>
              <a:t>:</a:t>
            </a:r>
            <a:r>
              <a:rPr lang="ko-KR" altLang="en-US" sz="1300">
                <a:latin typeface="강원교육모두 Bold"/>
                <a:ea typeface="강원교육모두 Bold"/>
              </a:rPr>
              <a:t> </a:t>
            </a:r>
            <a:endParaRPr lang="ko-KR" altLang="en-US" sz="1300">
              <a:latin typeface="강원교육모두 Bold"/>
              <a:ea typeface="강원교육모두 Bold"/>
            </a:endParaRPr>
          </a:p>
          <a:p>
            <a:pPr lvl="0">
              <a:lnSpc>
                <a:spcPct val="140000"/>
              </a:lnSpc>
              <a:defRPr/>
            </a:pPr>
            <a:endParaRPr lang="ko-KR" altLang="en-US" sz="1300">
              <a:latin typeface="강원교육모두 Bold"/>
              <a:ea typeface="강원교육모두 Bold"/>
            </a:endParaRPr>
          </a:p>
          <a:p>
            <a:pPr lvl="0">
              <a:lnSpc>
                <a:spcPct val="140000"/>
              </a:lnSpc>
              <a:defRPr/>
            </a:pPr>
            <a:r>
              <a:rPr lang="ko-KR" altLang="en-US" sz="1300">
                <a:latin typeface="강원교육모두 Bold"/>
                <a:ea typeface="강원교육모두 Bold"/>
              </a:rPr>
              <a:t>어떤 교통수단</a:t>
            </a:r>
            <a:r>
              <a:rPr lang="en-US" altLang="ko-KR" sz="1300">
                <a:latin typeface="강원교육모두 Bold"/>
                <a:ea typeface="강원교육모두 Bold"/>
              </a:rPr>
              <a:t>(</a:t>
            </a:r>
            <a:r>
              <a:rPr lang="ko-KR" altLang="en-US" sz="1300">
                <a:latin typeface="강원교육모두 Bold"/>
                <a:ea typeface="강원교육모두 Bold"/>
              </a:rPr>
              <a:t>도보</a:t>
            </a:r>
            <a:r>
              <a:rPr lang="en-US" altLang="ko-KR" sz="1300">
                <a:latin typeface="강원교육모두 Bold"/>
                <a:ea typeface="강원교육모두 Bold"/>
              </a:rPr>
              <a:t>,</a:t>
            </a:r>
            <a:r>
              <a:rPr lang="ko-KR" altLang="en-US" sz="1300">
                <a:latin typeface="강원교육모두 Bold"/>
                <a:ea typeface="강원교육모두 Bold"/>
              </a:rPr>
              <a:t>자전거</a:t>
            </a:r>
            <a:r>
              <a:rPr lang="en-US" altLang="ko-KR" sz="1300">
                <a:latin typeface="강원교육모두 Bold"/>
                <a:ea typeface="강원교육모두 Bold"/>
              </a:rPr>
              <a:t>,</a:t>
            </a:r>
            <a:r>
              <a:rPr lang="ko-KR" altLang="en-US" sz="1300">
                <a:latin typeface="강원교육모두 Bold"/>
                <a:ea typeface="강원교육모두 Bold"/>
              </a:rPr>
              <a:t>버스</a:t>
            </a:r>
            <a:r>
              <a:rPr lang="en-US" altLang="ko-KR" sz="1300">
                <a:latin typeface="강원교육모두 Bold"/>
                <a:ea typeface="강원교육모두 Bold"/>
              </a:rPr>
              <a:t>,</a:t>
            </a:r>
            <a:r>
              <a:rPr lang="ko-KR" altLang="en-US" sz="1300">
                <a:latin typeface="강원교육모두 Bold"/>
                <a:ea typeface="강원교육모두 Bold"/>
              </a:rPr>
              <a:t> 자동차</a:t>
            </a:r>
            <a:r>
              <a:rPr lang="en-US" altLang="ko-KR" sz="1300">
                <a:latin typeface="강원교육모두 Bold"/>
                <a:ea typeface="강원교육모두 Bold"/>
              </a:rPr>
              <a:t>)</a:t>
            </a:r>
            <a:r>
              <a:rPr lang="ko-KR" altLang="en-US" sz="1300">
                <a:latin typeface="강원교육모두 Bold"/>
                <a:ea typeface="강원교육모두 Bold"/>
              </a:rPr>
              <a:t>을 이용하여 직매장에 방문할 예정인가요</a:t>
            </a:r>
            <a:r>
              <a:rPr lang="en-US" altLang="ko-KR" sz="1300">
                <a:latin typeface="강원교육모두 Bold"/>
                <a:ea typeface="강원교육모두 Bold"/>
              </a:rPr>
              <a:t>?</a:t>
            </a:r>
            <a:r>
              <a:rPr lang="ko-KR" altLang="en-US" sz="1300">
                <a:latin typeface="강원교육모두 Bold"/>
                <a:ea typeface="강원교육모두 Bold"/>
              </a:rPr>
              <a:t> </a:t>
            </a:r>
            <a:r>
              <a:rPr lang="en-US" altLang="ko-KR" sz="1300">
                <a:latin typeface="강원교육모두 Bold"/>
                <a:ea typeface="강원교육모두 Bold"/>
              </a:rPr>
              <a:t>:</a:t>
            </a:r>
            <a:r>
              <a:rPr lang="ko-KR" altLang="en-US" sz="1300">
                <a:latin typeface="강원교육모두 Bold"/>
                <a:ea typeface="강원교육모두 Bold"/>
              </a:rPr>
              <a:t> </a:t>
            </a:r>
            <a:endParaRPr lang="ko-KR" altLang="en-US" sz="1300">
              <a:latin typeface="강원교육모두 Bold"/>
              <a:ea typeface="강원교육모두 Bold"/>
            </a:endParaRPr>
          </a:p>
        </p:txBody>
      </p:sp>
      <p:sp>
        <p:nvSpPr>
          <p:cNvPr id="92" name="가로 글상자 91"/>
          <p:cNvSpPr txBox="1"/>
          <p:nvPr/>
        </p:nvSpPr>
        <p:spPr>
          <a:xfrm>
            <a:off x="573677" y="2403357"/>
            <a:ext cx="4090016" cy="36651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lnSpc>
                <a:spcPct val="140000"/>
              </a:lnSpc>
              <a:defRPr/>
            </a:pPr>
            <a:r>
              <a:rPr lang="ko-KR" altLang="en-US" sz="1300">
                <a:latin typeface="강원교육모두 Bold"/>
                <a:ea typeface="강원교육모두 Bold"/>
              </a:rPr>
              <a:t>로컬푸드 직매장을 이용해 본 경험이 있나요</a:t>
            </a:r>
            <a:r>
              <a:rPr lang="en-US" altLang="ko-KR" sz="1300">
                <a:latin typeface="강원교육모두 Bold"/>
                <a:ea typeface="강원교육모두 Bold"/>
              </a:rPr>
              <a:t>?</a:t>
            </a:r>
            <a:endParaRPr lang="en-US" altLang="ko-KR" sz="1300">
              <a:latin typeface="강원교육모두 Bold"/>
              <a:ea typeface="강원교육모두 Bold"/>
            </a:endParaRPr>
          </a:p>
        </p:txBody>
      </p:sp>
      <p:pic>
        <p:nvPicPr>
          <p:cNvPr id="93" name="그림 92"/>
          <p:cNvPicPr>
            <a:picLocks noChangeAspect="1"/>
          </p:cNvPicPr>
          <p:nvPr/>
        </p:nvPicPr>
        <p:blipFill rotWithShape="1">
          <a:blip r:embed="rId7"/>
          <a:stretch>
            <a:fillRect/>
          </a:stretch>
        </p:blipFill>
        <p:spPr>
          <a:xfrm rot="20492156">
            <a:off x="227744" y="2347736"/>
            <a:ext cx="397936" cy="397936"/>
          </a:xfrm>
          <a:prstGeom prst="rect">
            <a:avLst/>
          </a:prstGeom>
        </p:spPr>
      </p:pic>
      <p:sp>
        <p:nvSpPr>
          <p:cNvPr id="94" name="가로 글상자 93"/>
          <p:cNvSpPr txBox="1"/>
          <p:nvPr/>
        </p:nvSpPr>
        <p:spPr>
          <a:xfrm>
            <a:off x="573677" y="3224068"/>
            <a:ext cx="4403679" cy="36651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lnSpc>
                <a:spcPct val="140000"/>
              </a:lnSpc>
              <a:defRPr/>
            </a:pPr>
            <a:r>
              <a:rPr lang="ko-KR" altLang="en-US" sz="1300">
                <a:latin typeface="강원교육모두 Bold"/>
                <a:ea typeface="강원교육모두 Bold"/>
              </a:rPr>
              <a:t>탄소발자국을 줄이기 위해 안성에 있는 로컬푸드직매장을 조사해봅시다</a:t>
            </a:r>
            <a:r>
              <a:rPr lang="en-US" altLang="ko-KR" sz="1300">
                <a:latin typeface="강원교육모두 Bold"/>
                <a:ea typeface="강원교육모두 Bold"/>
              </a:rPr>
              <a:t>.</a:t>
            </a:r>
            <a:endParaRPr lang="en-US" altLang="ko-KR" sz="1300">
              <a:latin typeface="강원교육모두 Bold"/>
              <a:ea typeface="강원교육모두 Bold"/>
            </a:endParaRPr>
          </a:p>
        </p:txBody>
      </p:sp>
      <p:pic>
        <p:nvPicPr>
          <p:cNvPr id="95" name="그림 94"/>
          <p:cNvPicPr>
            <a:picLocks noChangeAspect="1"/>
          </p:cNvPicPr>
          <p:nvPr/>
        </p:nvPicPr>
        <p:blipFill rotWithShape="1">
          <a:blip r:embed="rId8"/>
          <a:stretch>
            <a:fillRect/>
          </a:stretch>
        </p:blipFill>
        <p:spPr>
          <a:xfrm>
            <a:off x="299787" y="8547008"/>
            <a:ext cx="768534" cy="768534"/>
          </a:xfrm>
          <a:prstGeom prst="rect">
            <a:avLst/>
          </a:prstGeom>
        </p:spPr>
      </p:pic>
      <p:sp>
        <p:nvSpPr>
          <p:cNvPr id="96" name="순서도: 대체 처리 95"/>
          <p:cNvSpPr/>
          <p:nvPr/>
        </p:nvSpPr>
        <p:spPr>
          <a:xfrm>
            <a:off x="1232033" y="8419016"/>
            <a:ext cx="5154935" cy="1047346"/>
          </a:xfrm>
          <a:prstGeom prst="flowChartAlternateProcess">
            <a:avLst/>
          </a:prstGeom>
          <a:solidFill>
            <a:srgbClr val="fff9eb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lnSpc>
                <a:spcPct val="130000"/>
              </a:lnSpc>
              <a:defRPr/>
            </a:pPr>
            <a:r>
              <a:rPr lang="ko-KR" altLang="en-US" sz="1700">
                <a:solidFill>
                  <a:schemeClr val="dk1"/>
                </a:solidFill>
                <a:latin typeface="강원교육모두 Bold"/>
                <a:ea typeface="강원교육모두 Bold"/>
              </a:rPr>
              <a:t>환경보호</a:t>
            </a:r>
            <a:r>
              <a:rPr lang="en-US" altLang="ko-KR" sz="1700">
                <a:solidFill>
                  <a:schemeClr val="dk1"/>
                </a:solidFill>
                <a:latin typeface="강원교육모두 Bold"/>
                <a:ea typeface="강원교육모두 Bold"/>
              </a:rPr>
              <a:t>,</a:t>
            </a:r>
            <a:r>
              <a:rPr lang="ko-KR" altLang="en-US" sz="1700">
                <a:solidFill>
                  <a:schemeClr val="dk1"/>
                </a:solidFill>
                <a:latin typeface="강원교육모두 Bold"/>
                <a:ea typeface="강원교육모두 Bold"/>
              </a:rPr>
              <a:t> 내가 살기 좋은 지구를 위해 채식을 실천하고</a:t>
            </a:r>
            <a:br>
              <a:rPr lang="ko-KR" altLang="en-US" sz="1700">
                <a:solidFill>
                  <a:schemeClr val="dk1"/>
                </a:solidFill>
                <a:ea typeface="강원교육모두 Bold"/>
              </a:rPr>
            </a:br>
            <a:r>
              <a:rPr lang="ko-KR" altLang="en-US" sz="1700">
                <a:solidFill>
                  <a:schemeClr val="dk1"/>
                </a:solidFill>
                <a:latin typeface="강원교육모두 Bold"/>
                <a:ea typeface="강원교육모두 Bold"/>
              </a:rPr>
              <a:t>탄소발자국 줄이는 방법을 습관화하는 우리가 됩시다</a:t>
            </a:r>
            <a:r>
              <a:rPr lang="en-US" altLang="ko-KR" sz="1700">
                <a:solidFill>
                  <a:schemeClr val="dk1"/>
                </a:solidFill>
                <a:latin typeface="강원교육모두 Bold"/>
                <a:ea typeface="강원교육모두 Bold"/>
              </a:rPr>
              <a:t>!</a:t>
            </a:r>
            <a:endParaRPr lang="en-US" altLang="ko-KR" sz="1700">
              <a:solidFill>
                <a:schemeClr val="dk1"/>
              </a:solidFill>
              <a:latin typeface="강원교육모두 Bold"/>
              <a:ea typeface="강원교육모두 Bold"/>
            </a:endParaRPr>
          </a:p>
        </p:txBody>
      </p:sp>
      <p:sp>
        <p:nvSpPr>
          <p:cNvPr id="97" name="가로 글상자 96"/>
          <p:cNvSpPr txBox="1"/>
          <p:nvPr/>
        </p:nvSpPr>
        <p:spPr>
          <a:xfrm>
            <a:off x="203892" y="76197"/>
            <a:ext cx="6450212" cy="112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20000"/>
              </a:lnSpc>
              <a:defRPr/>
            </a:pPr>
            <a:r>
              <a:rPr lang="ko-KR" altLang="en-US" sz="36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알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아두면 </a:t>
            </a:r>
            <a:r>
              <a:rPr lang="ko-KR" altLang="en-US" sz="36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쓸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데있는 </a:t>
            </a:r>
            <a:r>
              <a:rPr lang="ko-KR" altLang="en-US" sz="36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환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경의날 </a:t>
            </a:r>
            <a:r>
              <a:rPr lang="ko-KR" altLang="en-US" sz="36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잡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학사전</a:t>
            </a:r>
            <a:b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ea typeface="학교안심 알림장 OTF B"/>
              </a:rPr>
            </a:b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 </a:t>
            </a:r>
            <a:r>
              <a:rPr lang="en-US" altLang="ko-KR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-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 </a:t>
            </a:r>
            <a:r>
              <a:rPr lang="en-US" altLang="ko-KR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‘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채식인의 날</a:t>
            </a:r>
            <a:r>
              <a:rPr lang="en-US" altLang="ko-KR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’</a:t>
            </a:r>
            <a:r>
              <a:rPr lang="ko-KR" altLang="en-US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 </a:t>
            </a:r>
            <a:r>
              <a:rPr lang="en-US" altLang="ko-KR" sz="2100">
                <a:ln w="19050">
                  <a:solidFill>
                    <a:srgbClr val="73ab6a"/>
                  </a:solidFill>
                </a:ln>
                <a:solidFill>
                  <a:srgbClr val="ffef99"/>
                </a:solidFill>
                <a:latin typeface="학교안심 알림장 OTF B"/>
                <a:ea typeface="학교안심 알림장 OTF B"/>
              </a:rPr>
              <a:t>-</a:t>
            </a:r>
            <a:endParaRPr lang="en-US" altLang="ko-KR" sz="2100">
              <a:ln w="19050">
                <a:solidFill>
                  <a:srgbClr val="73ab6a"/>
                </a:solidFill>
              </a:ln>
              <a:solidFill>
                <a:srgbClr val="ffef99"/>
              </a:solidFill>
              <a:latin typeface="학교안심 알림장 OTF B"/>
              <a:ea typeface="학교안심 알림장 OTF B"/>
            </a:endParaRPr>
          </a:p>
        </p:txBody>
      </p:sp>
      <p:sp>
        <p:nvSpPr>
          <p:cNvPr id="99" name="가로 글상자 98"/>
          <p:cNvSpPr txBox="1"/>
          <p:nvPr/>
        </p:nvSpPr>
        <p:spPr>
          <a:xfrm>
            <a:off x="702192" y="1072155"/>
            <a:ext cx="5396466" cy="392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2000" b="1">
                <a:solidFill>
                  <a:srgbClr val="73ab6a"/>
                </a:solidFill>
                <a:latin typeface="강원교육모두 Bold"/>
                <a:ea typeface="강원교육모두 Bold"/>
              </a:rPr>
              <a:t>초등학교        학년        반      이름 </a:t>
            </a:r>
            <a:r>
              <a:rPr lang="en-US" altLang="ko-KR" sz="2000" b="1">
                <a:solidFill>
                  <a:srgbClr val="73ab6a"/>
                </a:solidFill>
                <a:latin typeface="강원교육모두 Bold"/>
                <a:ea typeface="강원교육모두 Bold"/>
              </a:rPr>
              <a:t>:</a:t>
            </a:r>
            <a:r>
              <a:rPr lang="ko-KR" altLang="en-US" sz="2000" b="1">
                <a:solidFill>
                  <a:srgbClr val="73ab6a"/>
                </a:solidFill>
                <a:latin typeface="강원교육모두 Bold"/>
                <a:ea typeface="강원교육모두 Bold"/>
              </a:rPr>
              <a:t> </a:t>
            </a:r>
            <a:endParaRPr lang="ko-KR" altLang="en-US" sz="2000" b="1">
              <a:solidFill>
                <a:srgbClr val="73ab6a"/>
              </a:solidFill>
              <a:latin typeface="강원교육모두 Bold"/>
              <a:ea typeface="강원교육모두 Bold"/>
            </a:endParaRPr>
          </a:p>
        </p:txBody>
      </p:sp>
    </p:spTree>
    <p:extLst>
      <p:ext uri="{BB962C8B-B14F-4D97-AF65-F5344CB8AC3E}">
        <p14:creationId xmlns:p14="http://schemas.microsoft.com/office/powerpoint/2010/main" val="2489125907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387</ep:Words>
  <ep:PresentationFormat>A4 용지(210x297mm)</ep:PresentationFormat>
  <ep:Paragraphs>55</ep:Paragraphs>
  <ep:Slides>5</ep:Slides>
  <ep:Notes>3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ep:HeadingPairs>
  <ep:TitlesOfParts>
    <vt:vector size="6" baseType="lpstr">
      <vt:lpstr>한컴오피스</vt:lpstr>
      <vt:lpstr>슬라이드 1</vt:lpstr>
      <vt:lpstr>슬라이드 2</vt:lpstr>
      <vt:lpstr>슬라이드 3</vt:lpstr>
      <vt:lpstr>슬라이드 4</vt:lpstr>
      <vt:lpstr>슬라이드 5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2025-05-20T06:06:57.653</dcterms:created>
  <dc:creator>USER</dc:creator>
  <cp:lastModifiedBy>USER</cp:lastModifiedBy>
  <dcterms:modified xsi:type="dcterms:W3CDTF">2025-07-15T05:37:27.852</dcterms:modified>
  <cp:revision>94</cp:revision>
  <cp:version>12.0.0.3970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