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4" r:id="rId1"/>
  </p:sldMasterIdLst>
  <p:notesMasterIdLst>
    <p:notesMasterId r:id="rId2"/>
  </p:notesMasterIdLst>
  <p:sldIdLst>
    <p:sldId id="270" r:id="rId3"/>
    <p:sldId id="268" r:id="rId4"/>
    <p:sldId id="260" r:id="rId5"/>
    <p:sldId id="258" r:id="rId6"/>
    <p:sldId id="264" r:id="rId7"/>
    <p:sldId id="275" r:id="rId8"/>
    <p:sldId id="259" r:id="rId9"/>
    <p:sldId id="271" r:id="rId10"/>
    <p:sldId id="279" r:id="rId11"/>
    <p:sldId id="280" r:id="rId12"/>
    <p:sldId id="281" r:id="rId13"/>
    <p:sldId id="272" r:id="rId14"/>
    <p:sldId id="283" r:id="rId15"/>
    <p:sldId id="277" r:id="rId16"/>
    <p:sldId id="276" r:id="rId17"/>
    <p:sldId id="274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995" autoAdjust="0"/>
    <p:restoredTop sz="77536" autoAdjust="0"/>
  </p:normalViewPr>
  <p:slideViewPr>
    <p:cSldViewPr snapToGrid="0" snapToObjects="1">
      <p:cViewPr varScale="1">
        <p:scale>
          <a:sx n="100" d="100"/>
          <a:sy n="100" d="100"/>
        </p:scale>
        <p:origin x="56" y="332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0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97767-4255-4218-C6B5-E4EAD7EF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7BE9D03F-5078-F3F9-A64F-D8F924D91D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D289512D-7DBA-F1F4-5D1C-F76F37C74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32561BD5-EE06-4405-41F9-99895D86B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33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3F04-B4E1-5941-EF61-9F5362EE7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2EFABD6C-236E-0C55-BB1D-BFD96ED64C5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98312704-8976-DCBF-1F2E-207754761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56031670-8D5B-ED77-6A12-80BA07E3F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20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13180"/>
      </p:ext>
    </p:extLst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26066"/>
      </p:ext>
    </p:extLst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C100AB98-A2A8-0FC0-917A-AD1869377A5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b="0" i="0">
                <a:solidFill>
                  <a:srgbClr val="1e1e1e"/>
                </a:solidFill>
                <a:effectLst/>
                <a:latin typeface="Apple SD Gothic Neo"/>
              </a:rPr>
              <a:t>출처 </a:t>
            </a:r>
            <a:r>
              <a:rPr lang="en-US" altLang="ko-KR" b="0" i="0">
                <a:solidFill>
                  <a:srgbClr val="1e1e1e"/>
                </a:solidFill>
                <a:effectLst/>
                <a:latin typeface="Apple SD Gothic Neo"/>
              </a:rPr>
              <a:t>: </a:t>
            </a:r>
            <a:r>
              <a:rPr lang="ko-KR" altLang="en-US" b="0" i="0">
                <a:solidFill>
                  <a:srgbClr val="1e1e1e"/>
                </a:solidFill>
                <a:effectLst/>
                <a:latin typeface="Apple SD Gothic Neo"/>
              </a:rPr>
              <a:t>평택시사신문</a:t>
            </a:r>
            <a:r>
              <a:rPr lang="en-US" altLang="ko-KR" b="0" i="0">
                <a:solidFill>
                  <a:srgbClr val="1e1e1e"/>
                </a:solidFill>
                <a:effectLst/>
                <a:latin typeface="Apple SD Gothic Neo"/>
              </a:rPr>
              <a:t>,</a:t>
            </a:r>
            <a:r>
              <a:rPr lang="ko-KR" altLang="en-US" b="0" i="0">
                <a:solidFill>
                  <a:srgbClr val="1e1e1e"/>
                </a:solidFill>
                <a:effectLst/>
                <a:latin typeface="Apple SD Gothic Neo"/>
              </a:rPr>
              <a:t> 군포시민신문</a:t>
            </a:r>
            <a:endParaRPr lang="en-US" altLang="ko-KR" b="0" i="0">
              <a:solidFill>
                <a:srgbClr val="1e1e1e"/>
              </a:solidFill>
              <a:latin typeface="Apple SD Gothic Neo"/>
            </a:endParaRPr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11448B6A-E442-8872-340B-FF769ADF1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731C-3E6B-9B23-4B2C-6DA5868E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8A8E4E25-5AEE-9506-9CEC-1D750512C4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594DEDEC-EFAA-ABEE-7F9D-B906C37C3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F4AA76C5-6DB2-6A53-5261-F31257386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9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3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4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77F93-C559-D173-FC6C-C0D8408F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6D05CA14-79AF-E2AF-B33E-1F8D9B9A009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122308D4-3029-8141-02CC-6743A2E79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E131E298-ED62-554F-8F27-6CAC5EEBF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6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83328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37EEC9D9-5C47-E0D8-7ABD-35C22DEBEF0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우리동네 기후변화 예상</a:t>
            </a:r>
            <a:r>
              <a:rPr lang="en-US" altLang="ko-KR"/>
              <a:t>(</a:t>
            </a:r>
            <a:r>
              <a:rPr lang="ko-KR" altLang="en-US"/>
              <a:t>기상청</a:t>
            </a:r>
            <a:r>
              <a:rPr lang="en-US" altLang="ko-KR"/>
              <a:t>) http://www.climate.go.kr/atlas/dsh/ccf</a:t>
            </a:r>
            <a:endParaRPr lang="en-US" altLang="ko-KR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623EC0C5-05DE-1359-462D-A25A8AA56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14186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1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Relationship Id="rId4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73965" cy="790841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45892" y="238125"/>
            <a:ext cx="9246108" cy="723288"/>
          </a:xfrm>
          <a:solidFill>
            <a:schemeClr val="lt1"/>
          </a:solidFill>
        </p:spPr>
        <p:txBody>
          <a:bodyPr anchor="ctr" anchorCtr="0"/>
          <a:lstStyle/>
          <a:p>
            <a:pPr lvl="0" algn="l">
              <a:defRPr/>
            </a:pPr>
            <a:r>
              <a:rPr lang="en-US" altLang="ko-KR" sz="2800">
                <a:latin typeface="학교안심 나들이 OTF B"/>
                <a:ea typeface="학교안심 나들이 OTF B"/>
              </a:rPr>
              <a:t>(</a:t>
            </a:r>
            <a:r>
              <a:rPr lang="ko-KR" altLang="en-US" sz="2800">
                <a:latin typeface="학교안심 나들이 OTF B"/>
                <a:ea typeface="학교안심 나들이 OTF B"/>
              </a:rPr>
              <a:t>초등</a:t>
            </a:r>
            <a:r>
              <a:rPr lang="en-US" altLang="ko-KR" sz="2800">
                <a:latin typeface="학교안심 나들이 OTF B"/>
                <a:ea typeface="학교안심 나들이 OTF B"/>
              </a:rPr>
              <a:t>)</a:t>
            </a:r>
            <a:r>
              <a:rPr lang="ko-KR" altLang="en-US" sz="2800">
                <a:latin typeface="학교안심 나들이 OTF B"/>
                <a:ea typeface="학교안심 나들이 OTF B"/>
              </a:rPr>
              <a:t> 우리학교 체험형 </a:t>
            </a:r>
            <a:endParaRPr lang="ko-KR" altLang="en-US" sz="2800">
              <a:latin typeface="학교안심 나들이 OTF B"/>
              <a:ea typeface="학교안심 나들이 OTF B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850717" y="2077607"/>
            <a:ext cx="8767097" cy="28656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2" name="가로 글상자 21"/>
          <p:cNvSpPr txBox="1"/>
          <p:nvPr/>
        </p:nvSpPr>
        <p:spPr>
          <a:xfrm>
            <a:off x="4434794" y="985159"/>
            <a:ext cx="247696" cy="365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ko-KR">
              <a:latin typeface="학교안심 나들이 OTF B"/>
              <a:ea typeface="학교안심 나들이 OTF B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238125"/>
            <a:ext cx="2945892" cy="72328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693987"/>
            <a:ext cx="10363198" cy="1470025"/>
          </a:xfrm>
          <a:ln>
            <a:noFill/>
          </a:ln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 sz="740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latin typeface="학교안심 나들이 OTF B"/>
                <a:ea typeface="학교안심 나들이 OTF B"/>
              </a:rPr>
              <a:t>우리학교의 작은 숨을 </a:t>
            </a:r>
            <a:br>
              <a:rPr lang="ko-KR" altLang="en-US" sz="740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ea typeface="학교안심 나들이 OTF B"/>
              </a:rPr>
            </a:br>
            <a:r>
              <a:rPr lang="ko-KR" altLang="en-US" sz="740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dk1"/>
                </a:solidFill>
                <a:latin typeface="학교안심 나들이 OTF B"/>
                <a:ea typeface="학교안심 나들이 OTF B"/>
              </a:rPr>
              <a:t>지키는 이야기</a:t>
            </a:r>
            <a:endParaRPr lang="ko-KR" altLang="en-US" sz="740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grpSp>
        <p:nvGrpSpPr>
          <p:cNvPr id="41" name="그룹 40"/>
          <p:cNvGrpSpPr/>
          <p:nvPr/>
        </p:nvGrpSpPr>
        <p:grpSpPr>
          <a:xfrm rot="0">
            <a:off x="9545076" y="5639231"/>
            <a:ext cx="2290075" cy="771071"/>
            <a:chOff x="9407074" y="304801"/>
            <a:chExt cx="2290075" cy="771071"/>
          </a:xfrm>
        </p:grpSpPr>
        <p:sp>
          <p:nvSpPr>
            <p:cNvPr id="42" name="순서도: 수행의 시작/종료 3"/>
            <p:cNvSpPr/>
            <p:nvPr/>
          </p:nvSpPr>
          <p:spPr>
            <a:xfrm>
              <a:off x="9407074" y="304801"/>
              <a:ext cx="2290075" cy="771071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43" name="순서도: 수행의 시작/종료 5"/>
            <p:cNvSpPr/>
            <p:nvPr/>
          </p:nvSpPr>
          <p:spPr>
            <a:xfrm>
              <a:off x="9528970" y="400618"/>
              <a:ext cx="2066127" cy="584540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3~4/6</a:t>
              </a:r>
              <a:r>
                <a:rPr kumimoji="0" lang="ko-KR" altLang="en-US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차시</a:t>
              </a:r>
              <a:endPara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628966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2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5" name="제목 1"/>
          <p:cNvSpPr/>
          <p:nvPr/>
        </p:nvSpPr>
        <p:spPr>
          <a:xfrm>
            <a:off x="554156" y="1602798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30</a:t>
            </a: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년 전과 지금의 개화시기를 비교하기</a:t>
            </a:r>
            <a:endParaRPr kumimoji="0" lang="ko-KR" altLang="en-US" sz="3600" b="1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기후변화의 위협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5067" y="2543382"/>
            <a:ext cx="10778773" cy="32650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그러나 대부분 식물은 현재 예상되는 기후 변화의 속도를 따라잡기 어려워 분포 범위가 줄어들거나 소멸될 위험성이 높다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. </a:t>
            </a: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따라서 이러한 기상 변화와 식물 계절성 변화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, </a:t>
            </a: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개화 결실의 생리적인 변화를 장기적 모니터링을 통하여 감지해야 한다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. </a:t>
            </a:r>
            <a:r>
              <a:rPr lang="en-US" altLang="ko-KR" sz="2800">
                <a:solidFill>
                  <a:srgbClr val="333333"/>
                </a:solidFill>
                <a:latin typeface="맑은 고딕"/>
              </a:rPr>
              <a:t>(</a:t>
            </a:r>
            <a:r>
              <a:rPr lang="ko-KR" altLang="en-US" sz="2800">
                <a:solidFill>
                  <a:srgbClr val="333333"/>
                </a:solidFill>
                <a:latin typeface="맑은 고딕"/>
              </a:rPr>
              <a:t>중략</a:t>
            </a:r>
            <a:r>
              <a:rPr lang="en-US" altLang="ko-KR" sz="2800">
                <a:solidFill>
                  <a:srgbClr val="333333"/>
                </a:solidFill>
                <a:latin typeface="맑은 고딕"/>
              </a:rPr>
              <a:t>) </a:t>
            </a: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기후 변화에 따라 식물종은 생리적 영향을 받고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, </a:t>
            </a: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식물종 사이의 경쟁으로 서식지 변화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, </a:t>
            </a: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식물종의 분포 지역 이동이 나타난다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. </a:t>
            </a:r>
            <a:r>
              <a:rPr lang="ko-KR" altLang="en-US" sz="2800" b="0" i="0">
                <a:solidFill>
                  <a:srgbClr val="333333"/>
                </a:solidFill>
                <a:effectLst/>
                <a:latin typeface="맑은 고딕"/>
              </a:rPr>
              <a:t>그 결과 지구 온난화에 따른 멸종위기 식물이 출현할 것으로 보인다</a:t>
            </a:r>
            <a:r>
              <a:rPr lang="en-US" altLang="ko-KR" sz="2800" b="0" i="0">
                <a:solidFill>
                  <a:srgbClr val="333333"/>
                </a:solidFill>
                <a:effectLst/>
                <a:latin typeface="맑은 고딕"/>
              </a:rPr>
              <a:t>. </a:t>
            </a:r>
            <a:endParaRPr lang="ko-KR" altLang="en-US" sz="2800">
              <a:latin typeface="맑은 고딕"/>
            </a:endParaRPr>
          </a:p>
        </p:txBody>
      </p:sp>
      <p:sp>
        <p:nvSpPr>
          <p:cNvPr id="11" name="제목 1"/>
          <p:cNvSpPr/>
          <p:nvPr/>
        </p:nvSpPr>
        <p:spPr>
          <a:xfrm>
            <a:off x="8043333" y="6185562"/>
            <a:ext cx="3787283" cy="672438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출처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: </a:t>
            </a:r>
            <a:r>
              <a:rPr lang="ko-KR" altLang="en-US">
                <a:latin typeface="학교안심 나들이 OTF B"/>
                <a:ea typeface="학교안심 나들이 OTF B"/>
              </a:rPr>
              <a:t>대한민국 국가지도집</a:t>
            </a:r>
            <a:endParaRPr kumimoji="0" lang="ko-KR" altLang="en-US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</p:spTree>
    <p:extLst>
      <p:ext uri="{BB962C8B-B14F-4D97-AF65-F5344CB8AC3E}">
        <p14:creationId xmlns:p14="http://schemas.microsoft.com/office/powerpoint/2010/main" val="4068460398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2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25" name="제목 1"/>
          <p:cNvSpPr/>
          <p:nvPr/>
        </p:nvSpPr>
        <p:spPr>
          <a:xfrm>
            <a:off x="554156" y="1602798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3600" b="1">
                <a:latin typeface="학교안심 나들이 OTF B"/>
                <a:ea typeface="학교안심 나들이 OTF B"/>
              </a:rPr>
              <a:t>보기를 보고 문장을 완성하세요</a:t>
            </a:r>
            <a:r>
              <a:rPr lang="en-US" altLang="ko-KR" sz="3600" b="1">
                <a:latin typeface="학교안심 나들이 OTF B"/>
                <a:ea typeface="학교안심 나들이 OTF B"/>
              </a:rPr>
              <a:t>.</a:t>
            </a:r>
            <a:endParaRPr lang="en-US" altLang="ko-KR" sz="3600" b="1">
              <a:latin typeface="학교안심 나들이 OTF B"/>
              <a:ea typeface="학교안심 나들이 OTF B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기후변화의 위협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17349" y="4993592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2800" b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뜨거워</a:t>
            </a:r>
            <a:endParaRPr lang="en-US" altLang="ko-KR" sz="2800" b="1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21054" y="4089724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2800" mc:Ignorable="hp" hp:hslEmbossed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차가워</a:t>
            </a:r>
            <a:endParaRPr xmlns:mc="http://schemas.openxmlformats.org/markup-compatibility/2006" xmlns:hp="http://schemas.haansoft.com/office/presentation/8.0" lang="en-US" altLang="ko-KR" sz="2800" mc:Ignorable="hp" hp:hslEmbossed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57452" y="4164535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2800" b="1">
                <a:ln w="9525"/>
                <a:solidFill>
                  <a:schemeClr val="accent4"/>
                </a:solidFill>
              </a:rPr>
              <a:t>즐거워</a:t>
            </a:r>
            <a:endParaRPr lang="en-US" altLang="ko-KR" sz="2800" b="1">
              <a:ln w="9525"/>
              <a:solidFill>
                <a:schemeClr val="accent4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56579" y="5072586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2800" mc:Ignorable="hp" hp:hslEmbossed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추워</a:t>
            </a:r>
            <a:endParaRPr lang="en-US" altLang="ko-KR" sz="2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02422" y="4993592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28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빨라진다</a:t>
            </a:r>
            <a:endParaRPr lang="en-US" altLang="ko-KR" sz="2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79040" y="4549366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28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느려진다</a:t>
            </a:r>
            <a:r>
              <a:rPr lang="en-US" altLang="ko-KR" sz="28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altLang="ko-KR" sz="28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488302" y="3972118"/>
            <a:ext cx="197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슬프다</a:t>
            </a:r>
            <a:endParaRPr lang="en-US" altLang="ko-KR" sz="28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2060" y="2495070"/>
            <a:ext cx="9145905" cy="8177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400" b="1">
                <a:latin typeface="경기천년바탕OTF Bold"/>
                <a:ea typeface="경기천년바탕OTF Bold"/>
              </a:rPr>
              <a:t>지구가                              질수록  들꽃의 개화시기는                        </a:t>
            </a:r>
            <a:endParaRPr lang="ko-KR" altLang="en-US" sz="2400" b="1">
              <a:latin typeface="경기천년바탕OTF Bold"/>
              <a:ea typeface="경기천년바탕OTF Bold"/>
            </a:endParaRPr>
          </a:p>
          <a:p>
            <a:pPr lvl="0" algn="ctr">
              <a:defRPr/>
            </a:pPr>
            <a:r>
              <a:rPr lang="ko-KR" altLang="en-US" sz="2400" b="1">
                <a:latin typeface="경기천년바탕OTF Bold"/>
                <a:ea typeface="경기천년바탕OTF Bold"/>
              </a:rPr>
              <a:t>지구온난화는  식물에게                              </a:t>
            </a:r>
            <a:endParaRPr lang="ko-KR" altLang="en-US" b="1">
              <a:latin typeface="경기천년바탕OTF Bold"/>
              <a:ea typeface="경기천년바탕OTF Bold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72562" y="2563599"/>
            <a:ext cx="2248386" cy="2501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348077" y="2519745"/>
            <a:ext cx="2857986" cy="293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171227" y="2924686"/>
            <a:ext cx="2857986" cy="293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50801" y="5591651"/>
            <a:ext cx="26851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2800" b="1" mc:Ignorable="hp" hp:hslEmbossed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위협이 된다</a:t>
            </a:r>
            <a:r>
              <a:rPr xmlns:mc="http://schemas.openxmlformats.org/markup-compatibility/2006" xmlns:hp="http://schemas.haansoft.com/office/presentation/8.0" lang="en-US" altLang="ko-KR" sz="2800" b="1" mc:Ignorable="hp" hp:hslEmbossed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xmlns:mc="http://schemas.openxmlformats.org/markup-compatibility/2006" xmlns:hp="http://schemas.haansoft.com/office/presentation/8.0" lang="en-US" altLang="ko-KR" sz="2800" b="1" mc:Ignorable="hp" hp:hslEmbossed="0"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234404" y="5699428"/>
            <a:ext cx="26851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28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도움이 된다</a:t>
            </a:r>
            <a:r>
              <a:rPr lang="en-US" altLang="ko-KR" sz="28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.</a:t>
            </a:r>
            <a:endParaRPr lang="en-US" altLang="ko-KR" sz="2800" b="1"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048835684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3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기후변화와 들꽃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dirty="0"/>
          </a:p>
        </p:txBody>
      </p:sp>
      <p:sp>
        <p:nvSpPr>
          <p:cNvPr id="25" name="제목 1"/>
          <p:cNvSpPr/>
          <p:nvPr/>
        </p:nvSpPr>
        <p:spPr>
          <a:xfrm>
            <a:off x="554159" y="1349520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기상청 온도자료를 통해 기후변화 알기</a:t>
            </a:r>
            <a:endParaRPr kumimoji="0" lang="ko-KR" altLang="en-US" sz="3600" b="1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제목 1"/>
          <p:cNvSpPr/>
          <p:nvPr/>
        </p:nvSpPr>
        <p:spPr>
          <a:xfrm>
            <a:off x="397422" y="1962125"/>
            <a:ext cx="11397154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sz="3600">
                <a:latin typeface="학교안심 나들이 OTF B"/>
                <a:ea typeface="학교안심 나들이 OTF B"/>
              </a:rPr>
              <a:t>1995</a:t>
            </a:r>
            <a:r>
              <a:rPr lang="ko-KR" altLang="en-US" sz="3600">
                <a:latin typeface="학교안심 나들이 OTF B"/>
                <a:ea typeface="학교안심 나들이 OTF B"/>
              </a:rPr>
              <a:t>년과 </a:t>
            </a:r>
            <a:r>
              <a:rPr lang="en-US" altLang="ko-KR" sz="3600">
                <a:latin typeface="학교안심 나들이 OTF B"/>
                <a:ea typeface="학교안심 나들이 OTF B"/>
              </a:rPr>
              <a:t>2025</a:t>
            </a:r>
            <a:r>
              <a:rPr lang="ko-KR" altLang="en-US" sz="3600">
                <a:latin typeface="학교안심 나들이 OTF B"/>
                <a:ea typeface="학교안심 나들이 OTF B"/>
              </a:rPr>
              <a:t>년의 온도를 비교해봅시다</a:t>
            </a:r>
            <a:r>
              <a:rPr lang="en-US" altLang="ko-KR" sz="3600">
                <a:latin typeface="학교안심 나들이 OTF B"/>
                <a:ea typeface="학교안심 나들이 OTF B"/>
              </a:rPr>
              <a:t>. </a:t>
            </a:r>
            <a:endParaRPr lang="en-US" altLang="ko-KR" sz="3600">
              <a:latin typeface="학교안심 나들이 OTF B"/>
              <a:ea typeface="학교안심 나들이 OTF B"/>
            </a:endParaRPr>
          </a:p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pic>
        <p:nvPicPr>
          <p:cNvPr id="26" name="그림 25" descr="텍스트, 도표, 스크린샷, 지도이(가) 표시된 사진  AI가 생성한 콘텐츠는 부정확할 수 있습니다.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7129" y="2898934"/>
            <a:ext cx="4794069" cy="3959066"/>
          </a:xfrm>
          <a:prstGeom prst="rect">
            <a:avLst/>
          </a:prstGeom>
        </p:spPr>
      </p:pic>
      <p:pic>
        <p:nvPicPr>
          <p:cNvPr id="27" name="그림 26" descr="텍스트, 도표, 스크린샷, 지도이(가) 표시된 사진  AI가 생성한 콘텐츠는 부정확할 수 있습니다.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31246" y="2925513"/>
            <a:ext cx="4761884" cy="3932486"/>
          </a:xfrm>
          <a:prstGeom prst="rect">
            <a:avLst/>
          </a:prstGeom>
        </p:spPr>
      </p:pic>
      <p:sp>
        <p:nvSpPr>
          <p:cNvPr id="28" name="제목 1"/>
          <p:cNvSpPr/>
          <p:nvPr/>
        </p:nvSpPr>
        <p:spPr>
          <a:xfrm>
            <a:off x="773234" y="2604384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            &lt;1995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년 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4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월 기온분석 분포도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&gt;                                    &lt;2025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년 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4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월 기온분석 분포도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&gt;</a:t>
            </a:r>
            <a:endParaRPr kumimoji="0" lang="ko-KR" altLang="en-US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</p:spTree>
    <p:extLst>
      <p:ext uri="{BB962C8B-B14F-4D97-AF65-F5344CB8AC3E}">
        <p14:creationId xmlns:p14="http://schemas.microsoft.com/office/powerpoint/2010/main" val="3166000845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3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기후변화와 들꽃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제목 1"/>
          <p:cNvSpPr/>
          <p:nvPr/>
        </p:nvSpPr>
        <p:spPr>
          <a:xfrm>
            <a:off x="554159" y="1349520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기상청 온도자료를 통해 기후변화 알기</a:t>
            </a:r>
            <a:endParaRPr kumimoji="0" lang="ko-KR" altLang="en-US" sz="3600" b="1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제목 1"/>
          <p:cNvSpPr/>
          <p:nvPr/>
        </p:nvSpPr>
        <p:spPr>
          <a:xfrm>
            <a:off x="397422" y="1962125"/>
            <a:ext cx="11397154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3600">
                <a:latin typeface="학교안심 나들이 OTF B"/>
                <a:ea typeface="학교안심 나들이 OTF B"/>
              </a:rPr>
              <a:t>2.</a:t>
            </a:r>
            <a:r>
              <a:rPr lang="ko-KR" altLang="en-US" sz="3600">
                <a:latin typeface="학교안심 나들이 OTF B"/>
                <a:ea typeface="학교안심 나들이 OTF B"/>
              </a:rPr>
              <a:t> 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1995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년과 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2025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년 중 어느 시기에 꽃이 더 빨리 폈을까요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?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pic>
        <p:nvPicPr>
          <p:cNvPr id="26" name="그림 25" descr="텍스트, 도표, 스크린샷, 지도이(가) 표시된 사진  AI가 생성한 콘텐츠는 부정확할 수 있습니다.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7129" y="2898934"/>
            <a:ext cx="4794069" cy="3959066"/>
          </a:xfrm>
          <a:prstGeom prst="rect">
            <a:avLst/>
          </a:prstGeom>
        </p:spPr>
      </p:pic>
      <p:pic>
        <p:nvPicPr>
          <p:cNvPr id="27" name="그림 26" descr="텍스트, 도표, 스크린샷, 지도이(가) 표시된 사진  AI가 생성한 콘텐츠는 부정확할 수 있습니다.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31246" y="2925513"/>
            <a:ext cx="4761884" cy="3932486"/>
          </a:xfrm>
          <a:prstGeom prst="rect">
            <a:avLst/>
          </a:prstGeom>
        </p:spPr>
      </p:pic>
      <p:sp>
        <p:nvSpPr>
          <p:cNvPr id="28" name="제목 1"/>
          <p:cNvSpPr/>
          <p:nvPr/>
        </p:nvSpPr>
        <p:spPr>
          <a:xfrm>
            <a:off x="773234" y="2604384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            &lt;1995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년 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4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월 기온분석 분포도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&gt;                                    &lt;2025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년 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4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월 기온분석 분포도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&gt;</a:t>
            </a:r>
            <a:endParaRPr kumimoji="0" lang="ko-KR" altLang="en-US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</p:spTree>
    <p:extLst>
      <p:ext uri="{BB962C8B-B14F-4D97-AF65-F5344CB8AC3E}">
        <p14:creationId xmlns:p14="http://schemas.microsoft.com/office/powerpoint/2010/main" val="2945317971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3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기후변화와 들꽃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id="{601ED859-0EAC-0059-6F29-414852871531}"/>
              </a:ext>
            </a:extLst>
          </p:cNvPr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dirty="0"/>
          </a:p>
        </p:txBody>
      </p:sp>
      <p:sp>
        <p:nvSpPr>
          <p:cNvPr id="25" name="제목 1"/>
          <p:cNvSpPr/>
          <p:nvPr/>
        </p:nvSpPr>
        <p:spPr>
          <a:xfrm>
            <a:off x="554159" y="2494715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000" i="0" u="none" strike="noStrike" kern="1200" cap="none" spc="0" normalizeH="0" baseline="0">
                <a:latin typeface="학교안심 나들이 OTF B"/>
                <a:ea typeface="학교안심 나들이 OTF B"/>
              </a:rPr>
              <a:t>&lt;</a:t>
            </a:r>
            <a:r>
              <a:rPr kumimoji="0" lang="ko-KR" altLang="en-US" sz="3000" i="0" u="none" strike="noStrike" kern="1200" cap="none" spc="0" normalizeH="0" baseline="0">
                <a:latin typeface="학교안심 나들이 OTF B"/>
                <a:ea typeface="학교안심 나들이 OTF B"/>
              </a:rPr>
              <a:t>읽을 거리</a:t>
            </a:r>
            <a:r>
              <a:rPr kumimoji="0" lang="en-US" altLang="ko-KR" sz="3000" i="0" u="none" strike="noStrike" kern="1200" cap="none" spc="0" normalizeH="0" baseline="0">
                <a:latin typeface="학교안심 나들이 OTF B"/>
                <a:ea typeface="학교안심 나들이 OTF B"/>
              </a:rPr>
              <a:t>&gt;</a:t>
            </a:r>
            <a:endParaRPr kumimoji="0" lang="ko-KR" altLang="en-US" sz="30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제목 1"/>
          <p:cNvSpPr/>
          <p:nvPr/>
        </p:nvSpPr>
        <p:spPr>
          <a:xfrm>
            <a:off x="554155" y="2996819"/>
            <a:ext cx="5541845" cy="2604408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계란꽃은 여름을 코앞에 둔 시점에서 도심지의 나대지나 빈터 혹은 들녘에 나가면 어김없이 만나게 되는 꽃이다</a:t>
            </a:r>
            <a:r>
              <a:rPr lang="en-US" altLang="ko-KR" sz="2400" b="0" i="0">
                <a:solidFill>
                  <a:srgbClr val="1e1e1e"/>
                </a:solidFill>
                <a:effectLst/>
                <a:latin typeface="Apple SD Gothic Neo"/>
              </a:rPr>
              <a:t>. </a:t>
            </a: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평택지역의 경우</a:t>
            </a:r>
            <a:r>
              <a:rPr lang="en-US" altLang="ko-KR" sz="2400" b="0" i="0">
                <a:solidFill>
                  <a:srgbClr val="1e1e1e"/>
                </a:solidFill>
                <a:effectLst/>
                <a:latin typeface="Apple SD Gothic Neo"/>
              </a:rPr>
              <a:t>, 10</a:t>
            </a: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여년 전만해도 </a:t>
            </a:r>
            <a:r>
              <a:rPr lang="en-US" altLang="ko-KR" sz="2400" b="0" i="0">
                <a:solidFill>
                  <a:srgbClr val="1e1e1e"/>
                </a:solidFill>
                <a:effectLst/>
                <a:latin typeface="Apple SD Gothic Neo"/>
              </a:rPr>
              <a:t>6</a:t>
            </a: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월에 들어서야 평택 전역에서 큰 무리를 지어 피어났으나 지금은 기후변화의 탓인지 예전보다 일주일 이상 빠른 </a:t>
            </a:r>
            <a:r>
              <a:rPr lang="en-US" altLang="ko-KR" sz="2400" b="0" i="0">
                <a:solidFill>
                  <a:srgbClr val="1e1e1e"/>
                </a:solidFill>
                <a:effectLst/>
                <a:latin typeface="Apple SD Gothic Neo"/>
              </a:rPr>
              <a:t>5</a:t>
            </a: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월 하순경이면 주변 어디서나 예쁘게 피어난다</a:t>
            </a:r>
            <a:r>
              <a:rPr lang="en-US" altLang="ko-KR" sz="2400" b="0" i="0">
                <a:solidFill>
                  <a:srgbClr val="1e1e1e"/>
                </a:solidFill>
                <a:effectLst/>
                <a:latin typeface="Apple SD Gothic Neo"/>
              </a:rPr>
              <a:t>.</a:t>
            </a:r>
            <a:br>
              <a:rPr lang="ko-KR" altLang="en-US" sz="2400"/>
            </a:br>
            <a:endParaRPr kumimoji="0" lang="ko-KR" altLang="en-US" sz="2400" i="0" u="none" strike="noStrike" kern="1200" cap="none" spc="0" normalizeH="0" baseline="0">
              <a:latin typeface="학교안심 산뜻돋움 M"/>
              <a:ea typeface="학교안심 산뜻돋움 M"/>
            </a:endParaRPr>
          </a:p>
        </p:txBody>
      </p:sp>
      <p:sp>
        <p:nvSpPr>
          <p:cNvPr id="26" name="가로 글상자 25"/>
          <p:cNvSpPr txBox="1"/>
          <p:nvPr/>
        </p:nvSpPr>
        <p:spPr>
          <a:xfrm>
            <a:off x="397422" y="1462205"/>
            <a:ext cx="11397154" cy="1184910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3.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 읽을 거리를 읽고 </a:t>
            </a: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기후변화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와 </a:t>
            </a: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개화시기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는 생태계에 어떤 관계가 있는지 이야기해봅시다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.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7" name="제목 1"/>
          <p:cNvSpPr/>
          <p:nvPr/>
        </p:nvSpPr>
        <p:spPr>
          <a:xfrm>
            <a:off x="6096000" y="3034919"/>
            <a:ext cx="5734616" cy="2604408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만상벌은 벌통에 벌을 가득 채우는 걸 말한다. 벌이 월동을 마치고 알을 까서 무리를 불리는 것이다. 그런데 이</a:t>
            </a:r>
            <a:r>
              <a:rPr lang="en-US" altLang="ko-KR" sz="2400" b="0" i="0">
                <a:solidFill>
                  <a:srgbClr val="1e1e1e"/>
                </a:solidFill>
                <a:effectLst/>
                <a:latin typeface="Apple SD Gothic Neo"/>
              </a:rPr>
              <a:t>00</a:t>
            </a: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씨는 “꽃이 일찍 피면서 벌이 무리를 불리기도 전에 져버린다”고 토로했다. </a:t>
            </a:r>
            <a:endParaRPr lang="ko-KR" altLang="en-US" sz="2400" b="0" i="0">
              <a:solidFill>
                <a:srgbClr val="1e1e1e"/>
              </a:solidFill>
              <a:effectLst/>
              <a:latin typeface="Apple SD Gothic Neo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2400" b="0" i="0">
                <a:solidFill>
                  <a:srgbClr val="1e1e1e"/>
                </a:solidFill>
                <a:effectLst/>
                <a:latin typeface="Apple SD Gothic Neo"/>
              </a:rPr>
              <a:t>벌 만상 시기와 꽃 개화 시기가 엇물리면, 벌은 꿀을 모으지 못하고 먹을 게 없어 굶어야 한다. 그런가 하면 꽃은 수분을 도와줄 벌이 없어 열매가 덜 맺히게 된다.</a:t>
            </a:r>
            <a:endParaRPr lang="en-US" altLang="ko-KR" sz="2400" b="0" i="0">
              <a:solidFill>
                <a:srgbClr val="1e1e1e"/>
              </a:solidFill>
              <a:latin typeface="Apple SD Gothic Neo"/>
            </a:endParaRPr>
          </a:p>
        </p:txBody>
      </p:sp>
    </p:spTree>
    <p:extLst>
      <p:ext uri="{BB962C8B-B14F-4D97-AF65-F5344CB8AC3E}">
        <p14:creationId xmlns:p14="http://schemas.microsoft.com/office/powerpoint/2010/main" val="3657771109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순서도: 처리 33">
            <a:extLst>
              <a:ext uri="{FF2B5EF4-FFF2-40B4-BE49-F238E27FC236}">
                <a16:creationId xmlns:a16="http://schemas.microsoft.com/office/drawing/2014/main" id="{79C3CD31-DE13-8DAA-2E83-5BB773579FD6}"/>
              </a:ext>
            </a:extLst>
          </p:cNvPr>
          <p:cNvSpPr/>
          <p:nvPr/>
        </p:nvSpPr>
        <p:spPr>
          <a:xfrm>
            <a:off x="0" y="6575651"/>
            <a:ext cx="12192000" cy="282348"/>
          </a:xfrm>
          <a:prstGeom prst="flowChartProcess">
            <a:avLst/>
          </a:prstGeom>
          <a:solidFill>
            <a:srgbClr val="BCE26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5" name="모서리가 둥근 직사각형 19">
            <a:extLst>
              <a:ext uri="{FF2B5EF4-FFF2-40B4-BE49-F238E27FC236}">
                <a16:creationId xmlns:a16="http://schemas.microsoft.com/office/drawing/2014/main" id="{33C646AC-AD05-2392-9B65-7F826FBE8499}"/>
              </a:ext>
            </a:extLst>
          </p:cNvPr>
          <p:cNvSpPr/>
          <p:nvPr/>
        </p:nvSpPr>
        <p:spPr>
          <a:xfrm>
            <a:off x="361383" y="1103121"/>
            <a:ext cx="11469233" cy="1372785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 anchorCtr="0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ko-KR" altLang="en-US" sz="2800" b="1" dirty="0">
                <a:latin typeface="학교안심 바른돋움 R"/>
                <a:ea typeface="학교안심 바른돋움 R"/>
              </a:rPr>
              <a:t>내 들꽃과 기후변화의 위협</a:t>
            </a:r>
            <a:endParaRPr kumimoji="0" lang="ko-KR" altLang="en-US" sz="2400" b="1" i="0" u="none" strike="noStrike" kern="1200" cap="none" spc="0" normalizeH="0" baseline="0" dirty="0">
              <a:solidFill>
                <a:schemeClr val="tx1"/>
              </a:solidFill>
              <a:latin typeface="학교안심 바른돋움 R"/>
              <a:ea typeface="학교안심 바른돋움 R"/>
            </a:endParaRPr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29C25DF8-3F82-FB11-C874-4193F9DAB540}"/>
              </a:ext>
            </a:extLst>
          </p:cNvPr>
          <p:cNvSpPr/>
          <p:nvPr/>
        </p:nvSpPr>
        <p:spPr>
          <a:xfrm>
            <a:off x="4501263" y="620217"/>
            <a:ext cx="3189474" cy="965808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4000" b="1" dirty="0">
                <a:latin typeface="학교안심 산뜻돋움 M"/>
                <a:ea typeface="학교안심 산뜻돋움 M"/>
              </a:rPr>
              <a:t>정리하기</a:t>
            </a:r>
          </a:p>
        </p:txBody>
      </p:sp>
      <p:sp>
        <p:nvSpPr>
          <p:cNvPr id="37" name="모서리가 둥근 직사각형 19">
            <a:extLst>
              <a:ext uri="{FF2B5EF4-FFF2-40B4-BE49-F238E27FC236}">
                <a16:creationId xmlns:a16="http://schemas.microsoft.com/office/drawing/2014/main" id="{D974B685-D916-8D65-FA05-CDD4ADFDF7A0}"/>
              </a:ext>
            </a:extLst>
          </p:cNvPr>
          <p:cNvSpPr/>
          <p:nvPr/>
        </p:nvSpPr>
        <p:spPr>
          <a:xfrm>
            <a:off x="380433" y="2742606"/>
            <a:ext cx="11469233" cy="3460958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 anchorCtr="0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kumimoji="0" lang="ko-KR" altLang="en-US" sz="2400" b="1" i="0" u="none" strike="noStrike" kern="1200" cap="none" spc="0" normalizeH="0" baseline="0" dirty="0">
              <a:solidFill>
                <a:srgbClr val="000000"/>
              </a:solidFill>
              <a:latin typeface="학교안심 바른돋움 R"/>
              <a:ea typeface="학교안심 바른돋움 R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E269F6-8954-BE1A-8077-D65597993628}"/>
              </a:ext>
            </a:extLst>
          </p:cNvPr>
          <p:cNvSpPr/>
          <p:nvPr/>
        </p:nvSpPr>
        <p:spPr>
          <a:xfrm>
            <a:off x="679887" y="3214428"/>
            <a:ext cx="4223584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kumimoji="0" lang="ko-KR" altLang="en-US" sz="3600" i="0" u="none" strike="noStrike" kern="1200" cap="none" spc="0" normalizeH="0" baseline="0" dirty="0">
              <a:latin typeface="학교안심 산뜻돋움 M"/>
              <a:ea typeface="학교안심 산뜻돋움 M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E2CE7E7-44BD-C77B-236A-CAE8A10C5649}"/>
              </a:ext>
            </a:extLst>
          </p:cNvPr>
          <p:cNvSpPr/>
          <p:nvPr/>
        </p:nvSpPr>
        <p:spPr>
          <a:xfrm>
            <a:off x="554157" y="3357606"/>
            <a:ext cx="4994874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3600" dirty="0">
                <a:latin typeface="학교안심 산뜻돋움 M"/>
                <a:ea typeface="학교안심 산뜻돋움 M"/>
              </a:rPr>
              <a:t>친구에게</a:t>
            </a:r>
            <a:endParaRPr lang="en-US" altLang="ko-KR" sz="3600" dirty="0">
              <a:latin typeface="학교안심 산뜻돋움 M"/>
              <a:ea typeface="학교안심 산뜻돋움 M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sz="3600" i="0" u="none" strike="noStrike" kern="1200" cap="none" spc="0" normalizeH="0" baseline="0" dirty="0">
                <a:latin typeface="학교안심 산뜻돋움 M"/>
                <a:ea typeface="학교안심 산뜻돋움 M"/>
              </a:rPr>
              <a:t>내 들꽃 소개하기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0763E6-D27B-A2C3-4295-A0764637D192}"/>
              </a:ext>
            </a:extLst>
          </p:cNvPr>
          <p:cNvSpPr/>
          <p:nvPr/>
        </p:nvSpPr>
        <p:spPr>
          <a:xfrm>
            <a:off x="6854792" y="3314768"/>
            <a:ext cx="4994874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sz="3600" i="0" u="none" strike="noStrike" kern="1200" cap="none" spc="0" normalizeH="0" baseline="0" dirty="0">
                <a:latin typeface="학교안심 산뜻돋움 M"/>
                <a:ea typeface="학교안심 산뜻돋움 M"/>
              </a:rPr>
              <a:t>들꽃과 기후변화의</a:t>
            </a:r>
            <a:endParaRPr kumimoji="0" lang="en-US" altLang="ko-KR" sz="3600" i="0" u="none" strike="noStrike" kern="1200" cap="none" spc="0" normalizeH="0" baseline="0" dirty="0">
              <a:latin typeface="학교안심 산뜻돋움 M"/>
              <a:ea typeface="학교안심 산뜻돋움 M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3600" dirty="0">
                <a:latin typeface="학교안심 산뜻돋움 M"/>
                <a:ea typeface="학교안심 산뜻돋움 M"/>
              </a:rPr>
              <a:t>관계를 깨닫기</a:t>
            </a:r>
            <a:endParaRPr kumimoji="0" lang="ko-KR" altLang="en-US" sz="3600" i="0" u="none" strike="noStrike" kern="1200" cap="none" spc="0" normalizeH="0" baseline="0" dirty="0">
              <a:latin typeface="학교안심 산뜻돋움 M"/>
              <a:ea typeface="학교안심 산뜻돋움 M"/>
            </a:endParaRPr>
          </a:p>
        </p:txBody>
      </p:sp>
    </p:spTree>
    <p:extLst>
      <p:ext uri="{BB962C8B-B14F-4D97-AF65-F5344CB8AC3E}">
        <p14:creationId xmlns:p14="http://schemas.microsoft.com/office/powerpoint/2010/main" val="4069091063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30477" y="487104"/>
            <a:ext cx="4342036" cy="64225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500">
                <a:latin typeface="학교안심 나들이 OTF B"/>
                <a:ea typeface="학교안심 나들이 OTF B"/>
              </a:rPr>
              <a:t>정리하기</a:t>
            </a:r>
            <a:endParaRPr lang="ko-KR" altLang="en-US" sz="4500">
              <a:latin typeface="학교안심 나들이 OTF B"/>
              <a:ea typeface="학교안심 나들이 OTF B"/>
            </a:endParaRPr>
          </a:p>
        </p:txBody>
      </p:sp>
      <p:sp>
        <p:nvSpPr>
          <p:cNvPr id="13" name="자유형 12"/>
          <p:cNvSpPr/>
          <p:nvPr/>
        </p:nvSpPr>
        <p:spPr>
          <a:xfrm flipH="1">
            <a:off x="954635" y="1294483"/>
            <a:ext cx="3519845" cy="44898"/>
          </a:xfrm>
          <a:custGeom>
            <a:avLst/>
            <a:gdLst>
              <a:gd name="connsiteX0" fmla="*/ 3188851 w 3396356"/>
              <a:gd name="connsiteY0" fmla="*/ 541 h 45719"/>
              <a:gd name="connsiteX1" fmla="*/ 2369568 w 3396356"/>
              <a:gd name="connsiteY1" fmla="*/ 541 h 45719"/>
              <a:gd name="connsiteX2" fmla="*/ 2304481 w 3396356"/>
              <a:gd name="connsiteY2" fmla="*/ 541 h 45719"/>
              <a:gd name="connsiteX3" fmla="*/ 1091875 w 3396356"/>
              <a:gd name="connsiteY3" fmla="*/ 541 h 45719"/>
              <a:gd name="connsiteX4" fmla="*/ 1026789 w 3396356"/>
              <a:gd name="connsiteY4" fmla="*/ 541 h 45719"/>
              <a:gd name="connsiteX5" fmla="*/ 207506 w 3396356"/>
              <a:gd name="connsiteY5" fmla="*/ 541 h 45719"/>
              <a:gd name="connsiteX6" fmla="*/ 70 w 3396356"/>
              <a:gd name="connsiteY6" fmla="*/ 22626 h 45719"/>
              <a:gd name="connsiteX7" fmla="*/ 217259 w 3396356"/>
              <a:gd name="connsiteY7" fmla="*/ 44193 h 45719"/>
              <a:gd name="connsiteX8" fmla="*/ 1163336 w 3396356"/>
              <a:gd name="connsiteY8" fmla="*/ 41625 h 45719"/>
              <a:gd name="connsiteX9" fmla="*/ 1698178 w 3396356"/>
              <a:gd name="connsiteY9" fmla="*/ 40461 h 45719"/>
              <a:gd name="connsiteX10" fmla="*/ 2233020 w 3396356"/>
              <a:gd name="connsiteY10" fmla="*/ 41625 h 45719"/>
              <a:gd name="connsiteX11" fmla="*/ 3179098 w 3396356"/>
              <a:gd name="connsiteY11" fmla="*/ 44193 h 45719"/>
              <a:gd name="connsiteX12" fmla="*/ 3396287 w 3396356"/>
              <a:gd name="connsiteY12" fmla="*/ 22626 h 45719"/>
              <a:gd name="connsiteX13" fmla="*/ 3188851 w 3396356"/>
              <a:gd name="connsiteY13" fmla="*/ 541 h 457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6356" h="45719">
                <a:moveTo>
                  <a:pt x="3188851" y="541"/>
                </a:moveTo>
                <a:lnTo>
                  <a:pt x="2369568" y="541"/>
                </a:lnTo>
                <a:lnTo>
                  <a:pt x="2304481" y="541"/>
                </a:lnTo>
                <a:lnTo>
                  <a:pt x="1091875" y="541"/>
                </a:lnTo>
                <a:lnTo>
                  <a:pt x="1026789" y="541"/>
                </a:lnTo>
                <a:lnTo>
                  <a:pt x="207506" y="541"/>
                </a:lnTo>
                <a:cubicBezTo>
                  <a:pt x="89511" y="-231"/>
                  <a:pt x="1696" y="-3444"/>
                  <a:pt x="70" y="22626"/>
                </a:cubicBezTo>
                <a:cubicBezTo>
                  <a:pt x="-1556" y="48697"/>
                  <a:pt x="23818" y="39913"/>
                  <a:pt x="217259" y="44193"/>
                </a:cubicBezTo>
                <a:cubicBezTo>
                  <a:pt x="410700" y="48473"/>
                  <a:pt x="808965" y="42481"/>
                  <a:pt x="1163336" y="41625"/>
                </a:cubicBezTo>
                <a:lnTo>
                  <a:pt x="1698178" y="40461"/>
                </a:lnTo>
                <a:lnTo>
                  <a:pt x="2233020" y="41625"/>
                </a:lnTo>
                <a:cubicBezTo>
                  <a:pt x="2587391" y="42481"/>
                  <a:pt x="2985656" y="48473"/>
                  <a:pt x="3179098" y="44193"/>
                </a:cubicBezTo>
                <a:cubicBezTo>
                  <a:pt x="3372539" y="39913"/>
                  <a:pt x="3397912" y="48697"/>
                  <a:pt x="3396287" y="22626"/>
                </a:cubicBezTo>
                <a:cubicBezTo>
                  <a:pt x="3394661" y="-3444"/>
                  <a:pt x="3306846" y="-231"/>
                  <a:pt x="3188851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defRPr/>
            </a:pPr>
            <a:endParaRPr kumimoji="1"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1" name="순서도: 대체 처리 20"/>
          <p:cNvSpPr/>
          <p:nvPr/>
        </p:nvSpPr>
        <p:spPr>
          <a:xfrm>
            <a:off x="852259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d5edae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lvl="0" algn="ctr">
              <a:defRPr/>
            </a:pPr>
            <a:endParaRPr kumimoji="1" lang="ko-KR" altLang="en-US" sz="2800">
              <a:solidFill>
                <a:srgbClr val="339933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endParaRPr kumimoji="1" lang="ko-KR" altLang="en-US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들꽃과 나는 어떤 관계를 맺고 있을까</a:t>
            </a:r>
            <a:r>
              <a:rPr lang="en-US" altLang="ko-KR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?</a:t>
            </a:r>
            <a:endParaRPr lang="ko-KR" altLang="en-US" sz="20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2" name="순서도: 대체 처리 21"/>
          <p:cNvSpPr/>
          <p:nvPr/>
        </p:nvSpPr>
        <p:spPr>
          <a:xfrm>
            <a:off x="4474481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d5edae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lvl="0" algn="ctr">
              <a:defRPr/>
            </a:pPr>
            <a:endParaRPr kumimoji="1" lang="ko-KR" altLang="en-US" sz="2800">
              <a:solidFill>
                <a:srgbClr val="339933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endParaRPr kumimoji="1" lang="ko-KR" altLang="en-US" sz="2800">
              <a:solidFill>
                <a:srgbClr val="339933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kumimoji="1" lang="ko-KR" altLang="en-US" sz="2800">
                <a:solidFill>
                  <a:srgbClr val="339933"/>
                </a:solidFill>
                <a:latin typeface="학교안심 나들이 OTF B"/>
                <a:ea typeface="학교안심 나들이 OTF B"/>
              </a:rPr>
              <a:t>기후변화로 인해 들꽃이 받는 위협은 무엇일까</a:t>
            </a:r>
            <a:r>
              <a:rPr kumimoji="1" lang="en-US" altLang="ko-KR" sz="2800">
                <a:solidFill>
                  <a:srgbClr val="339933"/>
                </a:solidFill>
                <a:latin typeface="학교안심 나들이 OTF B"/>
                <a:ea typeface="학교안심 나들이 OTF B"/>
              </a:rPr>
              <a:t>?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3" name="순서도: 대체 처리 22"/>
          <p:cNvSpPr/>
          <p:nvPr/>
        </p:nvSpPr>
        <p:spPr>
          <a:xfrm>
            <a:off x="8037853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d5edae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lvl="0" algn="ctr">
              <a:defRPr/>
            </a:pPr>
            <a:endParaRPr kumimoji="1" lang="ko-KR" altLang="en-US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endParaRPr kumimoji="1" lang="ko-KR" altLang="en-US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kumimoji="1" lang="ko-KR" altLang="en-US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배운 수업 내용 중</a:t>
            </a:r>
            <a:endParaRPr kumimoji="1" lang="ko-KR" altLang="en-US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kumimoji="1" lang="ko-KR" altLang="en-US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새롭게 알게 된 점</a:t>
            </a:r>
            <a:r>
              <a:rPr kumimoji="1" lang="en-US" altLang="ko-KR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,</a:t>
            </a:r>
            <a:endParaRPr kumimoji="1" lang="en-US" altLang="ko-KR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kumimoji="1" lang="ko-KR" altLang="en-US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궁금한 점</a:t>
            </a:r>
            <a:r>
              <a:rPr kumimoji="1" lang="en-US" altLang="ko-KR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, </a:t>
            </a:r>
            <a:endParaRPr kumimoji="1" lang="en-US" altLang="ko-KR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kumimoji="1" lang="ko-KR" altLang="en-US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느낀 점 등을 </a:t>
            </a:r>
            <a:endParaRPr kumimoji="1" lang="ko-KR" altLang="en-US" sz="28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kumimoji="1" lang="ko-KR" altLang="en-US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말해봅시다</a:t>
            </a:r>
            <a:r>
              <a:rPr kumimoji="1" lang="en-US" altLang="ko-KR" sz="28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. </a:t>
            </a:r>
            <a:r>
              <a:rPr kumimoji="1" lang="ko-KR" altLang="en-US" sz="2800">
                <a:latin typeface="학교안심 나들이 OTF B"/>
                <a:ea typeface="학교안심 나들이 OTF B"/>
              </a:rPr>
              <a:t> 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grpSp>
        <p:nvGrpSpPr>
          <p:cNvPr id="34" name="그룹 33"/>
          <p:cNvGrpSpPr/>
          <p:nvPr/>
        </p:nvGrpSpPr>
        <p:grpSpPr>
          <a:xfrm rot="0">
            <a:off x="2072367" y="1615075"/>
            <a:ext cx="895803" cy="895804"/>
            <a:chOff x="2072367" y="1615075"/>
            <a:chExt cx="895803" cy="895804"/>
          </a:xfrm>
        </p:grpSpPr>
        <p:sp>
          <p:nvSpPr>
            <p:cNvPr id="27" name="타원 26"/>
            <p:cNvSpPr/>
            <p:nvPr/>
          </p:nvSpPr>
          <p:spPr>
            <a:xfrm>
              <a:off x="2072367" y="1615075"/>
              <a:ext cx="895803" cy="895804"/>
            </a:xfrm>
            <a:prstGeom prst="ellipse">
              <a:avLst/>
            </a:prstGeom>
            <a:solidFill>
              <a:srgbClr val="bce266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25" name="가로 글상자 24"/>
            <p:cNvSpPr txBox="1"/>
            <p:nvPr/>
          </p:nvSpPr>
          <p:spPr>
            <a:xfrm>
              <a:off x="2307827" y="1615075"/>
              <a:ext cx="374413" cy="853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5000" b="1" mc:Ignorable="hp" hp:hslEmbossed="0">
                  <a:ln w="12700" cap="flat" cmpd="sng" algn="ctr">
                    <a:solidFill>
                      <a:srgbClr val="b4e7a1"/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chemeClr val="lt1"/>
                  </a:solidFill>
                  <a:effectLst>
                    <a:outerShdw blurRad="38100" dist="25400" dir="5400000" rotWithShape="0">
                      <a:srgbClr val="000000">
                        <a:alpha val="58000"/>
                      </a:srgbClr>
                    </a:outerShdw>
                  </a:effectLst>
                  <a:latin typeface="학교안심 나들이 OTF B"/>
                  <a:ea typeface="학교안심 나들이 OTF B"/>
                </a:rPr>
                <a:t>1</a:t>
              </a:r>
              <a:endParaRPr xmlns:mc="http://schemas.openxmlformats.org/markup-compatibility/2006" xmlns:hp="http://schemas.haansoft.com/office/presentation/8.0" lang="en-US" altLang="ko-KR" sz="5000" b="1" mc:Ignorable="hp" hp:hslEmbossed="0">
                <a:solidFill>
                  <a:schemeClr val="lt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 rot="0">
            <a:off x="5648098" y="1700069"/>
            <a:ext cx="895803" cy="895804"/>
            <a:chOff x="5648098" y="1700069"/>
            <a:chExt cx="895803" cy="895804"/>
          </a:xfrm>
        </p:grpSpPr>
        <p:sp>
          <p:nvSpPr>
            <p:cNvPr id="28" name="타원 27"/>
            <p:cNvSpPr/>
            <p:nvPr/>
          </p:nvSpPr>
          <p:spPr>
            <a:xfrm>
              <a:off x="5648098" y="1700069"/>
              <a:ext cx="895803" cy="895804"/>
            </a:xfrm>
            <a:prstGeom prst="ellipse">
              <a:avLst/>
            </a:prstGeom>
            <a:solidFill>
              <a:srgbClr val="bce266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29" name="가로 글상자 28"/>
            <p:cNvSpPr txBox="1"/>
            <p:nvPr/>
          </p:nvSpPr>
          <p:spPr>
            <a:xfrm>
              <a:off x="5845458" y="1700069"/>
              <a:ext cx="522957" cy="853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5000" b="1" mc:Ignorable="hp" hp:hslEmbossed="0">
                  <a:ln w="12700" cap="flat" cmpd="sng" algn="ctr">
                    <a:solidFill>
                      <a:srgbClr val="b4e7a1"/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chemeClr val="lt1"/>
                  </a:solidFill>
                  <a:effectLst>
                    <a:outerShdw blurRad="38100" dist="25400" dir="5400000" rotWithShape="0">
                      <a:srgbClr val="000000">
                        <a:alpha val="58000"/>
                      </a:srgbClr>
                    </a:outerShdw>
                  </a:effectLst>
                  <a:latin typeface="학교안심 나들이 OTF B"/>
                  <a:ea typeface="학교안심 나들이 OTF B"/>
                </a:rPr>
                <a:t>2</a:t>
              </a:r>
              <a:endParaRPr xmlns:mc="http://schemas.openxmlformats.org/markup-compatibility/2006" xmlns:hp="http://schemas.haansoft.com/office/presentation/8.0" lang="en-US" altLang="ko-KR" sz="5000" b="1" mc:Ignorable="hp" hp:hslEmbossed="0">
                <a:solidFill>
                  <a:schemeClr val="lt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 rot="0">
            <a:off x="9211470" y="1657572"/>
            <a:ext cx="895803" cy="895804"/>
            <a:chOff x="9211470" y="1657572"/>
            <a:chExt cx="895803" cy="895804"/>
          </a:xfrm>
        </p:grpSpPr>
        <p:sp>
          <p:nvSpPr>
            <p:cNvPr id="30" name="타원 29"/>
            <p:cNvSpPr/>
            <p:nvPr/>
          </p:nvSpPr>
          <p:spPr>
            <a:xfrm>
              <a:off x="9211470" y="1657572"/>
              <a:ext cx="895803" cy="895804"/>
            </a:xfrm>
            <a:prstGeom prst="ellipse">
              <a:avLst/>
            </a:prstGeom>
            <a:solidFill>
              <a:srgbClr val="bce266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31" name="가로 글상자 30"/>
            <p:cNvSpPr txBox="1"/>
            <p:nvPr/>
          </p:nvSpPr>
          <p:spPr>
            <a:xfrm>
              <a:off x="9408830" y="1657572"/>
              <a:ext cx="502885" cy="853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5000" b="1" mc:Ignorable="hp" hp:hslEmbossed="0">
                  <a:ln w="12700" cap="flat" cmpd="sng" algn="ctr">
                    <a:solidFill>
                      <a:srgbClr val="b4e7a1"/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chemeClr val="lt1"/>
                  </a:solidFill>
                  <a:effectLst>
                    <a:outerShdw blurRad="38100" dist="25400" dir="5400000" rotWithShape="0">
                      <a:srgbClr val="000000">
                        <a:alpha val="58000"/>
                      </a:srgbClr>
                    </a:outerShdw>
                  </a:effectLst>
                  <a:latin typeface="학교안심 나들이 OTF B"/>
                  <a:ea typeface="학교안심 나들이 OTF B"/>
                </a:rPr>
                <a:t>3</a:t>
              </a:r>
              <a:endParaRPr xmlns:mc="http://schemas.openxmlformats.org/markup-compatibility/2006" xmlns:hp="http://schemas.haansoft.com/office/presentation/8.0" lang="en-US" altLang="ko-KR" sz="5000" b="1" mc:Ignorable="hp" hp:hslEmbossed="0">
                <a:solidFill>
                  <a:schemeClr val="lt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 rot="0">
            <a:off x="9540541" y="546271"/>
            <a:ext cx="2290075" cy="771071"/>
            <a:chOff x="9407074" y="304801"/>
            <a:chExt cx="2290075" cy="771071"/>
          </a:xfrm>
        </p:grpSpPr>
        <p:sp>
          <p:nvSpPr>
            <p:cNvPr id="37" name="순서도: 수행의 시작/종료 3"/>
            <p:cNvSpPr/>
            <p:nvPr/>
          </p:nvSpPr>
          <p:spPr>
            <a:xfrm>
              <a:off x="9407074" y="304801"/>
              <a:ext cx="2290075" cy="771071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38" name="순서도: 수행의 시작/종료 5"/>
            <p:cNvSpPr/>
            <p:nvPr/>
          </p:nvSpPr>
          <p:spPr>
            <a:xfrm>
              <a:off x="9528970" y="400618"/>
              <a:ext cx="2066127" cy="584540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3~4/6</a:t>
              </a:r>
              <a:r>
                <a:rPr kumimoji="0" lang="ko-KR" altLang="en-US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차시</a:t>
              </a:r>
              <a:endPara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8425" y="247841"/>
            <a:ext cx="1083176" cy="11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42928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19"/>
          <p:cNvSpPr/>
          <p:nvPr/>
        </p:nvSpPr>
        <p:spPr>
          <a:xfrm>
            <a:off x="361381" y="1103120"/>
            <a:ext cx="11469233" cy="5297679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3" name="제목 1"/>
          <p:cNvSpPr/>
          <p:nvPr/>
        </p:nvSpPr>
        <p:spPr>
          <a:xfrm>
            <a:off x="554156" y="1718657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sz="4000" b="1" i="0" u="none" strike="noStrike" kern="1200" cap="none" spc="0" normalizeH="0" baseline="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기후 변화에 위협 당하는 들꽃에 대해 알아보기</a:t>
            </a:r>
            <a:endParaRPr kumimoji="0" lang="ko-KR" altLang="en-US" sz="4000" b="1" i="0" u="none" strike="noStrike" kern="1200" cap="none" spc="0" normalizeH="0" baseline="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5" name="제목 1"/>
          <p:cNvSpPr/>
          <p:nvPr/>
        </p:nvSpPr>
        <p:spPr>
          <a:xfrm>
            <a:off x="744655" y="2432411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>
              <a:buNone/>
              <a:defRPr/>
            </a:pPr>
            <a:r>
              <a:rPr lang="ko-KR" altLang="en-US" sz="3100">
                <a:latin typeface="학교안심 나들이 OTF B"/>
                <a:ea typeface="학교안심 나들이 OTF B"/>
              </a:rPr>
              <a:t>들꽃을 관찰하고 이름을 붙이며</a:t>
            </a:r>
            <a:r>
              <a:rPr lang="en-US" altLang="ko-KR" sz="3100">
                <a:latin typeface="학교안심 나들이 OTF B"/>
                <a:ea typeface="학교안심 나들이 OTF B"/>
              </a:rPr>
              <a:t>, </a:t>
            </a:r>
            <a:r>
              <a:rPr lang="ko-KR" altLang="en-US" sz="3100">
                <a:latin typeface="학교안심 나들이 OTF B"/>
                <a:ea typeface="학교안심 나들이 OTF B"/>
              </a:rPr>
              <a:t>들꽃을 삶과 연결된 의미 있는 존재로 인식한다</a:t>
            </a:r>
            <a:r>
              <a:rPr lang="en-US" altLang="ko-KR" sz="3100">
                <a:latin typeface="학교안심 나들이 OTF B"/>
                <a:ea typeface="학교안심 나들이 OTF B"/>
              </a:rPr>
              <a:t>. </a:t>
            </a:r>
            <a:r>
              <a:rPr lang="ko-KR" altLang="en-US" sz="3100">
                <a:latin typeface="학교안심 나들이 OTF B"/>
                <a:ea typeface="학교안심 나들이 OTF B"/>
              </a:rPr>
              <a:t>학교 주변의 자연환경을 활용하여 생태적 상상력과 창의적 표현 능력을 함양한다</a:t>
            </a:r>
            <a:r>
              <a:rPr lang="en-US" altLang="ko-KR" sz="3100">
                <a:latin typeface="학교안심 나들이 OTF B"/>
                <a:ea typeface="학교안심 나들이 OTF B"/>
              </a:rPr>
              <a:t>.</a:t>
            </a:r>
            <a:endParaRPr lang="en-US" altLang="ko-KR" sz="3100">
              <a:latin typeface="학교안심 나들이 OTF B"/>
              <a:ea typeface="학교안심 나들이 OTF B"/>
            </a:endParaRPr>
          </a:p>
          <a:p>
            <a:pPr lvl="0">
              <a:buNone/>
              <a:defRPr/>
            </a:pPr>
            <a:endParaRPr lang="en-US" altLang="ko-KR" sz="3100">
              <a:latin typeface="학교안심 나들이 OTF B"/>
              <a:ea typeface="학교안심 나들이 OTF B"/>
            </a:endParaRPr>
          </a:p>
          <a:p>
            <a:pPr lvl="0">
              <a:defRPr/>
            </a:pPr>
            <a:r>
              <a:rPr lang="ko-KR" altLang="en-US" sz="3100">
                <a:latin typeface="학교안심 나들이 OTF B"/>
                <a:ea typeface="학교안심 나들이 OTF B"/>
              </a:rPr>
              <a:t>기온 변화와 개화 시기의 관계를 분석하며 기후변화의 영향을 체감하도록 한다</a:t>
            </a:r>
            <a:r>
              <a:rPr lang="en-US" altLang="ko-KR" sz="3100">
                <a:latin typeface="학교안심 나들이 OTF B"/>
                <a:ea typeface="학교안심 나들이 OTF B"/>
              </a:rPr>
              <a:t>.</a:t>
            </a:r>
            <a:r>
              <a:rPr lang="ko-KR" altLang="en-US" sz="3100">
                <a:latin typeface="학교안심 나들이 OTF B"/>
                <a:ea typeface="학교안심 나들이 OTF B"/>
              </a:rPr>
              <a:t> 자료 탐색과 기록 활동을 통해 생태계 변화에 대한 통합적 사고력을 기르고자 한다</a:t>
            </a:r>
            <a:r>
              <a:rPr lang="en-US" altLang="ko-KR" sz="3100">
                <a:latin typeface="학교안심 나들이 OTF B"/>
                <a:ea typeface="학교안심 나들이 OTF B"/>
              </a:rPr>
              <a:t>.</a:t>
            </a:r>
            <a:endParaRPr lang="en-US" altLang="ko-KR" sz="31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kumimoji="0" lang="ko-KR" altLang="en-US" sz="31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653663" y="658317"/>
            <a:ext cx="3189474" cy="965808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4000" b="1">
                <a:latin typeface="학교안심 나들이 OTF B"/>
                <a:ea typeface="학교안심 나들이 OTF B"/>
              </a:rPr>
              <a:t>들어가기</a:t>
            </a:r>
            <a:endParaRPr kumimoji="1" lang="ko-KR" altLang="en-US" sz="4000" b="1">
              <a:latin typeface="학교안심 나들이 OTF B"/>
              <a:ea typeface="학교안심 나들이 OTF B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7466" y="2394481"/>
            <a:ext cx="406796" cy="42664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4813" y="4397804"/>
            <a:ext cx="406796" cy="4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1888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852259" y="485432"/>
            <a:ext cx="4342036" cy="64225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500">
                <a:latin typeface="학교안심 나들이 OTF B"/>
                <a:ea typeface="학교안심 나들이 OTF B"/>
              </a:rPr>
              <a:t>주요 활동</a:t>
            </a:r>
            <a:endParaRPr lang="ko-KR" altLang="en-US" sz="4500">
              <a:latin typeface="학교안심 나들이 OTF B"/>
              <a:ea typeface="학교안심 나들이 OTF B"/>
            </a:endParaRPr>
          </a:p>
        </p:txBody>
      </p:sp>
      <p:sp>
        <p:nvSpPr>
          <p:cNvPr id="13" name="자유형 12"/>
          <p:cNvSpPr/>
          <p:nvPr/>
        </p:nvSpPr>
        <p:spPr>
          <a:xfrm flipH="1">
            <a:off x="954635" y="1294483"/>
            <a:ext cx="3519845" cy="44898"/>
          </a:xfrm>
          <a:custGeom>
            <a:avLst/>
            <a:gdLst>
              <a:gd name="connsiteX0" fmla="*/ 3188851 w 3396356"/>
              <a:gd name="connsiteY0" fmla="*/ 541 h 45719"/>
              <a:gd name="connsiteX1" fmla="*/ 2369568 w 3396356"/>
              <a:gd name="connsiteY1" fmla="*/ 541 h 45719"/>
              <a:gd name="connsiteX2" fmla="*/ 2304481 w 3396356"/>
              <a:gd name="connsiteY2" fmla="*/ 541 h 45719"/>
              <a:gd name="connsiteX3" fmla="*/ 1091875 w 3396356"/>
              <a:gd name="connsiteY3" fmla="*/ 541 h 45719"/>
              <a:gd name="connsiteX4" fmla="*/ 1026789 w 3396356"/>
              <a:gd name="connsiteY4" fmla="*/ 541 h 45719"/>
              <a:gd name="connsiteX5" fmla="*/ 207506 w 3396356"/>
              <a:gd name="connsiteY5" fmla="*/ 541 h 45719"/>
              <a:gd name="connsiteX6" fmla="*/ 70 w 3396356"/>
              <a:gd name="connsiteY6" fmla="*/ 22626 h 45719"/>
              <a:gd name="connsiteX7" fmla="*/ 217259 w 3396356"/>
              <a:gd name="connsiteY7" fmla="*/ 44193 h 45719"/>
              <a:gd name="connsiteX8" fmla="*/ 1163336 w 3396356"/>
              <a:gd name="connsiteY8" fmla="*/ 41625 h 45719"/>
              <a:gd name="connsiteX9" fmla="*/ 1698178 w 3396356"/>
              <a:gd name="connsiteY9" fmla="*/ 40461 h 45719"/>
              <a:gd name="connsiteX10" fmla="*/ 2233020 w 3396356"/>
              <a:gd name="connsiteY10" fmla="*/ 41625 h 45719"/>
              <a:gd name="connsiteX11" fmla="*/ 3179098 w 3396356"/>
              <a:gd name="connsiteY11" fmla="*/ 44193 h 45719"/>
              <a:gd name="connsiteX12" fmla="*/ 3396287 w 3396356"/>
              <a:gd name="connsiteY12" fmla="*/ 22626 h 45719"/>
              <a:gd name="connsiteX13" fmla="*/ 3188851 w 3396356"/>
              <a:gd name="connsiteY13" fmla="*/ 541 h 457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6356" h="45719">
                <a:moveTo>
                  <a:pt x="3188851" y="541"/>
                </a:moveTo>
                <a:lnTo>
                  <a:pt x="2369568" y="541"/>
                </a:lnTo>
                <a:lnTo>
                  <a:pt x="2304481" y="541"/>
                </a:lnTo>
                <a:lnTo>
                  <a:pt x="1091875" y="541"/>
                </a:lnTo>
                <a:lnTo>
                  <a:pt x="1026789" y="541"/>
                </a:lnTo>
                <a:lnTo>
                  <a:pt x="207506" y="541"/>
                </a:lnTo>
                <a:cubicBezTo>
                  <a:pt x="89511" y="-231"/>
                  <a:pt x="1696" y="-3444"/>
                  <a:pt x="70" y="22626"/>
                </a:cubicBezTo>
                <a:cubicBezTo>
                  <a:pt x="-1556" y="48697"/>
                  <a:pt x="23818" y="39913"/>
                  <a:pt x="217259" y="44193"/>
                </a:cubicBezTo>
                <a:cubicBezTo>
                  <a:pt x="410700" y="48473"/>
                  <a:pt x="808965" y="42481"/>
                  <a:pt x="1163336" y="41625"/>
                </a:cubicBezTo>
                <a:lnTo>
                  <a:pt x="1698178" y="40461"/>
                </a:lnTo>
                <a:lnTo>
                  <a:pt x="2233020" y="41625"/>
                </a:lnTo>
                <a:cubicBezTo>
                  <a:pt x="2587391" y="42481"/>
                  <a:pt x="2985656" y="48473"/>
                  <a:pt x="3179098" y="44193"/>
                </a:cubicBezTo>
                <a:cubicBezTo>
                  <a:pt x="3372539" y="39913"/>
                  <a:pt x="3397912" y="48697"/>
                  <a:pt x="3396287" y="22626"/>
                </a:cubicBezTo>
                <a:cubicBezTo>
                  <a:pt x="3394661" y="-3444"/>
                  <a:pt x="3306846" y="-231"/>
                  <a:pt x="3188851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defRPr/>
            </a:pPr>
            <a:endParaRPr kumimoji="1"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1" name="순서도: 대체 처리 20"/>
          <p:cNvSpPr/>
          <p:nvPr/>
        </p:nvSpPr>
        <p:spPr>
          <a:xfrm>
            <a:off x="852259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d5edae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lvl="0" algn="ctr">
              <a:defRPr/>
            </a:pPr>
            <a:endParaRPr lang="ko-KR" altLang="en-US" sz="36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너의 이름은</a:t>
            </a:r>
            <a:endParaRPr lang="ko-KR" altLang="en-US" sz="36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endParaRPr lang="en-US" altLang="ko-KR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marL="342900" lvl="0" indent="-342900">
              <a:buFont typeface="학교안심 바른돋움 R"/>
              <a:buChar char="•"/>
              <a:defRPr/>
            </a:pPr>
            <a:r>
              <a:rPr lang="ko-KR" altLang="en-US" sz="2000" b="1" spc="1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우리학교에 피어있는 들꽃을 살펴보기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marL="342900" lvl="0" indent="-342900">
              <a:buFont typeface="학교안심 바른돋움 R"/>
              <a:buChar char="•"/>
              <a:defRPr/>
            </a:pPr>
            <a:r>
              <a:rPr lang="ko-KR" altLang="en-US" sz="20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나만의 들꽃을 정하고 들꽃의 이름 부르기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2" name="순서도: 대체 처리 21"/>
          <p:cNvSpPr/>
          <p:nvPr/>
        </p:nvSpPr>
        <p:spPr>
          <a:xfrm>
            <a:off x="4474481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d5edae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lvl="0" algn="ctr">
              <a:defRPr/>
            </a:pP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기후변화의</a:t>
            </a:r>
            <a:endParaRPr lang="ko-KR" altLang="en-US" sz="36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위협 </a:t>
            </a:r>
            <a:endParaRPr lang="ko-KR" altLang="en-US" sz="36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endParaRPr lang="en-US" altLang="ko-KR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marL="342900" lvl="0" indent="-342900">
              <a:buFont typeface="Arial"/>
              <a:buChar char="•"/>
              <a:defRPr/>
            </a:pPr>
            <a:r>
              <a:rPr lang="ko-KR" altLang="en-US" sz="2000" b="1" spc="-1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기후변화가 들꽃에 미친 영향을</a:t>
            </a:r>
            <a:r>
              <a:rPr lang="ko-KR" altLang="en-US" sz="20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 알아보기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marL="342900" lvl="0" indent="-342900">
              <a:buFont typeface="Arial"/>
              <a:buChar char="•"/>
              <a:defRPr/>
            </a:pPr>
            <a:r>
              <a:rPr lang="ko-KR" altLang="en-US" sz="2000" b="1" spc="-1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기후변화의 심각성을</a:t>
            </a:r>
            <a:r>
              <a:rPr lang="en-US" altLang="ko-KR" sz="2000" b="1" spc="-1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 </a:t>
            </a:r>
            <a:r>
              <a:rPr lang="ko-KR" altLang="en-US" sz="2000" b="1" spc="-1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놀이를 </a:t>
            </a:r>
            <a:r>
              <a:rPr lang="ko-KR" altLang="en-US" sz="2000" b="1" spc="-2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통해</a:t>
            </a:r>
            <a:r>
              <a:rPr lang="ko-KR" altLang="en-US" sz="20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 이해하기 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3" name="순서도: 대체 처리 22"/>
          <p:cNvSpPr/>
          <p:nvPr/>
        </p:nvSpPr>
        <p:spPr>
          <a:xfrm>
            <a:off x="8037853" y="2062977"/>
            <a:ext cx="3243036" cy="4002768"/>
          </a:xfrm>
          <a:prstGeom prst="flowChartAlternateProcess">
            <a:avLst/>
          </a:prstGeom>
          <a:solidFill>
            <a:schemeClr val="lt1"/>
          </a:solidFill>
          <a:ln w="38100">
            <a:solidFill>
              <a:srgbClr val="d5edae"/>
            </a:solidFill>
            <a:prstDash val="lg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lvl="0" algn="ctr">
              <a:defRPr/>
            </a:pP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기후변화와 </a:t>
            </a:r>
            <a:endParaRPr lang="ko-KR" altLang="en-US" sz="36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들꽃</a:t>
            </a:r>
            <a:endParaRPr lang="ko-KR" altLang="en-US" sz="36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endParaRPr lang="en-US" altLang="ko-KR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marL="342900" lvl="0" indent="-342900">
              <a:buFont typeface="학교안심 바른돋움 R"/>
              <a:buChar char="•"/>
              <a:defRPr/>
            </a:pPr>
            <a:r>
              <a:rPr lang="ko-KR" altLang="en-US" sz="2000" b="1" spc="-1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기상청 자료를 통해 기후변화의</a:t>
            </a:r>
            <a:r>
              <a:rPr lang="ko-KR" altLang="en-US" sz="2000" b="1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 심각성을 인식하기</a:t>
            </a:r>
            <a:endParaRPr lang="ko-KR" altLang="en-US" sz="2000" b="1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marL="342900" lvl="0" indent="-342900">
              <a:buFont typeface="학교안심 바른돋움 R"/>
              <a:buChar char="•"/>
              <a:defRPr/>
            </a:pPr>
            <a:r>
              <a:rPr lang="ko-KR" altLang="en-US" sz="2000" b="1" spc="2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들꽃의 삶에 미친 영향을 이해하기</a:t>
            </a:r>
            <a:endParaRPr lang="ko-KR" altLang="en-US" sz="2000" b="1" spc="2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grpSp>
        <p:nvGrpSpPr>
          <p:cNvPr id="34" name="그룹 33"/>
          <p:cNvGrpSpPr/>
          <p:nvPr/>
        </p:nvGrpSpPr>
        <p:grpSpPr>
          <a:xfrm rot="0">
            <a:off x="2072367" y="1615075"/>
            <a:ext cx="895803" cy="895804"/>
            <a:chOff x="2072367" y="1615075"/>
            <a:chExt cx="895803" cy="895804"/>
          </a:xfrm>
        </p:grpSpPr>
        <p:sp>
          <p:nvSpPr>
            <p:cNvPr id="27" name="타원 26"/>
            <p:cNvSpPr/>
            <p:nvPr/>
          </p:nvSpPr>
          <p:spPr>
            <a:xfrm>
              <a:off x="2072367" y="1615075"/>
              <a:ext cx="895803" cy="895804"/>
            </a:xfrm>
            <a:prstGeom prst="ellipse">
              <a:avLst/>
            </a:prstGeom>
            <a:solidFill>
              <a:srgbClr val="bce266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25" name="가로 글상자 24"/>
            <p:cNvSpPr txBox="1"/>
            <p:nvPr/>
          </p:nvSpPr>
          <p:spPr>
            <a:xfrm>
              <a:off x="2307827" y="1615075"/>
              <a:ext cx="374413" cy="853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5000" b="1" mc:Ignorable="hp" hp:hslEmbossed="0">
                  <a:ln w="12700" cap="flat" cmpd="sng" algn="ctr">
                    <a:solidFill>
                      <a:srgbClr val="b4e7a1"/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chemeClr val="lt1"/>
                  </a:solidFill>
                  <a:effectLst>
                    <a:outerShdw blurRad="38100" dist="25400" dir="5400000" rotWithShape="0">
                      <a:srgbClr val="000000">
                        <a:alpha val="58000"/>
                      </a:srgbClr>
                    </a:outerShdw>
                  </a:effectLst>
                  <a:latin typeface="학교안심 나들이 OTF B"/>
                  <a:ea typeface="학교안심 나들이 OTF B"/>
                </a:rPr>
                <a:t>1</a:t>
              </a:r>
              <a:endParaRPr xmlns:mc="http://schemas.openxmlformats.org/markup-compatibility/2006" xmlns:hp="http://schemas.haansoft.com/office/presentation/8.0" lang="en-US" altLang="ko-KR" sz="5000" b="1" mc:Ignorable="hp" hp:hslEmbossed="0">
                <a:solidFill>
                  <a:schemeClr val="lt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 rot="0">
            <a:off x="5648098" y="1700069"/>
            <a:ext cx="895803" cy="895804"/>
            <a:chOff x="5648098" y="1700069"/>
            <a:chExt cx="895803" cy="895804"/>
          </a:xfrm>
        </p:grpSpPr>
        <p:sp>
          <p:nvSpPr>
            <p:cNvPr id="28" name="타원 27"/>
            <p:cNvSpPr/>
            <p:nvPr/>
          </p:nvSpPr>
          <p:spPr>
            <a:xfrm>
              <a:off x="5648098" y="1700069"/>
              <a:ext cx="895803" cy="895804"/>
            </a:xfrm>
            <a:prstGeom prst="ellipse">
              <a:avLst/>
            </a:prstGeom>
            <a:solidFill>
              <a:srgbClr val="bce266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29" name="가로 글상자 28"/>
            <p:cNvSpPr txBox="1"/>
            <p:nvPr/>
          </p:nvSpPr>
          <p:spPr>
            <a:xfrm>
              <a:off x="5845458" y="1700069"/>
              <a:ext cx="522957" cy="853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5000" b="1" mc:Ignorable="hp" hp:hslEmbossed="0">
                  <a:ln w="12700" cap="flat" cmpd="sng" algn="ctr">
                    <a:solidFill>
                      <a:srgbClr val="b4e7a1"/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chemeClr val="lt1"/>
                  </a:solidFill>
                  <a:effectLst>
                    <a:outerShdw blurRad="38100" dist="25400" dir="5400000" rotWithShape="0">
                      <a:srgbClr val="000000">
                        <a:alpha val="58000"/>
                      </a:srgbClr>
                    </a:outerShdw>
                  </a:effectLst>
                  <a:latin typeface="학교안심 나들이 OTF B"/>
                  <a:ea typeface="학교안심 나들이 OTF B"/>
                </a:rPr>
                <a:t>2</a:t>
              </a:r>
              <a:endParaRPr xmlns:mc="http://schemas.openxmlformats.org/markup-compatibility/2006" xmlns:hp="http://schemas.haansoft.com/office/presentation/8.0" lang="en-US" altLang="ko-KR" sz="5000" b="1" mc:Ignorable="hp" hp:hslEmbossed="0">
                <a:solidFill>
                  <a:schemeClr val="lt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 rot="0">
            <a:off x="9211470" y="1657572"/>
            <a:ext cx="895803" cy="895804"/>
            <a:chOff x="9211470" y="1657572"/>
            <a:chExt cx="895803" cy="895804"/>
          </a:xfrm>
        </p:grpSpPr>
        <p:sp>
          <p:nvSpPr>
            <p:cNvPr id="30" name="타원 29"/>
            <p:cNvSpPr/>
            <p:nvPr/>
          </p:nvSpPr>
          <p:spPr>
            <a:xfrm>
              <a:off x="9211470" y="1657572"/>
              <a:ext cx="895803" cy="895804"/>
            </a:xfrm>
            <a:prstGeom prst="ellipse">
              <a:avLst/>
            </a:prstGeom>
            <a:solidFill>
              <a:srgbClr val="bce266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31" name="가로 글상자 30"/>
            <p:cNvSpPr txBox="1"/>
            <p:nvPr/>
          </p:nvSpPr>
          <p:spPr>
            <a:xfrm>
              <a:off x="9408830" y="1657572"/>
              <a:ext cx="502885" cy="853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5000" b="1" mc:Ignorable="hp" hp:hslEmbossed="0">
                  <a:ln w="12700" cap="flat" cmpd="sng" algn="ctr">
                    <a:solidFill>
                      <a:srgbClr val="b4e7a1"/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chemeClr val="lt1"/>
                  </a:solidFill>
                  <a:effectLst>
                    <a:outerShdw blurRad="38100" dist="25400" dir="5400000" rotWithShape="0">
                      <a:srgbClr val="000000">
                        <a:alpha val="58000"/>
                      </a:srgbClr>
                    </a:outerShdw>
                  </a:effectLst>
                  <a:latin typeface="학교안심 나들이 OTF B"/>
                  <a:ea typeface="학교안심 나들이 OTF B"/>
                </a:rPr>
                <a:t>3</a:t>
              </a:r>
              <a:endParaRPr xmlns:mc="http://schemas.openxmlformats.org/markup-compatibility/2006" xmlns:hp="http://schemas.haansoft.com/office/presentation/8.0" lang="en-US" altLang="ko-KR" sz="5000" b="1" mc:Ignorable="hp" hp:hslEmbossed="0">
                <a:solidFill>
                  <a:schemeClr val="lt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 rot="0">
            <a:off x="9540541" y="546271"/>
            <a:ext cx="2290075" cy="771071"/>
            <a:chOff x="9407074" y="304801"/>
            <a:chExt cx="2290075" cy="771071"/>
          </a:xfrm>
        </p:grpSpPr>
        <p:sp>
          <p:nvSpPr>
            <p:cNvPr id="37" name="순서도: 수행의 시작/종료 3"/>
            <p:cNvSpPr/>
            <p:nvPr/>
          </p:nvSpPr>
          <p:spPr>
            <a:xfrm>
              <a:off x="9407074" y="304801"/>
              <a:ext cx="2290075" cy="771071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38" name="순서도: 수행의 시작/종료 5"/>
            <p:cNvSpPr/>
            <p:nvPr/>
          </p:nvSpPr>
          <p:spPr>
            <a:xfrm>
              <a:off x="9528970" y="400618"/>
              <a:ext cx="2066127" cy="584540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ko-KR" sz="250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3~4</a:t>
              </a:r>
              <a:r>
                <a:rPr kumimoji="0" lang="en-US" altLang="ko-KR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/6</a:t>
              </a:r>
              <a:r>
                <a:rPr kumimoji="0" lang="ko-KR" altLang="en-US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차시</a:t>
              </a: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학교안심 나들이 OTF B"/>
                <a:ea typeface="학교안심 나들이 OTF B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2851" y="317405"/>
            <a:ext cx="927666" cy="981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358776" y="516845"/>
            <a:ext cx="4342036" cy="64225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500" b="1">
                <a:latin typeface="학교안심 나들이 OTF B"/>
                <a:ea typeface="학교안심 나들이 OTF B"/>
              </a:rPr>
              <a:t> 학습 목표</a:t>
            </a:r>
            <a:endParaRPr lang="ko-KR" altLang="en-US" sz="4500" b="1">
              <a:latin typeface="학교안심 나들이 OTF B"/>
              <a:ea typeface="학교안심 나들이 OTF B"/>
            </a:endParaRPr>
          </a:p>
        </p:txBody>
      </p:sp>
      <p:sp>
        <p:nvSpPr>
          <p:cNvPr id="13" name="자유형 12"/>
          <p:cNvSpPr/>
          <p:nvPr/>
        </p:nvSpPr>
        <p:spPr>
          <a:xfrm flipH="1">
            <a:off x="954637" y="1294483"/>
            <a:ext cx="3150313" cy="45719"/>
          </a:xfrm>
          <a:custGeom>
            <a:avLst/>
            <a:gdLst>
              <a:gd name="connsiteX0" fmla="*/ 3188851 w 3396356"/>
              <a:gd name="connsiteY0" fmla="*/ 541 h 45719"/>
              <a:gd name="connsiteX1" fmla="*/ 2369568 w 3396356"/>
              <a:gd name="connsiteY1" fmla="*/ 541 h 45719"/>
              <a:gd name="connsiteX2" fmla="*/ 2304481 w 3396356"/>
              <a:gd name="connsiteY2" fmla="*/ 541 h 45719"/>
              <a:gd name="connsiteX3" fmla="*/ 1091875 w 3396356"/>
              <a:gd name="connsiteY3" fmla="*/ 541 h 45719"/>
              <a:gd name="connsiteX4" fmla="*/ 1026789 w 3396356"/>
              <a:gd name="connsiteY4" fmla="*/ 541 h 45719"/>
              <a:gd name="connsiteX5" fmla="*/ 207506 w 3396356"/>
              <a:gd name="connsiteY5" fmla="*/ 541 h 45719"/>
              <a:gd name="connsiteX6" fmla="*/ 70 w 3396356"/>
              <a:gd name="connsiteY6" fmla="*/ 22626 h 45719"/>
              <a:gd name="connsiteX7" fmla="*/ 217259 w 3396356"/>
              <a:gd name="connsiteY7" fmla="*/ 44193 h 45719"/>
              <a:gd name="connsiteX8" fmla="*/ 1163336 w 3396356"/>
              <a:gd name="connsiteY8" fmla="*/ 41625 h 45719"/>
              <a:gd name="connsiteX9" fmla="*/ 1698178 w 3396356"/>
              <a:gd name="connsiteY9" fmla="*/ 40461 h 45719"/>
              <a:gd name="connsiteX10" fmla="*/ 2233020 w 3396356"/>
              <a:gd name="connsiteY10" fmla="*/ 41625 h 45719"/>
              <a:gd name="connsiteX11" fmla="*/ 3179098 w 3396356"/>
              <a:gd name="connsiteY11" fmla="*/ 44193 h 45719"/>
              <a:gd name="connsiteX12" fmla="*/ 3396287 w 3396356"/>
              <a:gd name="connsiteY12" fmla="*/ 22626 h 45719"/>
              <a:gd name="connsiteX13" fmla="*/ 3188851 w 3396356"/>
              <a:gd name="connsiteY13" fmla="*/ 541 h 457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6356" h="45719">
                <a:moveTo>
                  <a:pt x="3188851" y="541"/>
                </a:moveTo>
                <a:lnTo>
                  <a:pt x="2369568" y="541"/>
                </a:lnTo>
                <a:lnTo>
                  <a:pt x="2304481" y="541"/>
                </a:lnTo>
                <a:lnTo>
                  <a:pt x="1091875" y="541"/>
                </a:lnTo>
                <a:lnTo>
                  <a:pt x="1026789" y="541"/>
                </a:lnTo>
                <a:lnTo>
                  <a:pt x="207506" y="541"/>
                </a:lnTo>
                <a:cubicBezTo>
                  <a:pt x="89511" y="-231"/>
                  <a:pt x="1696" y="-3444"/>
                  <a:pt x="70" y="22626"/>
                </a:cubicBezTo>
                <a:cubicBezTo>
                  <a:pt x="-1556" y="48697"/>
                  <a:pt x="23818" y="39913"/>
                  <a:pt x="217259" y="44193"/>
                </a:cubicBezTo>
                <a:cubicBezTo>
                  <a:pt x="410700" y="48473"/>
                  <a:pt x="808965" y="42481"/>
                  <a:pt x="1163336" y="41625"/>
                </a:cubicBezTo>
                <a:lnTo>
                  <a:pt x="1698178" y="40461"/>
                </a:lnTo>
                <a:lnTo>
                  <a:pt x="2233020" y="41625"/>
                </a:lnTo>
                <a:cubicBezTo>
                  <a:pt x="2587391" y="42481"/>
                  <a:pt x="2985656" y="48473"/>
                  <a:pt x="3179098" y="44193"/>
                </a:cubicBezTo>
                <a:cubicBezTo>
                  <a:pt x="3372539" y="39913"/>
                  <a:pt x="3397912" y="48697"/>
                  <a:pt x="3396287" y="22626"/>
                </a:cubicBezTo>
                <a:cubicBezTo>
                  <a:pt x="3394661" y="-3444"/>
                  <a:pt x="3306846" y="-231"/>
                  <a:pt x="3188851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defRPr/>
            </a:pPr>
            <a:endParaRPr kumimoji="1"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61383" y="1710769"/>
            <a:ext cx="11469233" cy="1718231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36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우리 주변의 들꽃을 관찰하고 이름을 붙이며</a:t>
            </a:r>
            <a:r>
              <a:rPr lang="en-US" altLang="ko-KR" sz="36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,</a:t>
            </a:r>
            <a:endParaRPr lang="en-US" altLang="ko-KR" sz="36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  <a:p>
            <a:pPr lvl="0" algn="ctr">
              <a:defRPr/>
            </a:pPr>
            <a:r>
              <a:rPr lang="ko-KR" altLang="en-US" sz="36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기후변화에 위협받는 들꽃에 관심을 표현해봅시다</a:t>
            </a:r>
            <a:r>
              <a:rPr lang="en-US" altLang="ko-KR" sz="360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.</a:t>
            </a:r>
            <a:endParaRPr lang="en-US" altLang="ko-KR" sz="36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grpSp>
        <p:nvGrpSpPr>
          <p:cNvPr id="23" name="그룹 22"/>
          <p:cNvGrpSpPr/>
          <p:nvPr/>
        </p:nvGrpSpPr>
        <p:grpSpPr>
          <a:xfrm rot="0">
            <a:off x="9540541" y="546271"/>
            <a:ext cx="2290075" cy="771071"/>
            <a:chOff x="9407074" y="304801"/>
            <a:chExt cx="2290075" cy="771071"/>
          </a:xfrm>
        </p:grpSpPr>
        <p:sp>
          <p:nvSpPr>
            <p:cNvPr id="24" name="순서도: 수행의 시작/종료 3"/>
            <p:cNvSpPr/>
            <p:nvPr/>
          </p:nvSpPr>
          <p:spPr>
            <a:xfrm>
              <a:off x="9407074" y="304801"/>
              <a:ext cx="2290075" cy="771071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학교안심 나들이 OTF B"/>
                <a:ea typeface="학교안심 나들이 OTF B"/>
              </a:endParaRPr>
            </a:p>
          </p:txBody>
        </p:sp>
        <p:sp>
          <p:nvSpPr>
            <p:cNvPr id="25" name="순서도: 수행의 시작/종료 5"/>
            <p:cNvSpPr/>
            <p:nvPr/>
          </p:nvSpPr>
          <p:spPr>
            <a:xfrm>
              <a:off x="9528970" y="400618"/>
              <a:ext cx="2066127" cy="584540"/>
            </a:xfrm>
            <a:prstGeom prst="flowChartTerminator">
              <a:avLst/>
            </a:prstGeom>
            <a:solidFill>
              <a:srgbClr val="e0f1b9">
                <a:alpha val="100000"/>
              </a:srgbClr>
            </a:solidFill>
            <a:ln w="19050" cap="flat" cmpd="sng" algn="ctr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ko-KR" sz="250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3~4</a:t>
              </a:r>
              <a:r>
                <a:rPr kumimoji="0" lang="en-US" altLang="ko-KR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/6</a:t>
              </a:r>
              <a:r>
                <a:rPr kumimoji="0" lang="ko-KR" altLang="en-US" sz="2500" b="0" i="0" u="none" strike="noStrike" kern="1200" cap="none" spc="0" normalizeH="0" baseline="0">
                  <a:solidFill>
                    <a:srgbClr val="000000"/>
                  </a:solidFill>
                  <a:latin typeface="학교안심 나들이 OTF B"/>
                  <a:ea typeface="학교안심 나들이 OTF B"/>
                </a:rPr>
                <a:t>차시</a:t>
              </a:r>
              <a:endPara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361383" y="3840706"/>
            <a:ext cx="11469233" cy="2305117"/>
            <a:chOff x="361383" y="4335274"/>
            <a:chExt cx="11469233" cy="1975406"/>
          </a:xfrm>
        </p:grpSpPr>
        <p:sp>
          <p:nvSpPr>
            <p:cNvPr id="27" name="모서리가 둥근 직사각형 18"/>
            <p:cNvSpPr/>
            <p:nvPr/>
          </p:nvSpPr>
          <p:spPr>
            <a:xfrm>
              <a:off x="1350518" y="4335274"/>
              <a:ext cx="10480098" cy="1975406"/>
            </a:xfrm>
            <a:prstGeom prst="roundRect">
              <a:avLst>
                <a:gd name="adj" fmla="val 8073"/>
              </a:avLst>
            </a:prstGeom>
            <a:solidFill>
              <a:srgbClr val="ffffff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lvl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endParaRPr kumimoji="0" lang="en-US" altLang="ko-KR" sz="2800" b="0" i="0" u="none" strike="noStrike" kern="1200" cap="none" spc="0" normalizeH="0" baseline="0">
                <a:solidFill>
                  <a:schemeClr val="tx1"/>
                </a:solidFill>
                <a:latin typeface="학교안심 나들이 OTF B"/>
                <a:ea typeface="학교안심 나들이 OTF B"/>
                <a:cs typeface="맑은 고딕"/>
              </a:endParaRPr>
            </a:p>
          </p:txBody>
        </p:sp>
        <p:sp>
          <p:nvSpPr>
            <p:cNvPr id="28" name="제목 1"/>
            <p:cNvSpPr/>
            <p:nvPr/>
          </p:nvSpPr>
          <p:spPr>
            <a:xfrm>
              <a:off x="361383" y="4335274"/>
              <a:ext cx="788477" cy="1975406"/>
            </a:xfrm>
            <a:prstGeom prst="rect">
              <a:avLst/>
            </a:prstGeom>
            <a:solidFill>
              <a:srgbClr val="d8eea5"/>
            </a:solidFill>
            <a:ln>
              <a:noFill/>
            </a:ln>
          </p:spPr>
          <p:txBody>
            <a:bodyPr vert="horz" lIns="91440" tIns="45720" rIns="91440" bIns="45720" anchor="ctr">
              <a:no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800" b="1" i="0" u="none" strike="noStrike" kern="1200" cap="none" spc="0" normalizeH="0" baseline="0">
                  <a:solidFill>
                    <a:schemeClr val="tx1"/>
                  </a:solidFill>
                  <a:latin typeface="학교안심 나들이 OTF B"/>
                  <a:ea typeface="학교안심 나들이 OTF B"/>
                </a:rPr>
                <a:t>탐구질문</a:t>
              </a:r>
              <a:endParaRPr kumimoji="0" lang="ko-KR" altLang="en-US" sz="2800" b="1" i="0" u="none" strike="noStrike" kern="1200" cap="none" spc="0" normalizeH="0" baseline="0">
                <a:solidFill>
                  <a:schemeClr val="tx1"/>
                </a:solidFill>
                <a:latin typeface="학교안심 나들이 OTF B"/>
                <a:ea typeface="학교안심 나들이 OTF B"/>
              </a:endParaRPr>
            </a:p>
          </p:txBody>
        </p:sp>
      </p:grpSp>
      <p:sp>
        <p:nvSpPr>
          <p:cNvPr id="29" name="제목 1"/>
          <p:cNvSpPr/>
          <p:nvPr/>
        </p:nvSpPr>
        <p:spPr>
          <a:xfrm>
            <a:off x="644883" y="4437533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kern="0" spc="0">
                <a:solidFill>
                  <a:srgbClr val="000000"/>
                </a:solidFill>
                <a:effectLst/>
                <a:latin typeface="학교안심 나들이 OTF B"/>
                <a:ea typeface="학교안심 나들이 OTF B"/>
              </a:rPr>
              <a:t>나의 들꽃의 개화시기는 어떻게 달라지는가</a:t>
            </a:r>
            <a:r>
              <a:rPr lang="en-US" altLang="ko-KR" sz="3600" kern="0" spc="0">
                <a:solidFill>
                  <a:srgbClr val="000000"/>
                </a:solidFill>
                <a:effectLst/>
                <a:latin typeface="학교안심 나들이 OTF B"/>
                <a:ea typeface="학교안심 나들이 OTF B"/>
              </a:rPr>
              <a:t>?</a:t>
            </a:r>
            <a:endParaRPr lang="en-US" altLang="ko-KR" sz="3600" kern="0" spc="0">
              <a:solidFill>
                <a:srgbClr val="000000"/>
              </a:solidFill>
              <a:effectLst/>
              <a:latin typeface="학교안심 나들이 OTF B"/>
              <a:ea typeface="학교안심 나들이 OTF B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ko-KR" sz="3600" kern="0" spc="0">
                <a:solidFill>
                  <a:srgbClr val="000000"/>
                </a:solidFill>
                <a:effectLst/>
                <a:latin typeface="학교안심 나들이 OTF B"/>
                <a:ea typeface="학교안심 나들이 OTF B"/>
              </a:rPr>
              <a:t> </a:t>
            </a:r>
            <a:r>
              <a:rPr lang="ko-KR" altLang="en-US" sz="3600" kern="0" spc="0">
                <a:solidFill>
                  <a:srgbClr val="000000"/>
                </a:solidFill>
                <a:effectLst/>
                <a:latin typeface="학교안심 나들이 OTF B"/>
                <a:ea typeface="학교안심 나들이 OTF B"/>
              </a:rPr>
              <a:t>왜 달라지는가</a:t>
            </a:r>
            <a:r>
              <a:rPr lang="en-US" altLang="ko-KR" sz="3600" kern="0" spc="0">
                <a:solidFill>
                  <a:srgbClr val="000000"/>
                </a:solidFill>
                <a:effectLst/>
                <a:latin typeface="학교안심 나들이 OTF B"/>
                <a:ea typeface="학교안심 나들이 OTF B"/>
              </a:rPr>
              <a:t>?</a:t>
            </a:r>
            <a:endParaRPr lang="ko-KR" altLang="en-US" sz="3600" kern="0" spc="0">
              <a:solidFill>
                <a:srgbClr val="000000"/>
              </a:solidFill>
              <a:effectLst/>
              <a:latin typeface="학교안심 나들이 OTF B"/>
              <a:ea typeface="학교안심 나들이 OTF B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8425" y="247841"/>
            <a:ext cx="1083176" cy="1146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순서도: 처리 33"/>
          <p:cNvSpPr/>
          <p:nvPr/>
        </p:nvSpPr>
        <p:spPr>
          <a:xfrm>
            <a:off x="0" y="6575651"/>
            <a:ext cx="12192000" cy="282348"/>
          </a:xfrm>
          <a:prstGeom prst="flowChartProcess">
            <a:avLst/>
          </a:prstGeom>
          <a:solidFill>
            <a:srgbClr val="bce26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35" name="모서리가 둥근 직사각형 19"/>
          <p:cNvSpPr/>
          <p:nvPr/>
        </p:nvSpPr>
        <p:spPr>
          <a:xfrm>
            <a:off x="361383" y="1103121"/>
            <a:ext cx="11469233" cy="1372785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 anchorCtr="0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ko-KR" altLang="en-US" sz="2800" b="1">
                <a:latin typeface="학교안심 나들이 OTF B"/>
                <a:ea typeface="학교안심 나들이 OTF B"/>
              </a:rPr>
              <a:t>우리학교 들꽃이 피는 장소 찾아보기</a:t>
            </a:r>
            <a:endParaRPr kumimoji="0" lang="ko-KR" altLang="en-US" sz="2400" b="1" i="0" u="none" strike="noStrike" kern="1200" cap="none" spc="0" normalizeH="0" baseline="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01263" y="620217"/>
            <a:ext cx="3189474" cy="965808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4000" b="1">
                <a:latin typeface="학교안심 나들이 OTF B"/>
                <a:ea typeface="학교안심 나들이 OTF B"/>
              </a:rPr>
              <a:t>도입하기</a:t>
            </a:r>
            <a:endParaRPr kumimoji="1" lang="ko-KR" altLang="en-US" sz="4000" b="1">
              <a:latin typeface="학교안심 나들이 OTF B"/>
              <a:ea typeface="학교안심 나들이 OTF B"/>
            </a:endParaRPr>
          </a:p>
        </p:txBody>
      </p:sp>
      <p:sp>
        <p:nvSpPr>
          <p:cNvPr id="37" name="모서리가 둥근 직사각형 19"/>
          <p:cNvSpPr/>
          <p:nvPr/>
        </p:nvSpPr>
        <p:spPr>
          <a:xfrm>
            <a:off x="380433" y="2742606"/>
            <a:ext cx="11469233" cy="3460958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 anchorCtr="0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우리 학교에서 화단에 피는 꽃이 아닌</a:t>
            </a:r>
            <a:endParaRPr kumimoji="0" lang="ko-KR" altLang="en-US" sz="3000" b="1" i="0" u="none" strike="noStrike" kern="1200" cap="none" spc="0" normalizeH="0" baseline="0">
              <a:solidFill>
                <a:srgbClr val="000000"/>
              </a:solidFill>
              <a:latin typeface="학교안심 나들이 OTF B"/>
              <a:ea typeface="학교안심 나들이 OTF B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ko-KR" altLang="en-US" sz="3000" b="1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학교 안에 자유롭게 핀 들꽃을 본 적이 있나요</a:t>
            </a:r>
            <a:r>
              <a:rPr lang="en-US" altLang="ko-KR" sz="3000" b="1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?</a:t>
            </a:r>
            <a:endParaRPr lang="en-US" altLang="ko-KR" sz="3000" b="1">
              <a:solidFill>
                <a:srgbClr val="000000"/>
              </a:solidFill>
              <a:latin typeface="학교안심 나들이 OTF B"/>
              <a:ea typeface="학교안심 나들이 OTF B"/>
            </a:endParaRPr>
          </a:p>
        </p:txBody>
      </p:sp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순서도: 처리 33"/>
          <p:cNvSpPr/>
          <p:nvPr/>
        </p:nvSpPr>
        <p:spPr>
          <a:xfrm>
            <a:off x="0" y="6575651"/>
            <a:ext cx="12192000" cy="282348"/>
          </a:xfrm>
          <a:prstGeom prst="flowChartProcess">
            <a:avLst/>
          </a:prstGeom>
          <a:solidFill>
            <a:srgbClr val="bce26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35" name="모서리가 둥근 직사각형 19"/>
          <p:cNvSpPr/>
          <p:nvPr/>
        </p:nvSpPr>
        <p:spPr>
          <a:xfrm>
            <a:off x="361383" y="1103121"/>
            <a:ext cx="11469233" cy="1372785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 anchorCtr="0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chemeClr val="tx1"/>
                </a:solidFill>
                <a:latin typeface="학교안심 나들이 OTF B"/>
                <a:ea typeface="학교안심 나들이 OTF B"/>
              </a:rPr>
              <a:t>우리학교에 피어있는 들꽃 관찰하기</a:t>
            </a:r>
            <a:endParaRPr kumimoji="0" lang="ko-KR" altLang="en-US" sz="2400" b="1" i="0" u="none" strike="noStrike" kern="1200" cap="none" spc="0" normalizeH="0" baseline="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01263" y="620217"/>
            <a:ext cx="3189474" cy="965808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4000" b="1">
                <a:latin typeface="학교안심 나들이 OTF B"/>
                <a:ea typeface="학교안심 나들이 OTF B"/>
              </a:rPr>
              <a:t>도입하기</a:t>
            </a:r>
            <a:endParaRPr kumimoji="1" lang="ko-KR" altLang="en-US" sz="4000" b="1">
              <a:latin typeface="학교안심 나들이 OTF B"/>
              <a:ea typeface="학교안심 나들이 OTF B"/>
            </a:endParaRPr>
          </a:p>
        </p:txBody>
      </p:sp>
      <p:sp>
        <p:nvSpPr>
          <p:cNvPr id="37" name="모서리가 둥근 직사각형 19"/>
          <p:cNvSpPr/>
          <p:nvPr/>
        </p:nvSpPr>
        <p:spPr>
          <a:xfrm>
            <a:off x="380433" y="2742606"/>
            <a:ext cx="11469233" cy="3460958"/>
          </a:xfrm>
          <a:prstGeom prst="roundRect">
            <a:avLst>
              <a:gd name="adj" fmla="val 8073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 anchorCtr="0"/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활동지 </a:t>
            </a:r>
            <a:r>
              <a:rPr kumimoji="0" lang="en-US" altLang="ko-KR" sz="3000" b="1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2-1</a:t>
            </a:r>
            <a:r>
              <a:rPr kumimoji="0" lang="ko-KR" altLang="en-US" sz="3000" b="1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을 통해 </a:t>
            </a:r>
            <a:endParaRPr kumimoji="0" lang="ko-KR" altLang="en-US" sz="3000" b="1" i="0" u="none" strike="noStrike" kern="1200" cap="none" spc="0" normalizeH="0" baseline="0">
              <a:solidFill>
                <a:srgbClr val="000000"/>
              </a:solidFill>
              <a:latin typeface="학교안심 나들이 OTF B"/>
              <a:ea typeface="학교안심 나들이 OTF B"/>
            </a:endParaRPr>
          </a:p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우리 학교의 들꽃을 관찰해봅시다</a:t>
            </a:r>
            <a:r>
              <a:rPr kumimoji="0" lang="en-US" altLang="ko-KR" sz="3000" b="1" i="0" u="none" strike="noStrike" kern="1200" cap="none" spc="0" normalizeH="0" baseline="0">
                <a:solidFill>
                  <a:srgbClr val="000000"/>
                </a:solidFill>
                <a:latin typeface="학교안심 나들이 OTF B"/>
                <a:ea typeface="학교안심 나들이 OTF B"/>
              </a:rPr>
              <a:t>.</a:t>
            </a:r>
            <a:endParaRPr kumimoji="0" lang="ko-KR" altLang="en-US" sz="3000" b="1" i="0" u="none" strike="noStrike" kern="1200" cap="none" spc="0" normalizeH="0" baseline="0">
              <a:solidFill>
                <a:srgbClr val="000000"/>
              </a:solidFill>
              <a:latin typeface="학교안심 나들이 OTF B"/>
              <a:ea typeface="학교안심 나들이 OTF B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978623" y="2286445"/>
            <a:ext cx="3712291" cy="43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2107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1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너의 이름은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5" name="제목 1"/>
          <p:cNvSpPr/>
          <p:nvPr/>
        </p:nvSpPr>
        <p:spPr>
          <a:xfrm>
            <a:off x="554155" y="1832818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ko-KR" altLang="en-US" sz="3600" b="1">
                <a:latin typeface="학교안심 나들이 OTF B"/>
                <a:ea typeface="학교안심 나들이 OTF B"/>
              </a:rPr>
              <a:t>나의 들꽃을 찾고</a:t>
            </a:r>
            <a:r>
              <a:rPr lang="en-US" altLang="ko-KR" sz="3600" b="1">
                <a:latin typeface="학교안심 나들이 OTF B"/>
                <a:ea typeface="학교안심 나들이 OTF B"/>
              </a:rPr>
              <a:t>, </a:t>
            </a:r>
            <a:r>
              <a:rPr lang="ko-KR" altLang="en-US" sz="3600" b="1">
                <a:latin typeface="학교안심 나들이 OTF B"/>
                <a:ea typeface="학교안심 나들이 OTF B"/>
              </a:rPr>
              <a:t>이름 불러주기</a:t>
            </a:r>
            <a:endParaRPr kumimoji="0" lang="ko-KR" altLang="en-US" sz="3600" b="1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제목 1"/>
          <p:cNvSpPr/>
          <p:nvPr/>
        </p:nvSpPr>
        <p:spPr>
          <a:xfrm>
            <a:off x="554155" y="3021085"/>
            <a:ext cx="11276460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3600">
                <a:latin typeface="학교안심 나들이 OTF B"/>
                <a:ea typeface="학교안심 나들이 OTF B"/>
              </a:rPr>
              <a:t>우리학교에서 찾은 들꽃 중 가장 마음에 드는 들꽃을 그려봅시다</a:t>
            </a:r>
            <a:r>
              <a:rPr lang="en-US" altLang="ko-KR" sz="3600">
                <a:latin typeface="학교안심 나들이 OTF B"/>
                <a:ea typeface="학교안심 나들이 OTF B"/>
              </a:rPr>
              <a:t>.</a:t>
            </a:r>
            <a:endParaRPr lang="en-US" altLang="ko-KR" sz="360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3600" spc="-200">
                <a:latin typeface="학교안심 나들이 OTF B"/>
                <a:ea typeface="학교안심 나들이 OTF B"/>
              </a:rPr>
              <a:t>들꽃의 특징</a:t>
            </a:r>
            <a:r>
              <a:rPr lang="en-US" altLang="ko-KR" sz="3600" spc="-200">
                <a:latin typeface="학교안심 나들이 OTF B"/>
                <a:ea typeface="학교안심 나들이 OTF B"/>
              </a:rPr>
              <a:t>(</a:t>
            </a:r>
            <a:r>
              <a:rPr lang="ko-KR" altLang="en-US" sz="3600" spc="-200">
                <a:latin typeface="학교안심 나들이 OTF B"/>
                <a:ea typeface="학교안심 나들이 OTF B"/>
              </a:rPr>
              <a:t>생김새</a:t>
            </a:r>
            <a:r>
              <a:rPr lang="en-US" altLang="ko-KR" sz="3600" spc="-200">
                <a:latin typeface="학교안심 나들이 OTF B"/>
                <a:ea typeface="학교안심 나들이 OTF B"/>
              </a:rPr>
              <a:t>,</a:t>
            </a:r>
            <a:r>
              <a:rPr lang="ko-KR" altLang="en-US" sz="3600" spc="-200">
                <a:latin typeface="학교안심 나들이 OTF B"/>
                <a:ea typeface="학교안심 나들이 OTF B"/>
              </a:rPr>
              <a:t> 색깔</a:t>
            </a:r>
            <a:r>
              <a:rPr lang="en-US" altLang="ko-KR" sz="3600" spc="-200">
                <a:latin typeface="학교안심 나들이 OTF B"/>
                <a:ea typeface="학교안심 나들이 OTF B"/>
              </a:rPr>
              <a:t>,</a:t>
            </a:r>
            <a:r>
              <a:rPr lang="ko-KR" altLang="en-US" sz="3600" spc="-200">
                <a:latin typeface="학교안심 나들이 OTF B"/>
                <a:ea typeface="학교안심 나들이 OTF B"/>
              </a:rPr>
              <a:t> 냄새</a:t>
            </a:r>
            <a:r>
              <a:rPr lang="en-US" altLang="ko-KR" sz="3600" spc="-200">
                <a:latin typeface="학교안심 나들이 OTF B"/>
                <a:ea typeface="학교안심 나들이 OTF B"/>
              </a:rPr>
              <a:t>,</a:t>
            </a:r>
            <a:r>
              <a:rPr lang="ko-KR" altLang="en-US" sz="3600" spc="-200">
                <a:latin typeface="학교안심 나들이 OTF B"/>
                <a:ea typeface="학교안심 나들이 OTF B"/>
              </a:rPr>
              <a:t> 느낌</a:t>
            </a:r>
            <a:r>
              <a:rPr lang="en-US" altLang="ko-KR" sz="3600" spc="-200">
                <a:latin typeface="학교안심 나들이 OTF B"/>
                <a:ea typeface="학교안심 나들이 OTF B"/>
              </a:rPr>
              <a:t>)</a:t>
            </a:r>
            <a:r>
              <a:rPr lang="ko-KR" altLang="en-US" sz="3600" spc="-200">
                <a:latin typeface="학교안심 나들이 OTF B"/>
                <a:ea typeface="학교안심 나들이 OTF B"/>
              </a:rPr>
              <a:t>을 설명해봅시다</a:t>
            </a:r>
            <a:r>
              <a:rPr lang="en-US" altLang="ko-KR" sz="3600" spc="-200">
                <a:latin typeface="학교안심 나들이 OTF B"/>
                <a:ea typeface="학교안심 나들이 OTF B"/>
              </a:rPr>
              <a:t>.</a:t>
            </a:r>
            <a:endParaRPr lang="en-US" altLang="ko-KR" sz="3600" spc="-20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들꽃의 특징을 생각하며 나만의 이름을 지어봅시다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.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3600">
                <a:latin typeface="학교안심 나들이 OTF B"/>
                <a:ea typeface="학교안심 나들이 OTF B"/>
              </a:rPr>
              <a:t>왜 그렇게 생각했나요</a:t>
            </a:r>
            <a:r>
              <a:rPr lang="en-US" altLang="ko-KR" sz="3600">
                <a:latin typeface="학교안심 나들이 OTF B"/>
                <a:ea typeface="학교안심 나들이 OTF B"/>
              </a:rPr>
              <a:t>?</a:t>
            </a:r>
            <a:endParaRPr lang="en-US" altLang="ko-KR" sz="360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3600">
                <a:latin typeface="학교안심 나들이 OTF B"/>
                <a:ea typeface="학교안심 나들이 OTF B"/>
              </a:rPr>
              <a:t>나만의 들꽃을 친구에게 소개해봅시다</a:t>
            </a:r>
            <a:r>
              <a:rPr lang="en-US" altLang="ko-KR" sz="3600">
                <a:latin typeface="학교안심 나들이 OTF B"/>
                <a:ea typeface="학교안심 나들이 OTF B"/>
              </a:rPr>
              <a:t>.</a:t>
            </a:r>
            <a:endParaRPr lang="en-US" altLang="ko-KR" sz="3600">
              <a:latin typeface="학교안심 나들이 OTF B"/>
              <a:ea typeface="학교안심 나들이 OTF B"/>
            </a:endParaRPr>
          </a:p>
        </p:txBody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2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5" name="제목 1"/>
          <p:cNvSpPr/>
          <p:nvPr/>
        </p:nvSpPr>
        <p:spPr>
          <a:xfrm>
            <a:off x="554156" y="1602798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30</a:t>
            </a: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년 전과 지금의 개화시기를 비교하기</a:t>
            </a:r>
            <a:endParaRPr kumimoji="0" lang="ko-KR" altLang="en-US" sz="3600" b="1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기후변화의 위협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3" name="제목 1"/>
          <p:cNvSpPr/>
          <p:nvPr/>
        </p:nvSpPr>
        <p:spPr>
          <a:xfrm>
            <a:off x="554156" y="2711508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1995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년과 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2025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년 개화시기를 비교해봅시다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.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3600">
                <a:latin typeface="학교안심 나들이 OTF B"/>
                <a:ea typeface="학교안심 나들이 OTF B"/>
              </a:rPr>
              <a:t>과거와 현재의 개화시기는 어떤 차이가 있나요</a:t>
            </a:r>
            <a:r>
              <a:rPr lang="en-US" altLang="ko-KR" sz="3600">
                <a:latin typeface="학교안심 나들이 OTF B"/>
                <a:ea typeface="학교안심 나들이 OTF B"/>
              </a:rPr>
              <a:t>?</a:t>
            </a:r>
            <a:endParaRPr lang="en-US" altLang="ko-KR" sz="360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왜 차이가 있다고 생각하나요</a:t>
            </a: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?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  <a:p>
            <a:pPr marL="742950" lvl="0" indent="-74295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3600">
                <a:latin typeface="학교안심 나들이 OTF B"/>
                <a:ea typeface="학교안심 나들이 OTF B"/>
              </a:rPr>
              <a:t>읽을 거리를 읽고 문장을 완성해봅시다</a:t>
            </a:r>
            <a:r>
              <a:rPr lang="en-US" altLang="ko-KR" sz="3600">
                <a:latin typeface="학교안심 나들이 OTF B"/>
                <a:ea typeface="학교안심 나들이 OTF B"/>
              </a:rPr>
              <a:t>.</a:t>
            </a:r>
            <a:endParaRPr kumimoji="0" lang="ko-KR" altLang="en-US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</p:spTree>
    <p:extLst>
      <p:ext uri="{BB962C8B-B14F-4D97-AF65-F5344CB8AC3E}">
        <p14:creationId xmlns:p14="http://schemas.microsoft.com/office/powerpoint/2010/main" val="3218578784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433462" y="288118"/>
            <a:ext cx="6689121" cy="824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cae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defRPr/>
            </a:pPr>
            <a:endParaRPr lang="ko-KR" altLang="en-US" sz="1400">
              <a:solidFill>
                <a:schemeClr val="tx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2552" y="407905"/>
            <a:ext cx="1670010" cy="599817"/>
          </a:xfrm>
          <a:prstGeom prst="roundRect">
            <a:avLst>
              <a:gd name="adj" fmla="val 50000"/>
            </a:avLst>
          </a:prstGeom>
          <a:solidFill>
            <a:srgbClr val="bce2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1" lang="ko-KR" altLang="en-US" sz="2500" b="1">
                <a:latin typeface="학교안심 나들이 OTF B"/>
                <a:ea typeface="학교안심 나들이 OTF B"/>
              </a:rPr>
              <a:t>활동 </a:t>
            </a:r>
            <a:r>
              <a:rPr kumimoji="1" lang="en-US" altLang="ko-KR" sz="2500" b="1">
                <a:latin typeface="학교안심 나들이 OTF B"/>
                <a:ea typeface="학교안심 나들이 OTF B"/>
              </a:rPr>
              <a:t>2</a:t>
            </a:r>
            <a:endParaRPr kumimoji="1" lang="en-US" altLang="ko-KR" sz="2500" b="1">
              <a:latin typeface="학교안심 나들이 OTF B"/>
              <a:ea typeface="학교안심 나들이 OTF B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1383" y="1304473"/>
            <a:ext cx="11469233" cy="5329464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25" name="제목 1"/>
          <p:cNvSpPr/>
          <p:nvPr/>
        </p:nvSpPr>
        <p:spPr>
          <a:xfrm>
            <a:off x="554156" y="1602798"/>
            <a:ext cx="11083681" cy="642259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b="1" i="0" u="none" strike="noStrike" kern="1200" cap="none" spc="0" normalizeH="0" baseline="0">
                <a:solidFill>
                  <a:srgbClr val="6182d6"/>
                </a:solidFill>
                <a:latin typeface="학교안심 나들이 OTF B"/>
                <a:ea typeface="학교안심 나들이 OTF B"/>
              </a:rPr>
              <a:t>30</a:t>
            </a:r>
            <a:r>
              <a:rPr kumimoji="0" lang="ko-KR" altLang="en-US" sz="3600" b="1" i="0" u="none" strike="noStrike" kern="1200" cap="none" spc="0" normalizeH="0" baseline="0">
                <a:solidFill>
                  <a:srgbClr val="6182d6"/>
                </a:solidFill>
                <a:latin typeface="학교안심 나들이 OTF B"/>
                <a:ea typeface="학교안심 나들이 OTF B"/>
              </a:rPr>
              <a:t>년 전</a:t>
            </a: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과 </a:t>
            </a:r>
            <a:r>
              <a:rPr kumimoji="0" lang="ko-KR" altLang="en-US" sz="3600" b="1" i="0" u="none" strike="noStrike" kern="1200" cap="none" spc="0" normalizeH="0" baseline="0">
                <a:solidFill>
                  <a:srgbClr val="ff0000"/>
                </a:solidFill>
                <a:latin typeface="학교안심 나들이 OTF B"/>
                <a:ea typeface="학교안심 나들이 OTF B"/>
              </a:rPr>
              <a:t>지금</a:t>
            </a:r>
            <a:r>
              <a:rPr kumimoji="0" lang="ko-KR" altLang="en-US" sz="3600" b="1" i="0" u="none" strike="noStrike" kern="1200" cap="none" spc="0" normalizeH="0" baseline="0">
                <a:latin typeface="학교안심 나들이 OTF B"/>
                <a:ea typeface="학교안심 나들이 OTF B"/>
              </a:rPr>
              <a:t>의 개화시기를 비교하기</a:t>
            </a:r>
            <a:endParaRPr kumimoji="0" lang="ko-KR" altLang="en-US" sz="3600" b="1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60347" y="496408"/>
            <a:ext cx="4576335" cy="41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200" kern="0">
                <a:solidFill>
                  <a:schemeClr val="dk1"/>
                </a:solidFill>
                <a:latin typeface="학교안심 나들이 OTF B"/>
                <a:ea typeface="학교안심 나들이 OTF B"/>
              </a:rPr>
              <a:t>기후변화의 위협</a:t>
            </a:r>
            <a:endParaRPr lang="ko-KR" altLang="en-US" sz="2200" kern="0">
              <a:solidFill>
                <a:schemeClr val="dk1"/>
              </a:solidFill>
              <a:latin typeface="학교안심 나들이 OTF B"/>
              <a:ea typeface="학교안심 나들이 OTF B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83733" y="2560108"/>
            <a:ext cx="4436534" cy="32173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5" name="제목 1"/>
          <p:cNvSpPr/>
          <p:nvPr/>
        </p:nvSpPr>
        <p:spPr>
          <a:xfrm>
            <a:off x="1083733" y="2788965"/>
            <a:ext cx="4436534" cy="3217334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3600">
                <a:latin typeface="학교안심 나들이 OTF B"/>
                <a:ea typeface="학교안심 나들이 OTF B"/>
              </a:rPr>
              <a:t>1995</a:t>
            </a:r>
            <a:r>
              <a:rPr lang="ko-KR" altLang="en-US" sz="3600">
                <a:latin typeface="학교안심 나들이 OTF B"/>
                <a:ea typeface="학교안심 나들이 OTF B"/>
              </a:rPr>
              <a:t>년</a:t>
            </a:r>
            <a:endParaRPr lang="ko-KR" altLang="en-US" sz="36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4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월</a:t>
            </a:r>
            <a:endParaRPr kumimoji="0" lang="ko-KR" altLang="en-US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ko-KR" sz="36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1  2  3  4  5  6 </a:t>
            </a:r>
            <a:r>
              <a:rPr lang="ko-KR" altLang="en-US" sz="3600">
                <a:latin typeface="학교안심 나들이 OTF B"/>
                <a:ea typeface="학교안심 나들이 OTF B"/>
              </a:rPr>
              <a:t> </a:t>
            </a:r>
            <a:r>
              <a:rPr lang="en-US" altLang="ko-KR" sz="3600">
                <a:latin typeface="학교안심 나들이 OTF B"/>
                <a:ea typeface="학교안심 나들이 OTF B"/>
              </a:rPr>
              <a:t>7</a:t>
            </a:r>
            <a:endParaRPr lang="en-US" altLang="ko-KR" sz="36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8  9  10 11 12 13 14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936682" y="2543382"/>
            <a:ext cx="4436534" cy="32173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7" name="제목 1"/>
          <p:cNvSpPr/>
          <p:nvPr/>
        </p:nvSpPr>
        <p:spPr>
          <a:xfrm>
            <a:off x="6936682" y="2607733"/>
            <a:ext cx="4436534" cy="3217334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3600">
                <a:latin typeface="학교안심 나들이 OTF B"/>
                <a:ea typeface="학교안심 나들이 OTF B"/>
              </a:rPr>
              <a:t>2025</a:t>
            </a:r>
            <a:r>
              <a:rPr lang="ko-KR" altLang="en-US" sz="3600">
                <a:latin typeface="학교안심 나들이 OTF B"/>
                <a:ea typeface="학교안심 나들이 OTF B"/>
              </a:rPr>
              <a:t>년</a:t>
            </a:r>
            <a:endParaRPr lang="ko-KR" altLang="en-US" sz="36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4</a:t>
            </a:r>
            <a:r>
              <a:rPr kumimoji="0" lang="ko-KR" altLang="en-US" sz="3600" i="0" u="none" strike="noStrike" kern="1200" cap="none" spc="0" normalizeH="0" baseline="0">
                <a:latin typeface="학교안심 나들이 OTF B"/>
                <a:ea typeface="학교안심 나들이 OTF B"/>
              </a:rPr>
              <a:t>월</a:t>
            </a:r>
            <a:endParaRPr kumimoji="0" lang="ko-KR" altLang="en-US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ko-KR" sz="36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1  2  3  4  5  6 </a:t>
            </a:r>
            <a:r>
              <a:rPr lang="ko-KR" altLang="en-US" sz="3600">
                <a:latin typeface="학교안심 나들이 OTF B"/>
                <a:ea typeface="학교안심 나들이 OTF B"/>
              </a:rPr>
              <a:t> </a:t>
            </a:r>
            <a:r>
              <a:rPr lang="en-US" altLang="ko-KR" sz="3600">
                <a:latin typeface="학교안심 나들이 OTF B"/>
                <a:ea typeface="학교안심 나들이 OTF B"/>
              </a:rPr>
              <a:t>7</a:t>
            </a:r>
            <a:endParaRPr lang="en-US" altLang="ko-KR" sz="3600">
              <a:latin typeface="학교안심 나들이 OTF B"/>
              <a:ea typeface="학교안심 나들이 OTF B"/>
            </a:endParaRPr>
          </a:p>
          <a:p>
            <a:pPr lv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3600" i="0" u="none" strike="noStrike" kern="1200" cap="none" spc="0" normalizeH="0" baseline="0">
                <a:latin typeface="학교안심 나들이 OTF B"/>
                <a:ea typeface="학교안심 나들이 OTF B"/>
              </a:rPr>
              <a:t>8  9  10 11 12 13 14</a:t>
            </a:r>
            <a:endParaRPr kumimoji="0" lang="en-US" altLang="ko-KR" sz="3600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097867" y="5063069"/>
            <a:ext cx="694266" cy="56218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142693" y="4334939"/>
            <a:ext cx="694266" cy="56218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latin typeface="학교안심 나들이 OTF B"/>
              <a:ea typeface="학교안심 나들이 OTF B"/>
            </a:endParaRPr>
          </a:p>
        </p:txBody>
      </p:sp>
      <p:sp>
        <p:nvSpPr>
          <p:cNvPr id="11" name="제목 1"/>
          <p:cNvSpPr/>
          <p:nvPr/>
        </p:nvSpPr>
        <p:spPr>
          <a:xfrm>
            <a:off x="8043333" y="6537987"/>
            <a:ext cx="3787283" cy="180824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/>
          <a:p>
            <a:pPr lvl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출처</a:t>
            </a:r>
            <a:r>
              <a:rPr kumimoji="0" lang="en-US" altLang="ko-KR" i="0" u="none" strike="noStrike" kern="1200" cap="none" spc="0" normalizeH="0" baseline="0">
                <a:latin typeface="학교안심 나들이 OTF B"/>
                <a:ea typeface="학교안심 나들이 OTF B"/>
              </a:rPr>
              <a:t>: </a:t>
            </a:r>
            <a:r>
              <a:rPr kumimoji="0" lang="ko-KR" altLang="en-US" i="0" u="none" strike="noStrike" kern="1200" cap="none" spc="0" normalizeH="0" baseline="0">
                <a:latin typeface="학교안심 나들이 OTF B"/>
                <a:ea typeface="학교안심 나들이 OTF B"/>
              </a:rPr>
              <a:t>기상청 기상자료개방포털</a:t>
            </a:r>
            <a:endParaRPr kumimoji="0" lang="ko-KR" altLang="en-US" i="0" u="none" strike="noStrike" kern="1200" cap="none" spc="0" normalizeH="0" baseline="0">
              <a:latin typeface="학교안심 나들이 OTF B"/>
              <a:ea typeface="학교안심 나들이 OTF B"/>
            </a:endParaRPr>
          </a:p>
        </p:txBody>
      </p:sp>
      <p:sp>
        <p:nvSpPr>
          <p:cNvPr id="26" name="가로 글상자 25"/>
          <p:cNvSpPr txBox="1"/>
          <p:nvPr/>
        </p:nvSpPr>
        <p:spPr>
          <a:xfrm>
            <a:off x="433462" y="5995062"/>
            <a:ext cx="12192001" cy="546708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3000">
                <a:latin typeface="학교안심 나들이 OTF B"/>
                <a:ea typeface="학교안심 나들이 OTF B"/>
              </a:rPr>
              <a:t>지금부터 </a:t>
            </a:r>
            <a:r>
              <a:rPr lang="en-US" altLang="ko-KR" sz="3000">
                <a:latin typeface="학교안심 나들이 OTF B"/>
                <a:ea typeface="학교안심 나들이 OTF B"/>
              </a:rPr>
              <a:t>30</a:t>
            </a:r>
            <a:r>
              <a:rPr lang="ko-KR" altLang="en-US" sz="3000">
                <a:latin typeface="학교안심 나들이 OTF B"/>
                <a:ea typeface="학교안심 나들이 OTF B"/>
              </a:rPr>
              <a:t>년 후</a:t>
            </a:r>
            <a:r>
              <a:rPr lang="en-US" altLang="ko-KR" sz="3000">
                <a:latin typeface="학교안심 나들이 OTF B"/>
                <a:ea typeface="학교안심 나들이 OTF B"/>
              </a:rPr>
              <a:t>,</a:t>
            </a:r>
            <a:r>
              <a:rPr lang="ko-KR" altLang="en-US" sz="3000">
                <a:latin typeface="학교안심 나들이 OTF B"/>
                <a:ea typeface="학교안심 나들이 OTF B"/>
              </a:rPr>
              <a:t> </a:t>
            </a:r>
            <a:r>
              <a:rPr lang="en-US" altLang="ko-KR" sz="3000">
                <a:latin typeface="학교안심 나들이 OTF B"/>
                <a:ea typeface="학교안심 나들이 OTF B"/>
              </a:rPr>
              <a:t>2055</a:t>
            </a:r>
            <a:r>
              <a:rPr lang="ko-KR" altLang="en-US" sz="3000">
                <a:latin typeface="학교안심 나들이 OTF B"/>
                <a:ea typeface="학교안심 나들이 OTF B"/>
              </a:rPr>
              <a:t>년 개화시기는 어떻게 될지 예상해봅시다</a:t>
            </a:r>
            <a:r>
              <a:rPr lang="en-US" altLang="ko-KR" sz="3000">
                <a:latin typeface="학교안심 나들이 OTF B"/>
                <a:ea typeface="학교안심 나들이 OTF B"/>
              </a:rPr>
              <a:t>.</a:t>
            </a:r>
            <a:endParaRPr lang="en-US" altLang="ko-KR" sz="3000">
              <a:latin typeface="학교안심 나들이 OTF B"/>
              <a:ea typeface="학교안심 나들이 OTF B"/>
            </a:endParaRPr>
          </a:p>
        </p:txBody>
      </p:sp>
    </p:spTree>
    <p:extLst>
      <p:ext uri="{BB962C8B-B14F-4D97-AF65-F5344CB8AC3E}">
        <p14:creationId xmlns:p14="http://schemas.microsoft.com/office/powerpoint/2010/main" val="3792259929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552</ep:Words>
  <ep:PresentationFormat>와이드스크린</ep:PresentationFormat>
  <ep:Paragraphs>161</ep:Paragraphs>
  <ep:Slides>16</ep:Slides>
  <ep:Notes>16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우리학교의 작은 숨을  지키는 이야기</vt:lpstr>
      <vt:lpstr>슬라이드 2</vt:lpstr>
      <vt:lpstr>주요 활동</vt:lpstr>
      <vt:lpstr>학습 목표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정리하기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2024-09-15T05:46:58.000</dcterms:created>
  <dc:creator>osy51</dc:creator>
  <cp:lastModifiedBy>USER</cp:lastModifiedBy>
  <dcterms:modified xsi:type="dcterms:W3CDTF">2025-06-12T15:25:31.740</dcterms:modified>
  <cp:revision>121</cp:revision>
  <dc:title>차시 제목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