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9" r:id="rId12"/>
    <p:sldId id="266" r:id="rId13"/>
    <p:sldId id="270" r:id="rId14"/>
    <p:sldId id="271" r:id="rId15"/>
    <p:sldId id="272" r:id="rId16"/>
    <p:sldId id="273" r:id="rId17"/>
    <p:sldId id="274" r:id="rId18"/>
    <p:sldId id="277" r:id="rId19"/>
    <p:sldId id="276" r:id="rId2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6"/>
        <p:guide pos="38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slide" Target="slides/slide18.xml"  /><Relationship Id="rId2" Type="http://schemas.openxmlformats.org/officeDocument/2006/relationships/slide" Target="slides/slide1.xml"  /><Relationship Id="rId20" Type="http://schemas.openxmlformats.org/officeDocument/2006/relationships/slide" Target="slides/slide19.xml"  /><Relationship Id="rId21" Type="http://schemas.openxmlformats.org/officeDocument/2006/relationships/presProps" Target="presProps.xml"  /><Relationship Id="rId22" Type="http://schemas.openxmlformats.org/officeDocument/2006/relationships/viewProps" Target="viewProps.xml"  /><Relationship Id="rId23" Type="http://schemas.openxmlformats.org/officeDocument/2006/relationships/theme" Target="theme/theme1.xml"  /><Relationship Id="rId24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10" Type="http://schemas.openxmlformats.org/officeDocument/2006/relationships/image" Target="../media/image10.png"  /><Relationship Id="rId11" Type="http://schemas.openxmlformats.org/officeDocument/2006/relationships/image" Target="../media/image11.png"  /><Relationship Id="rId12" Type="http://schemas.openxmlformats.org/officeDocument/2006/relationships/image" Target="../media/image12.png"  /><Relationship Id="rId13" Type="http://schemas.openxmlformats.org/officeDocument/2006/relationships/image" Target="../media/image13.png"  /><Relationship Id="rId14" Type="http://schemas.openxmlformats.org/officeDocument/2006/relationships/image" Target="../media/image14.png"  /><Relationship Id="rId2" Type="http://schemas.openxmlformats.org/officeDocument/2006/relationships/image" Target="../media/image2.png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5.png"  /><Relationship Id="rId6" Type="http://schemas.openxmlformats.org/officeDocument/2006/relationships/image" Target="../media/image6.png"  /><Relationship Id="rId7" Type="http://schemas.openxmlformats.org/officeDocument/2006/relationships/image" Target="../media/image7.png"  /><Relationship Id="rId8" Type="http://schemas.openxmlformats.org/officeDocument/2006/relationships/image" Target="../media/image8.png"  /><Relationship Id="rId9" Type="http://schemas.openxmlformats.org/officeDocument/2006/relationships/image" Target="../media/image9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4.png"  /><Relationship Id="rId3" Type="http://schemas.openxmlformats.org/officeDocument/2006/relationships/image" Target="../media/image15.png"  /><Relationship Id="rId4" Type="http://schemas.openxmlformats.org/officeDocument/2006/relationships/image" Target="../media/image16.png"  /><Relationship Id="rId5" Type="http://schemas.openxmlformats.org/officeDocument/2006/relationships/video" Target="https://www.youtube.com/embed/wQy9o6V8iQ8" TargetMode="External" /><Relationship Id="rId6" Type="http://schemas.openxmlformats.org/officeDocument/2006/relationships/image" Target="../media/image17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8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8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8.pn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8.pn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9.pn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4.pn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4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video" Target="https://www.youtube.com/embed/AgJDR-j0Pio" TargetMode="External" /><Relationship Id="rId3" Type="http://schemas.openxmlformats.org/officeDocument/2006/relationships/image" Target="../media/image1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10" Type="http://schemas.openxmlformats.org/officeDocument/2006/relationships/image" Target="../media/image10.png"  /><Relationship Id="rId11" Type="http://schemas.openxmlformats.org/officeDocument/2006/relationships/image" Target="../media/image11.png"  /><Relationship Id="rId12" Type="http://schemas.openxmlformats.org/officeDocument/2006/relationships/image" Target="../media/image12.png"  /><Relationship Id="rId13" Type="http://schemas.openxmlformats.org/officeDocument/2006/relationships/image" Target="../media/image13.png"  /><Relationship Id="rId2" Type="http://schemas.openxmlformats.org/officeDocument/2006/relationships/image" Target="../media/image2.png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Relationship Id="rId5" Type="http://schemas.openxmlformats.org/officeDocument/2006/relationships/image" Target="../media/image5.png"  /><Relationship Id="rId6" Type="http://schemas.openxmlformats.org/officeDocument/2006/relationships/image" Target="../media/image6.png"  /><Relationship Id="rId7" Type="http://schemas.openxmlformats.org/officeDocument/2006/relationships/image" Target="../media/image7.png"  /><Relationship Id="rId8" Type="http://schemas.openxmlformats.org/officeDocument/2006/relationships/image" Target="../media/image8.png"  /><Relationship Id="rId9" Type="http://schemas.openxmlformats.org/officeDocument/2006/relationships/image" Target="../media/image9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png"  /><Relationship Id="rId3" Type="http://schemas.openxmlformats.org/officeDocument/2006/relationships/image" Target="../media/image8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7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c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1" i="0" u="none" strike="noStrike" spc="-1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우리 학교 틀밭 만들기</a:t>
            </a:r>
            <a:r>
              <a:rPr xmlns:mc="http://schemas.openxmlformats.org/markup-compatibility/2006" xmlns:hp="http://schemas.haansoft.com/office/presentation/8.0" lang="EN-US" b="1" i="0" u="none" strike="noStrike" spc="-1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 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49849" y="3886200"/>
            <a:ext cx="9292302" cy="1752600"/>
          </a:xfrm>
        </p:spPr>
        <p:txBody>
          <a:bodyPr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1" i="0" u="none" strike="noStrike" spc="-1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생태적 삶을 실천하는 학교 속 작은 농업 프로젝트</a:t>
            </a:r>
            <a:endParaRPr xmlns:mc="http://schemas.openxmlformats.org/markup-compatibility/2006" xmlns:hp="http://schemas.haansoft.com/office/presentation/8.0" b="1" i="0" u="none" strike="noStrike" spc="-10" baseline="0" mc:Ignorable="hp" hp:hslEmbossed="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1" i="0" u="none" strike="noStrike" spc="-10" baseline="0" mc:Ignorable="hp" hp:hslEmbossed="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b="1" i="0" u="none" strike="noStrike" spc="-10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대경중 교사 구영호</a:t>
            </a:r>
            <a:endParaRPr xmlns:mc="http://schemas.openxmlformats.org/markup-compatibility/2006" xmlns:hp="http://schemas.haansoft.com/office/presentation/8.0" lang="ko-KR" altLang="en-US" b="1" i="0" u="none" strike="noStrike" spc="-10" baseline="0" mc:Ignorable="hp" hp:hslEmbossed="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1150890892"/>
      </p:ext>
    </p:extLst>
  </p:cSld>
  <p:clrMapOvr>
    <a:masterClrMapping/>
  </p:clrMapOvr>
</p:sld>
</file>

<file path=ppt/slides/slide10.xml><?xml version="1.0" encoding="UTF-8" standalone="yes" ?>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<p:cSld><p:bg><p:bgPr shadeToTitle="0"><a:solidFill><a:srgbClr val="f7faf1"/></a:solidFill></p:bgPr></p:bg><p:spTree><p:nvGrpSpPr><p:cNvPr id="1" name=""/><p:cNvGrpSpPr/><p:nvPr/></p:nvGrpSpPr><p:grpSpPr><a:xfrm><a:off x="0" y="0"/><a:ext cx="0" cy="0"/><a:chOff x="0" y="0"/><a:chExt cx="0" cy="0"/></a:xfrm></p:grpSpPr><p:sp><p:nvSpPr><p:cNvPr id="17" name="직사각형 16"/><p:cNvSpPr/><p:nvPr/></p:nvSpPr><p:spPr><a:xfrm><a:off x="1348862" y="1877346"/><a:ext cx="9494276" cy="1351935"/></a:xfrm><a:prstGeom prst="rect"><a:avLst/></a:prstGeom><a:solidFill><a:srgbClr val="ecf2fa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p><a:pPr lvl="0"><a:defRPr/></a:pPr><a:r><a: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rPr><a:t>메리골드</a:t></a:r><a:endPara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재배 가능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텃밭 작물 파종에 맞춰 함께 심는다</a:t></a:r><a:r><a:rPr lang="en-US" altLang="ko-KR" sz="2200"><a:solidFill><a:schemeClr val="tx1"/></a:solidFill><a:latin typeface="한컴돋움"/><a:ea typeface="한컴돋움"/><a:cs typeface="한컴돋움"/><a:sym typeface="한컴돋움"/></a:rPr><a:t>.</a:t></a:r><a:endParaRPr lang="en-US" altLang="ko-KR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아름다운 꽃을 볼수 있을 뿐아니라 각종 해충을 퇴치함</a:t></a:r><a:r><a:rPr lang="en-US" altLang="ko-KR" sz="2200"><a:solidFill><a:schemeClr val="tx1"/></a:solidFill><a:latin typeface="한컴돋움"/><a:ea typeface="한컴돋움"/><a:cs typeface="한컴돋움"/><a:sym typeface="한컴돋움"/></a:rP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움"/><a:sym typeface="한컴돋움"/></a:rP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<p:sp><p:nvSpPr><p:cNvPr id="2" name="제목 1"/<p:sp><p:nvSpPr><p:cNvPr id="18" name="직사각형 17"/><p:cNvSpPr/><p:nvPr/></p:nvSpPr><p:spPr><a:xfrm><a:off x="2204064" y="4651682"/><a:ext cx="9494276" cy="1351935"/></a:xfrm><a:prstGeom prst="rect"><a:avLst/></a:prstGeom><a:solidFill><a:srgbClr val="dbf4ee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lstStyle/><a:p><a:pPr lvl="0"><a:defRPr/></a:pPr><a:r><a: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rPr><a:t>방울토마토</a:t></a:r><a:endPara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재배 가능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4</a:t></a:r><a:r><a:rPr lang="ko-KR" altLang="en-US" sz="2200"><a:solidFill><a:schemeClr val="tx1"/></a:solidFill><a:latin typeface="한컴돋움"/><a:ea typeface="한컴돋움"/><a:cs typeface="한컴돋움"/><a:sym typeface="한컴돋움"/></a:rPr><a:t>월말 </a:t></a:r><a:r><a:rPr lang="en-US" altLang="ko-KR" sz="2200"><a:solidFill><a:schemeClr val="tx1"/></a:solidFill><a:latin typeface="한컴돋움"/><a:ea typeface="한컴돋움"/><a:cs typeface="한컴돋움"/><a:sym typeface="한컴돋움"/></a:rPr><a:t>5</a:t></a:r><a:r><a:rPr lang="ko-KR" altLang="en-US" sz="2200"><a:solidFill><a:schemeClr val="tx1"/></a:solidFill><a:latin typeface="한컴돋움"/><a:ea typeface="한컴돋움"/><a:cs typeface="한컴돋움"/><a:sym typeface="한컴돋움"/></a:rPr><a:t>월초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6</a:t></a:r><a:r><a:rPr lang="ko-KR" altLang="en-US" sz="2200"><a:solidFill><a:schemeClr val="tx1"/></a:solidFill><a:latin typeface="한컴돋움"/><a:ea typeface="한컴돋움"/><a:cs typeface="한컴돋움"/><a:sym typeface="한컴돋움"/></a:rPr><a:t>월 경부터 수확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곁순을 계속 제거해주면서 원줄기만 키움</a:t></a:r><a:r><a:rPr lang="en-US" altLang="ko-KR" sz="2200"><a:solidFill><a:schemeClr val="tx1"/></a:solidFill><a:latin typeface="한컴돋움"/><a:ea typeface="한컴돋움"/><a:cs typeface="한컴돋움"/><a:sym typeface="한컴돋움"/></a:rPr><a:t>.</a:t></a:r><a:r><a:rPr lang="ko-KR" altLang="en-US" sz="2200"><a:solidFill><a:schemeClr val="tx1"/></a:solidFill><a:latin typeface="한컴돋움"/><a:ea typeface="한컴돋움"/><a:cs typeface="한컴돋움"/><a:sym typeface="한컴돋움"/></a:rPr><a:t> 병충해에 강함</a:t></a:r><a:r><a:rPr lang="en-US" altLang="ko-KR" sz="2200"><a:solidFill><a:schemeClr val="tx1"/></a:solidFill><a:latin typeface="한컴돋움"/><a:ea typeface="한컴돋움"/><a:cs typeface="한컴돋움"/><a:sym typeface="한컴돋움"/></a:rP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</p:spTree><p:extLst><p:ext uri="{BB962C8B-B14F-4D97-AF65-F5344CB8AC3E}"><p14:creationId xmlns:p14="http://schemas.microsoft.com/office/powerpoint/2010/main" val="2237411042"/></p:ext></p:extLst></p:cSld><p:clrMapOvr><a:masterClrMapping/></p:clrMapOvr>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 algn="l">
              <a:defRPr/>
            </a:pPr>
            <a:r>
              <a:rPr lang="ko-KR" altLang="en-US"/>
              <a:t>틀밭에 무엇을 심을까</a:t>
            </a:r>
            <a:r>
              <a:rPr lang="en-US" altLang="ko-KR"/>
              <a:t>?</a:t>
            </a:r>
            <a:endParaRPr lang="en-US" altLang="ko-KR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 rot="1944309">
            <a:off x="609599" y="1417638"/>
            <a:ext cx="2493077" cy="139544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 rot="2248938">
            <a:off x="6374498" y="2115359"/>
            <a:ext cx="3562228" cy="112183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4170515" y="1838803"/>
            <a:ext cx="2117676" cy="159019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4480782" y="5100714"/>
            <a:ext cx="2150806" cy="145599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7633794" y="3815351"/>
            <a:ext cx="2159411" cy="2570726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 rot="6177500">
            <a:off x="9469016" y="3092924"/>
            <a:ext cx="3022110" cy="67215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429799" y="2989160"/>
            <a:ext cx="1895780" cy="2196331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>
            <a:off x="9936726" y="5255161"/>
            <a:ext cx="1167580" cy="914422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10"/>
          <a:stretch>
            <a:fillRect/>
          </a:stretch>
        </p:blipFill>
        <p:spPr>
          <a:xfrm>
            <a:off x="2818580" y="3193281"/>
            <a:ext cx="2083032" cy="178808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11"/>
          <a:stretch>
            <a:fillRect/>
          </a:stretch>
        </p:blipFill>
        <p:spPr>
          <a:xfrm>
            <a:off x="5629384" y="3429000"/>
            <a:ext cx="2004410" cy="1597574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12"/>
          <a:stretch>
            <a:fillRect/>
          </a:stretch>
        </p:blipFill>
        <p:spPr>
          <a:xfrm>
            <a:off x="1511283" y="4770114"/>
            <a:ext cx="1628593" cy="1884515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13"/>
          <a:stretch>
            <a:fillRect/>
          </a:stretch>
        </p:blipFill>
        <p:spPr>
          <a:xfrm>
            <a:off x="9301180" y="1667216"/>
            <a:ext cx="1526594" cy="100906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 rotWithShape="1">
          <a:blip r:embed="rId14"/>
          <a:stretch>
            <a:fillRect/>
          </a:stretch>
        </p:blipFill>
        <p:spPr>
          <a:xfrm>
            <a:off x="8635870" y="177185"/>
            <a:ext cx="1751371" cy="1751371"/>
          </a:xfrm>
          <a:prstGeom prst="rect">
            <a:avLst/>
          </a:prstGeom>
        </p:spPr>
      </p:pic>
      <p:sp>
        <p:nvSpPr>
          <p:cNvPr id="19" name="타원형 설명선 18"/>
          <p:cNvSpPr/>
          <p:nvPr/>
        </p:nvSpPr>
        <p:spPr>
          <a:xfrm>
            <a:off x="9793206" y="0"/>
            <a:ext cx="2232742" cy="105287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활동지 </a:t>
            </a:r>
            <a:r>
              <a:rPr lang="en-US" altLang="ko-KR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2</a:t>
            </a:r>
            <a:r>
              <a:rPr lang="ko-KR" altLang="en-US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번</a:t>
            </a:r>
            <a:endParaRPr lang="ko-KR" altLang="en-US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1748254746"/>
      </p:ext>
    </p:extLst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>
            <a:normAutofit fontScale="90000"/>
          </a:bodyPr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기후위기 속 식물 재배와 자원순환의 필요성</a:t>
            </a:r>
            <a:endParaRPr lang="ko-KR" altLang="en-US"/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595031" y="5106629"/>
            <a:ext cx="1751371" cy="1751371"/>
          </a:xfrm>
          <a:prstGeom prst="rect">
            <a:avLst/>
          </a:prstGeom>
        </p:spPr>
      </p:pic>
      <p:sp>
        <p:nvSpPr>
          <p:cNvPr id="31" name="타원형 설명선 30"/>
          <p:cNvSpPr/>
          <p:nvPr/>
        </p:nvSpPr>
        <p:spPr>
          <a:xfrm>
            <a:off x="9752367" y="4929443"/>
            <a:ext cx="2232742" cy="105287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활동지 </a:t>
            </a:r>
            <a:r>
              <a:rPr lang="en-US" altLang="ko-KR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3</a:t>
            </a:r>
            <a:r>
              <a:rPr lang="ko-KR" altLang="en-US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번</a:t>
            </a:r>
            <a:endParaRPr lang="ko-KR" altLang="en-US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  <p:grpSp>
        <p:nvGrpSpPr>
          <p:cNvPr id="32" name="그룹 31"/>
          <p:cNvGrpSpPr/>
          <p:nvPr/>
        </p:nvGrpSpPr>
        <p:grpSpPr>
          <a:xfrm rot="0">
            <a:off x="454331" y="1417638"/>
            <a:ext cx="1614949" cy="2389163"/>
            <a:chOff x="720621" y="1417638"/>
            <a:chExt cx="1614949" cy="2389163"/>
          </a:xfrm>
        </p:grpSpPr>
        <p:pic>
          <p:nvPicPr>
            <p:cNvPr id="33" name="그림 31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720621" y="2205089"/>
              <a:ext cx="1614949" cy="1601712"/>
            </a:xfrm>
            <a:prstGeom prst="rect">
              <a:avLst/>
            </a:prstGeom>
          </p:spPr>
        </p:pic>
        <p:pic>
          <p:nvPicPr>
            <p:cNvPr id="34" name="그림 32"/>
            <p:cNvPicPr>
              <a:picLocks noChangeAspect="1"/>
            </p:cNvPicPr>
            <p:nvPr/>
          </p:nvPicPr>
          <p:blipFill rotWithShape="1">
            <a:blip r:embed="rId4"/>
            <a:stretch>
              <a:fillRect/>
            </a:stretch>
          </p:blipFill>
          <p:spPr>
            <a:xfrm>
              <a:off x="975032" y="1417638"/>
              <a:ext cx="1106129" cy="1106129"/>
            </a:xfrm>
            <a:prstGeom prst="rect">
              <a:avLst/>
            </a:prstGeom>
          </p:spPr>
        </p:pic>
      </p:grpSp>
      <p:sp>
        <p:nvSpPr>
          <p:cNvPr id="35" name="가로 글상자 34"/>
          <p:cNvSpPr txBox="1"/>
          <p:nvPr/>
        </p:nvSpPr>
        <p:spPr>
          <a:xfrm>
            <a:off x="2560482" y="2076108"/>
            <a:ext cx="9424627" cy="1379562"/>
          </a:xfrm>
          <a:prstGeom prst="rect">
            <a:avLst/>
          </a:prstGeom>
        </p:spPr>
        <p:txBody>
          <a:bodyPr wrap="square">
            <a:spAutoFit/>
          </a:bodyPr>
          <a:p>
            <a:pPr marL="257040" lvl="0" indent="-257040" algn="just">
              <a:buFont typeface="Arial"/>
              <a:buChar char="•"/>
              <a:defRPr/>
            </a:pPr>
            <a:r>
              <a:rPr lang="ko-KR" altLang="en-US" sz="17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지금은 </a:t>
            </a:r>
            <a:r>
              <a:rPr lang="ko-KR" altLang="en-US" sz="1700" b="1" u="sng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지구 평균 온도가 상승</a:t>
            </a:r>
            <a:r>
              <a:rPr lang="ko-KR" altLang="en-US" sz="17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하고 있어요.</a:t>
            </a:r>
            <a:endParaRPr lang="ko-KR" altLang="en-US" sz="17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257040" lvl="0" indent="-257040" algn="just">
              <a:buFont typeface="Arial"/>
              <a:buChar char="•"/>
              <a:defRPr/>
            </a:pPr>
            <a:endParaRPr lang="ko-KR" altLang="en-US" sz="17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257040" lvl="0" indent="-257040" algn="just">
              <a:buFont typeface="Arial"/>
              <a:buChar char="•"/>
              <a:defRPr/>
            </a:pPr>
            <a:r>
              <a:rPr lang="ko-KR" altLang="en-US" sz="17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폭염, 가뭄, 홍수 등 </a:t>
            </a:r>
            <a:r>
              <a:rPr lang="ko-KR" altLang="en-US" sz="1700" b="1" u="sng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이상기후</a:t>
            </a:r>
            <a:r>
              <a:rPr lang="ko-KR" altLang="en-US" sz="17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가 점점 더 자주 일어나고 있어요.</a:t>
            </a:r>
            <a:endParaRPr lang="ko-KR" altLang="en-US" sz="17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257040" lvl="0" indent="-257040" algn="just">
              <a:buFont typeface="Arial"/>
              <a:buChar char="•"/>
              <a:defRPr/>
            </a:pPr>
            <a:endParaRPr lang="ko-KR" altLang="en-US" sz="17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257040" lvl="0" indent="-257040" algn="just">
              <a:buFont typeface="Arial"/>
              <a:buChar char="•"/>
              <a:defRPr/>
            </a:pPr>
            <a:r>
              <a:rPr lang="ko-KR" altLang="en-US" sz="17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먹거리 생산도 위협받고 있어요. (기후 때문에 작물 수확이 줄어들고, 식량 가격도 올라요</a:t>
            </a:r>
            <a:r>
              <a:rPr lang="en-US" altLang="ko-KR" sz="17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)</a:t>
            </a:r>
            <a:endParaRPr lang="en-US" altLang="ko-KR" sz="17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36" name="직사각형 35"/>
          <p:cNvSpPr/>
          <p:nvPr/>
        </p:nvSpPr>
        <p:spPr>
          <a:xfrm rot="20960262">
            <a:off x="616163" y="4621530"/>
            <a:ext cx="6336732" cy="41529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lvl="0" algn="l">
              <a:defRPr/>
            </a:pPr>
            <a:r>
              <a:rPr xmlns:mc="http://schemas.openxmlformats.org/markup-compatibility/2006" xmlns:hp="http://schemas.haansoft.com/office/presentation/8.0" sz="2100" b="1" i="0" strike="noStrike" mc:Ignorable="hp" hp:hslEmbossed="0">
                <a:solidFill>
                  <a:schemeClr val="tx1"/>
                </a:solidFill>
                <a:highlight>
                  <a:srgbClr val="ffff00"/>
                </a:highlight>
                <a:latin typeface="한컴돋움"/>
                <a:ea typeface="한컴돋움"/>
                <a:cs typeface="한컴돋움"/>
                <a:sym typeface="한컴돋움"/>
              </a:rPr>
              <a:t>식물 재배는 왜 기후위기 해결에 도움이 될까요?</a:t>
            </a:r>
            <a:endParaRPr xmlns:mc="http://schemas.openxmlformats.org/markup-compatibility/2006" xmlns:hp="http://schemas.haansoft.com/office/presentation/8.0" sz="2100" b="1" i="0" strike="noStrike" mc:Ignorable="hp" hp:hslEmbossed="0">
              <a:solidFill>
                <a:schemeClr val="tx1"/>
              </a:solidFill>
              <a:highlight>
                <a:srgbClr val="ffff00"/>
              </a:highlight>
              <a:latin typeface="한컴돋움"/>
              <a:ea typeface="한컴돋움"/>
              <a:cs typeface="한컴돋움"/>
              <a:sym typeface="한컴돋움"/>
            </a:endParaRPr>
          </a:p>
        </p:txBody>
      </p:sp>
      <p:pic>
        <p:nvPicPr>
          <p:cNvPr id="41" name="wQy9o6V8iQ8">
            <a:hlinkClick r:id="" action="ppaction://media"/>
          </p:cNvPr>
          <p:cNvPicPr>
            <a:picLocks noRot="1" noChangeAspect="1"/>
          </p:cNvPicPr>
          <p:nvPr>
            <a:videoFile r:link="rId5"/>
          </p:nvPr>
        </p:nvPicPr>
        <p:blipFill rotWithShape="1">
          <a:blip r:embed="rId6"/>
          <a:stretch>
            <a:fillRect/>
          </a:stretch>
        </p:blipFill>
        <p:spPr>
          <a:xfrm>
            <a:off x="5497869" y="4655168"/>
            <a:ext cx="2571408" cy="192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32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1"/>
                </p:tgtEl>
              </p:cMediaNode>
            </p:video>
          </p:childTnLst>
        </p:cTn>
      </p:par>
    </p:tnLst>
  </p:timing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작물 심기 전 주의 사항</a:t>
            </a:r>
            <a:endParaRPr lang="ko-KR" altLang="en-US"/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4467" y="1285705"/>
            <a:ext cx="2929193" cy="2929193"/>
          </a:xfrm>
          <a:prstGeom prst="rect">
            <a:avLst/>
          </a:prstGeom>
        </p:spPr>
      </p:pic>
      <p:sp>
        <p:nvSpPr>
          <p:cNvPr id="31" name="직사각형 30"/>
          <p:cNvSpPr/>
          <p:nvPr/>
        </p:nvSpPr>
        <p:spPr>
          <a:xfrm>
            <a:off x="3376765" y="1634767"/>
            <a:ext cx="3492503" cy="901291"/>
          </a:xfrm>
          <a:prstGeom prst="rect">
            <a:avLst/>
          </a:prstGeom>
          <a:solidFill>
            <a:srgbClr val="ecf2f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2200" b="1">
                <a:solidFill>
                  <a:schemeClr val="tx1"/>
                </a:solidFill>
                <a:highlight>
                  <a:srgbClr val="ffff00"/>
                </a:highlight>
                <a:latin typeface="한컴돋움"/>
                <a:ea typeface="한컴돋움"/>
                <a:cs typeface="한컴돋움"/>
                <a:sym typeface="한컴돋움"/>
              </a:rPr>
              <a:t>🔧 1. 도구 사용 안전 수칙</a:t>
            </a:r>
            <a:endParaRPr lang="ko-KR" altLang="en-US" sz="2200" b="1">
              <a:solidFill>
                <a:schemeClr val="tx1"/>
              </a:solidFill>
              <a:highlight>
                <a:srgbClr val="ffff00"/>
              </a:highlight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34" name="가로 글상자 33"/>
          <p:cNvSpPr txBox="1"/>
          <p:nvPr/>
        </p:nvSpPr>
        <p:spPr>
          <a:xfrm>
            <a:off x="3376765" y="2659554"/>
            <a:ext cx="8369711" cy="3110691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모종삽, 삽</a:t>
            </a:r>
            <a:r>
              <a:rPr lang="en-US" altLang="ko-KR" sz="22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:</a:t>
            </a:r>
            <a:r>
              <a:rPr lang="ko-KR" altLang="en-US" sz="22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 친구 쪽으로 휘두르지 않기, 뾰족한 끝 주의</a:t>
            </a:r>
            <a:endParaRPr lang="ko-KR" altLang="en-US" sz="22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물뿌리개</a:t>
            </a:r>
            <a:r>
              <a:rPr lang="en-US" altLang="ko-KR" sz="22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:</a:t>
            </a:r>
            <a:r>
              <a:rPr lang="ko-KR" altLang="en-US" sz="22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 넘치게 들지 말고, 천천히 물주기</a:t>
            </a:r>
            <a:endParaRPr lang="ko-KR" altLang="en-US" sz="22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장갑</a:t>
            </a:r>
            <a:r>
              <a:rPr lang="en-US" altLang="ko-KR" sz="22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:</a:t>
            </a:r>
            <a:r>
              <a:rPr lang="ko-KR" altLang="en-US" sz="22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 흙 작업 전 꼭 착용, 장갑 벗을 때 흙 안 튀게 조심</a:t>
            </a:r>
            <a:endParaRPr lang="ko-KR" altLang="en-US" sz="22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endParaRPr lang="ko-KR" altLang="en-US" sz="22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★ 실습 도구는 서로 나눠 쓰되, 조심해서 다룹니다</a:t>
            </a:r>
            <a:r>
              <a:rPr lang="en-US" altLang="ko-KR" sz="2200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.</a:t>
            </a:r>
            <a:endParaRPr lang="en-US" altLang="ko-KR" sz="22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0" lvl="0" indent="0">
              <a:lnSpc>
                <a:spcPct val="150000"/>
              </a:lnSpc>
              <a:buFont typeface="Arial"/>
              <a:buNone/>
              <a:defRPr/>
            </a:pPr>
            <a:endParaRPr lang="ko-KR" altLang="en-US" sz="2200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3102001251"/>
      </p:ext>
    </p:extLst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작물 심기 전 주의 사항</a:t>
            </a:r>
            <a:endParaRPr lang="ko-KR" altLang="en-US"/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4467" y="1285705"/>
            <a:ext cx="2929193" cy="2929193"/>
          </a:xfrm>
          <a:prstGeom prst="rect">
            <a:avLst/>
          </a:prstGeom>
        </p:spPr>
      </p:pic>
      <p:sp>
        <p:nvSpPr>
          <p:cNvPr id="31" name="직사각형 30"/>
          <p:cNvSpPr/>
          <p:nvPr/>
        </p:nvSpPr>
        <p:spPr>
          <a:xfrm>
            <a:off x="3376765" y="1634767"/>
            <a:ext cx="3492503" cy="901291"/>
          </a:xfrm>
          <a:prstGeom prst="rect">
            <a:avLst/>
          </a:prstGeom>
          <a:solidFill>
            <a:srgbClr val="ecf2f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2200" b="1">
                <a:solidFill>
                  <a:schemeClr val="tx1"/>
                </a:solidFill>
                <a:highlight>
                  <a:srgbClr val="ffff00"/>
                </a:highlight>
                <a:latin typeface="한컴돋움"/>
                <a:ea typeface="한컴돋움"/>
                <a:cs typeface="한컴돋움"/>
                <a:sym typeface="한컴돋움"/>
              </a:rPr>
              <a:t>👀 2. 몸과 복장 안전</a:t>
            </a:r>
            <a:endParaRPr lang="ko-KR" altLang="en-US" sz="2200" b="1">
              <a:solidFill>
                <a:schemeClr val="tx1"/>
              </a:solidFill>
              <a:highlight>
                <a:srgbClr val="ffff00"/>
              </a:highlight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34" name="가로 글상자 33"/>
          <p:cNvSpPr txBox="1"/>
          <p:nvPr/>
        </p:nvSpPr>
        <p:spPr>
          <a:xfrm>
            <a:off x="3376765" y="2659554"/>
            <a:ext cx="8369711" cy="2605866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장갑과 마스크 착용 → 흙먼지, 알레르기 예방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운동화 착용 → 발을 다치지 않도록 (슬리퍼 금지)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팔 걷기 및 단정한 복장 → 활동 중 옷이 흙에 닿지 않게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1222090067"/>
      </p:ext>
    </p:extLst>
  </p:cSld>
  <p:clrMapOvr>
    <a:masterClrMapping/>
  </p:clrMapOvr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작물 심기 전 주의 사항</a:t>
            </a:r>
            <a:endParaRPr lang="ko-KR" altLang="en-US"/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4467" y="1285705"/>
            <a:ext cx="2929193" cy="2929193"/>
          </a:xfrm>
          <a:prstGeom prst="rect">
            <a:avLst/>
          </a:prstGeom>
        </p:spPr>
      </p:pic>
      <p:sp>
        <p:nvSpPr>
          <p:cNvPr id="31" name="직사각형 30"/>
          <p:cNvSpPr/>
          <p:nvPr/>
        </p:nvSpPr>
        <p:spPr>
          <a:xfrm>
            <a:off x="3376765" y="1634767"/>
            <a:ext cx="3492503" cy="901291"/>
          </a:xfrm>
          <a:prstGeom prst="rect">
            <a:avLst/>
          </a:prstGeom>
          <a:solidFill>
            <a:srgbClr val="ecf2f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2200" b="1">
                <a:solidFill>
                  <a:schemeClr val="tx1"/>
                </a:solidFill>
                <a:highlight>
                  <a:srgbClr val="ffff00"/>
                </a:highlight>
                <a:latin typeface="한컴돋움"/>
                <a:ea typeface="한컴돋움"/>
                <a:cs typeface="한컴돋움"/>
                <a:sym typeface="한컴돋움"/>
              </a:rPr>
              <a:t>⛅ 3. 실외활동 안전</a:t>
            </a:r>
            <a:endParaRPr lang="ko-KR" altLang="en-US" sz="2200" b="1">
              <a:solidFill>
                <a:schemeClr val="tx1"/>
              </a:solidFill>
              <a:highlight>
                <a:srgbClr val="ffff00"/>
              </a:highlight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34" name="가로 글상자 33"/>
          <p:cNvSpPr txBox="1"/>
          <p:nvPr/>
        </p:nvSpPr>
        <p:spPr>
          <a:xfrm>
            <a:off x="3376765" y="2659554"/>
            <a:ext cx="8369711" cy="2605866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뜨거운 날: 모자 쓰기, 활동 후 손 씻기, 물 자주 마시기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비 오는 날: 활동 연기, 미끄럼 주의, 비닐장갑 등 대체 준비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벌·곤충 주의: 갑자기 휘젓거나 소리 지르지 않기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2410841937"/>
      </p:ext>
    </p:extLst>
  </p:cSld>
  <p:clrMapOvr>
    <a:masterClrMapping/>
  </p:clrMapOvr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작물 심기 전 주의 사항</a:t>
            </a:r>
            <a:endParaRPr lang="ko-KR" altLang="en-US"/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4467" y="1285705"/>
            <a:ext cx="2929193" cy="2929193"/>
          </a:xfrm>
          <a:prstGeom prst="rect">
            <a:avLst/>
          </a:prstGeom>
        </p:spPr>
      </p:pic>
      <p:sp>
        <p:nvSpPr>
          <p:cNvPr id="31" name="직사각형 30"/>
          <p:cNvSpPr/>
          <p:nvPr/>
        </p:nvSpPr>
        <p:spPr>
          <a:xfrm>
            <a:off x="3376764" y="1285705"/>
            <a:ext cx="4650133" cy="901291"/>
          </a:xfrm>
          <a:prstGeom prst="rect">
            <a:avLst/>
          </a:prstGeom>
          <a:solidFill>
            <a:srgbClr val="ecf2f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2200" b="1">
                <a:solidFill>
                  <a:schemeClr val="tx1"/>
                </a:solidFill>
                <a:highlight>
                  <a:srgbClr val="ffff00"/>
                </a:highlight>
                <a:latin typeface="한컴돋움"/>
                <a:ea typeface="한컴돋움"/>
                <a:cs typeface="한컴돋움"/>
                <a:sym typeface="한컴돋움"/>
              </a:rPr>
              <a:t>♻️ 4. 작물과 생명에 대한 태도</a:t>
            </a:r>
            <a:endParaRPr lang="ko-KR" altLang="en-US" sz="2200" b="1">
              <a:solidFill>
                <a:schemeClr val="tx1"/>
              </a:solidFill>
              <a:highlight>
                <a:srgbClr val="ffff00"/>
              </a:highlight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34" name="가로 글상자 33"/>
          <p:cNvSpPr txBox="1"/>
          <p:nvPr/>
        </p:nvSpPr>
        <p:spPr>
          <a:xfrm>
            <a:off x="3376764" y="2310492"/>
            <a:ext cx="8605275" cy="1097553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식물도 생명입니다: 함부로 뽑거나 발로 밟지 않기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모든 조의 작물을 소중히: 우리 조 것만 아닌 전체 공동체의 재산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3376764" y="3764253"/>
            <a:ext cx="4522839" cy="901291"/>
          </a:xfrm>
          <a:prstGeom prst="rect">
            <a:avLst/>
          </a:prstGeom>
          <a:solidFill>
            <a:srgbClr val="ecf2fa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2200" b="1">
                <a:solidFill>
                  <a:schemeClr val="tx1"/>
                </a:solidFill>
                <a:highlight>
                  <a:srgbClr val="ffff00"/>
                </a:highlight>
                <a:latin typeface="한컴돋움"/>
                <a:ea typeface="한컴돋움"/>
                <a:cs typeface="한컴돋움"/>
                <a:sym typeface="한컴돋움"/>
              </a:rPr>
              <a:t>📢 5. 응급 상황 시</a:t>
            </a:r>
            <a:endParaRPr lang="ko-KR" altLang="en-US" sz="2200" b="1">
              <a:solidFill>
                <a:schemeClr val="tx1"/>
              </a:solidFill>
              <a:highlight>
                <a:srgbClr val="ffff00"/>
              </a:highlight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36" name="가로 글상자 35"/>
          <p:cNvSpPr txBox="1"/>
          <p:nvPr/>
        </p:nvSpPr>
        <p:spPr>
          <a:xfrm>
            <a:off x="3376763" y="4789041"/>
            <a:ext cx="8369711" cy="1095504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다쳤을 경우 즉시 손을 멈추고 교사에게 알릴 것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  <a:p>
            <a:pPr marL="314160" lvl="0" indent="-31416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흙이나 벌레가 눈에 들어갔을 경우 물로 씻고 교사에게 알림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3260202973"/>
      </p:ext>
    </p:extLst>
  </p:cSld>
  <p:clrMapOvr>
    <a:masterClrMapping/>
  </p:clrMapOvr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작물 심기 전 주의 사항</a:t>
            </a:r>
            <a:endParaRPr lang="ko-KR" altLang="en-US"/>
          </a:p>
        </p:txBody>
      </p:sp>
      <p:pic>
        <p:nvPicPr>
          <p:cNvPr id="37" name="그림 3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242209" y="1756835"/>
            <a:ext cx="3026490" cy="3026490"/>
          </a:xfrm>
          <a:prstGeom prst="rect">
            <a:avLst/>
          </a:prstGeom>
        </p:spPr>
      </p:pic>
      <p:sp>
        <p:nvSpPr>
          <p:cNvPr id="38" name="가로 글상자 37"/>
          <p:cNvSpPr txBox="1"/>
          <p:nvPr/>
        </p:nvSpPr>
        <p:spPr>
          <a:xfrm rot="20721660">
            <a:off x="354370" y="1915470"/>
            <a:ext cx="6096001" cy="593935"/>
          </a:xfrm>
          <a:prstGeom prst="rect">
            <a:avLst/>
          </a:prstGeom>
        </p:spPr>
        <p:txBody>
          <a:bodyPr wrap="square">
            <a:spAutoFit/>
          </a:bodyPr>
          <a:p>
            <a:pPr marL="0" lvl="0" indent="0" algn="ctr">
              <a:lnSpc>
                <a:spcPct val="150000"/>
              </a:lnSpc>
              <a:buFont typeface="Arial"/>
              <a:buNone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도구는 조심조심, 친구는 안전안전!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39" name="가로 글상자 38"/>
          <p:cNvSpPr txBox="1"/>
          <p:nvPr/>
        </p:nvSpPr>
        <p:spPr>
          <a:xfrm rot="719686">
            <a:off x="5619356" y="2205981"/>
            <a:ext cx="6096001" cy="596082"/>
          </a:xfrm>
          <a:prstGeom prst="rect">
            <a:avLst/>
          </a:prstGeom>
        </p:spPr>
        <p:txBody>
          <a:bodyPr wrap="square">
            <a:spAutoFit/>
          </a:bodyPr>
          <a:p>
            <a:pPr marL="0" lvl="0" indent="0" algn="ctr">
              <a:lnSpc>
                <a:spcPct val="150000"/>
              </a:lnSpc>
              <a:buFont typeface="Arial"/>
              <a:buNone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작물은 생명이야, 함부로 다루지 않기!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40" name="가로 글상자 39"/>
          <p:cNvSpPr txBox="1"/>
          <p:nvPr/>
        </p:nvSpPr>
        <p:spPr>
          <a:xfrm rot="719686">
            <a:off x="2444985" y="4055936"/>
            <a:ext cx="6096002" cy="596082"/>
          </a:xfrm>
          <a:prstGeom prst="rect">
            <a:avLst/>
          </a:prstGeom>
        </p:spPr>
        <p:txBody>
          <a:bodyPr wrap="square">
            <a:spAutoFit/>
          </a:bodyPr>
          <a:p>
            <a:pPr marL="0" lvl="0" indent="0" algn="ctr">
              <a:lnSpc>
                <a:spcPct val="150000"/>
              </a:lnSpc>
              <a:buFont typeface="Arial"/>
              <a:buNone/>
              <a:defRPr/>
            </a:pPr>
            <a:r>
              <a:rPr lang="ko-KR" altLang="en-US" sz="2200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내 몸도 내가 지킨다! (장갑·물·복장 주의)</a:t>
            </a:r>
            <a:endParaRPr lang="ko-KR" altLang="en-US" sz="2200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3770933" y="5278955"/>
            <a:ext cx="4650133" cy="901291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200" b="1" u="sng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안전하게 작물을 심으러 나갑시다</a:t>
            </a:r>
            <a:endParaRPr lang="ko-KR" altLang="en-US" sz="2200" b="1" u="sng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4173729084"/>
      </p:ext>
    </p:extLst>
  </p:cSld>
  <p:clrMapOvr>
    <a:masterClrMapping/>
  </p:clrMapOvr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제목 1"/>
          <p:cNvSpPr/>
          <p:nvPr/>
        </p:nvSpPr>
        <p:spPr>
          <a:xfrm>
            <a:off x="609601" y="2381249"/>
            <a:ext cx="10972798" cy="1859936"/>
          </a:xfrm>
          <a:prstGeom prst="rect">
            <a:avLst/>
          </a:prstGeom>
          <a:solidFill>
            <a:srgbClr val="dfdfdf"/>
          </a:solidFill>
        </p:spPr>
        <p:txBody>
          <a:bodyPr vert="horz" lIns="91440" tIns="45720" rIns="91440" bIns="45720" anchor="ctr">
            <a:noAutofit/>
          </a:bodyPr>
          <a:p>
            <a:pPr lv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4400" b="0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작물의 관리와 주의할 점을 고민해봅시다</a:t>
            </a:r>
            <a:r>
              <a:rPr xmlns:mc="http://schemas.openxmlformats.org/markup-compatibility/2006" xmlns:hp="http://schemas.haansoft.com/office/presentation/8.0" lang="en-US" altLang="ko-KR" sz="4400" b="0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.</a:t>
            </a:r>
            <a:endParaRPr xmlns:mc="http://schemas.openxmlformats.org/markup-compatibility/2006" xmlns:hp="http://schemas.haansoft.com/office/presentation/8.0" kumimoji="0" lang="EN-US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</p:txBody>
      </p:sp>
      <p:pic>
        <p:nvPicPr>
          <p:cNvPr id="43" name="그림 4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595031" y="5106629"/>
            <a:ext cx="1751371" cy="1751371"/>
          </a:xfrm>
          <a:prstGeom prst="rect">
            <a:avLst/>
          </a:prstGeom>
        </p:spPr>
      </p:pic>
      <p:sp>
        <p:nvSpPr>
          <p:cNvPr id="44" name="타원형 설명선 43"/>
          <p:cNvSpPr/>
          <p:nvPr/>
        </p:nvSpPr>
        <p:spPr>
          <a:xfrm>
            <a:off x="9752367" y="4929443"/>
            <a:ext cx="2232742" cy="105287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활동지 </a:t>
            </a:r>
            <a:r>
              <a:rPr lang="en-US" altLang="ko-KR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4</a:t>
            </a:r>
            <a:r>
              <a:rPr lang="ko-KR" altLang="en-US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번</a:t>
            </a:r>
            <a:endParaRPr lang="ko-KR" altLang="en-US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2257879641"/>
      </p:ext>
    </p:extLst>
  </p:cSld>
  <p:clrMapOvr>
    <a:masterClrMapping/>
  </p:clrMapOvr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601" y="2381249"/>
            <a:ext cx="10972798" cy="1859936"/>
          </a:xfrm>
          <a:solidFill>
            <a:srgbClr val="dfdfdf"/>
          </a:solidFill>
        </p:spPr>
        <p:txBody>
          <a:bodyPr>
            <a:noAutofit/>
          </a:bodyPr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오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늘 활동을 통해 느낀 점이나 배운 점을 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모둠원 모두 이야기나눠봐요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</a:rPr>
              <a:t>.</a:t>
            </a: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한컴돋움"/>
              <a:ea typeface="한컴돋움"/>
              <a:cs typeface="한컴돋움"/>
            </a:endParaRPr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595031" y="5106629"/>
            <a:ext cx="1751371" cy="1751371"/>
          </a:xfrm>
          <a:prstGeom prst="rect">
            <a:avLst/>
          </a:prstGeom>
        </p:spPr>
      </p:pic>
      <p:sp>
        <p:nvSpPr>
          <p:cNvPr id="43" name="타원형 설명선 42"/>
          <p:cNvSpPr/>
          <p:nvPr/>
        </p:nvSpPr>
        <p:spPr>
          <a:xfrm>
            <a:off x="9752367" y="4929443"/>
            <a:ext cx="2232742" cy="105287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활동지 </a:t>
            </a:r>
            <a:r>
              <a:rPr lang="en-US" altLang="ko-KR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5</a:t>
            </a:r>
            <a:r>
              <a:rPr lang="ko-KR" altLang="en-US" b="1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번</a:t>
            </a:r>
            <a:endParaRPr lang="ko-KR" altLang="en-US" b="1">
              <a:solidFill>
                <a:schemeClr val="tx1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3408178400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틀밭이란</a:t>
            </a:r>
            <a:r>
              <a:rPr lang="en-US" altLang="ko-KR"/>
              <a:t>?</a:t>
            </a:r>
            <a:endParaRPr lang="en-US" altLang="ko-KR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599" y="1600200"/>
            <a:ext cx="11249330" cy="4525963"/>
          </a:xfrm>
        </p:spPr>
        <p:txBody>
          <a:bodyPr anchor="ctr" anchorCtr="0"/>
          <a:p>
            <a:pPr lvl="0">
              <a:defRPr/>
            </a:pPr>
            <a:r>
              <a:rPr lang="ko-KR" altLang="en-US" sz="2000">
                <a:latin typeface="한컴돋움"/>
                <a:ea typeface="한컴돋움"/>
                <a:cs typeface="한컴돋움"/>
                <a:sym typeface="한컴돋움"/>
              </a:rPr>
              <a:t>틀밭이란, 나무·플라스틱·석재 등으로 경계를 만든 </a:t>
            </a:r>
            <a:r>
              <a:rPr lang="ko-KR" altLang="en-US" sz="2000" b="1" u="sng">
                <a:latin typeface="한컴돋움"/>
                <a:ea typeface="한컴돋움"/>
                <a:cs typeface="한컴돋움"/>
                <a:sym typeface="한컴돋움"/>
              </a:rPr>
              <a:t>상자형 밭</a:t>
            </a:r>
            <a:r>
              <a:rPr lang="ko-KR" altLang="en-US" sz="2000">
                <a:latin typeface="한컴돋움"/>
                <a:ea typeface="한컴돋움"/>
                <a:cs typeface="한컴돋움"/>
                <a:sym typeface="한컴돋움"/>
              </a:rPr>
              <a:t>이에요.</a:t>
            </a:r>
            <a:endParaRPr lang="ko-KR" altLang="en-US" sz="2000">
              <a:latin typeface="한컴돋움"/>
              <a:ea typeface="한컴돋움"/>
              <a:cs typeface="한컴돋움"/>
              <a:sym typeface="한컴돋움"/>
            </a:endParaRPr>
          </a:p>
          <a:p>
            <a:pPr marL="0" lvl="0" indent="0">
              <a:buNone/>
              <a:defRPr/>
            </a:pPr>
            <a:endParaRPr lang="ko-KR" altLang="en-US" sz="2000">
              <a:latin typeface="한컴돋움"/>
              <a:ea typeface="한컴돋움"/>
              <a:cs typeface="한컴돋움"/>
              <a:sym typeface="한컴돋움"/>
            </a:endParaRPr>
          </a:p>
          <a:p>
            <a:pPr lvl="0">
              <a:defRPr/>
            </a:pPr>
            <a:r>
              <a:rPr lang="ko-KR" altLang="en-US" sz="2000">
                <a:latin typeface="한컴돋움"/>
                <a:ea typeface="한컴돋움"/>
                <a:cs typeface="한컴돋움"/>
                <a:sym typeface="한컴돋움"/>
              </a:rPr>
              <a:t>흙이 지면과 직접 닿지 않도록 </a:t>
            </a:r>
            <a:r>
              <a:rPr lang="ko-KR" altLang="en-US" sz="2000" b="1" u="sng">
                <a:latin typeface="한컴돋움"/>
                <a:ea typeface="한컴돋움"/>
                <a:cs typeface="한컴돋움"/>
                <a:sym typeface="한컴돋움"/>
              </a:rPr>
              <a:t>틀 안에 흙을 넣어</a:t>
            </a:r>
            <a:r>
              <a:rPr lang="ko-KR" altLang="en-US" sz="2000" b="1">
                <a:latin typeface="한컴돋움"/>
                <a:ea typeface="한컴돋움"/>
                <a:cs typeface="한컴돋움"/>
                <a:sym typeface="한컴돋움"/>
              </a:rPr>
              <a:t> </a:t>
            </a:r>
            <a:r>
              <a:rPr lang="ko-KR" altLang="en-US" sz="2000">
                <a:latin typeface="한컴돋움"/>
                <a:ea typeface="한컴돋움"/>
                <a:cs typeface="한컴돋움"/>
                <a:sym typeface="한컴돋움"/>
              </a:rPr>
              <a:t>작물을 기르는 방식이에요.</a:t>
            </a:r>
            <a:endParaRPr lang="ko-KR" altLang="en-US" sz="2000">
              <a:latin typeface="한컴돋움"/>
              <a:ea typeface="한컴돋움"/>
              <a:cs typeface="한컴돋움"/>
              <a:sym typeface="한컴돋움"/>
            </a:endParaRPr>
          </a:p>
          <a:p>
            <a:pPr lvl="0">
              <a:defRPr/>
            </a:pPr>
            <a:endParaRPr lang="ko-KR" altLang="en-US" sz="2000">
              <a:latin typeface="한컴돋움"/>
              <a:ea typeface="한컴돋움"/>
              <a:cs typeface="한컴돋움"/>
              <a:sym typeface="한컴돋움"/>
            </a:endParaRPr>
          </a:p>
          <a:p>
            <a:pPr lvl="0">
              <a:defRPr/>
            </a:pPr>
            <a:r>
              <a:rPr lang="ko-KR" altLang="en-US" sz="2000" b="1" u="sng">
                <a:solidFill>
                  <a:schemeClr val="tx1"/>
                </a:solidFill>
                <a:latin typeface="한컴돋움"/>
                <a:ea typeface="한컴돋움"/>
                <a:cs typeface="한컴돋움"/>
                <a:sym typeface="한컴돋움"/>
              </a:rPr>
              <a:t>좁은 공간</a:t>
            </a:r>
            <a:r>
              <a:rPr lang="ko-KR" altLang="en-US" sz="2000">
                <a:latin typeface="한컴돋움"/>
                <a:ea typeface="한컴돋움"/>
                <a:cs typeface="한컴돋움"/>
                <a:sym typeface="한컴돋움"/>
              </a:rPr>
              <a:t>에서도 설치할 수 있어 학교, 옥상, 베란다, 도시 공간에서도 잘 활용돼요.</a:t>
            </a:r>
            <a:endParaRPr lang="ko-KR" altLang="en-US" sz="2000">
              <a:latin typeface="한컴돋움"/>
              <a:ea typeface="한컴돋움"/>
              <a:cs typeface="한컴돋움"/>
              <a:sym typeface="한컴돋움"/>
            </a:endParaRPr>
          </a:p>
          <a:p>
            <a:pPr lvl="0">
              <a:defRPr/>
            </a:pPr>
            <a:endParaRPr lang="ko-KR" altLang="en-US" sz="2000">
              <a:latin typeface="한컴돋움"/>
              <a:ea typeface="한컴돋움"/>
              <a:cs typeface="한컴돋움"/>
              <a:sym typeface="한컴돋움"/>
            </a:endParaRPr>
          </a:p>
          <a:p>
            <a:pPr lvl="0">
              <a:defRPr/>
            </a:pPr>
            <a:r>
              <a:rPr lang="ko-KR" altLang="en-US" sz="2000">
                <a:latin typeface="한컴돋움"/>
                <a:ea typeface="한컴돋움"/>
                <a:cs typeface="한컴돋움"/>
                <a:sym typeface="한컴돋움"/>
              </a:rPr>
              <a:t>물빠짐이 잘 되고, 관리가 쉬워서 </a:t>
            </a:r>
            <a:r>
              <a:rPr lang="ko-KR" altLang="en-US" sz="2000" b="1" u="sng">
                <a:latin typeface="한컴돋움"/>
                <a:ea typeface="한컴돋움"/>
                <a:cs typeface="한컴돋움"/>
                <a:sym typeface="한컴돋움"/>
              </a:rPr>
              <a:t>도시농업</a:t>
            </a:r>
            <a:r>
              <a:rPr lang="ko-KR" altLang="en-US" sz="2000">
                <a:latin typeface="한컴돋움"/>
                <a:ea typeface="한컴돋움"/>
                <a:cs typeface="한컴돋움"/>
                <a:sym typeface="한컴돋움"/>
              </a:rPr>
              <a:t> 교육용으로 많이 사용돼요</a:t>
            </a:r>
            <a:endParaRPr lang="ko-KR" altLang="en-US" sz="2000">
              <a:latin typeface="한컴돋움"/>
              <a:ea typeface="한컴돋움"/>
              <a:cs typeface="한컴돋움"/>
              <a:sym typeface="한컴돋움"/>
            </a:endParaRPr>
          </a:p>
        </p:txBody>
      </p:sp>
      <p:pic>
        <p:nvPicPr>
          <p:cNvPr id="4" name="AgJDR-j0Pio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 rotWithShape="1">
          <a:blip r:embed="rId3"/>
          <a:stretch>
            <a:fillRect/>
          </a:stretch>
        </p:blipFill>
        <p:spPr>
          <a:xfrm>
            <a:off x="8843703" y="274638"/>
            <a:ext cx="3015225" cy="226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24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 standalone="yes" ?>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<p:cSld><p:bg><p:bgPr shadeToTitle="0"><a:solidFill><a:srgbClr val="f7faf1"/></a:solidFill></p:bgPr></p:bg><p:spTree><p:nvGrpSpPr><p:cNvPr id="1" name=""/><p:cNvGrpSpPr/><p:nvPr/></p:nvGrpSpPr><p:grpSpPr><a:xfrm><a:off x="0" y="0"/><a:ext cx="0" cy="0"/><a:chOff x="0" y="0"/><a:chExt cx="0" cy="0"/></a:xfrm></p:grpSpPr><p:sp><p:nvSpPr><p:cNvPr id="2" name="제목 1"/><p:cNvSpPr><a:spLocks noGrp="1"/></p:cNvSpPr><p:nvPr><p:ph type="title" idx="0"/></p:nvPr></p:nvSpPr><p:spPr/><p:txBody><a:bodyPr/><a:p><a:pPr lvl="0"><a:defRPr/></a:pPr><a:r><a:rPr lang="ko-KR" altLang="en-US"/><a:t>틀밭의 유래</a:t></a:r><a:endParaRPr lang="ko-KR" altLang="en-US"/></a:p></p:txBody></p:sp><p:sp><p:nvSpPr><p:cNvPr id="3" name="내용 개체 틀 2"/><p:cNvSpPr><a:spLocks noGrp="1"/></p:cNvSpPr><p:nvPr><p:ph idx="1"/></p:nvPr></p:nvSpPr><p:spPr><a:xfrm><a:off x="389401" y="1569474"/><a:ext cx="11413198" cy="4525963"/></a:xfrm></p:spPr><p:txBody><a:bodyPr anchor="ctr" anchorCtr="0"><a:normAutofit fontScale="92500" lnSpcReduction="10000"/></a:bodyPr><a:p><a:pPr marL="0" lvl="0" indent="0"><a:buNone/><a:defRPr/></a:pPr><a:r><a:rPr lang="ko-KR" altLang="en-US" sz="2000" b="1"><a:highlight><a:srgbClr val="ffff00"/></a:highlight><a:latin typeface="한컴돋움"/><a:ea typeface="한컴돋움"/><a:cs typeface="한컴돋움"/><a:sym typeface="한컴돋움"/></a:rPr><a:t>1. 전통 농업 속 ‘작은 밭’</a:t></a:r><a:endParaRPr lang="ko-KR" altLang="en-US" sz="2000" b="1"><a:highlight><a:srgbClr val="ffff00"/></a:highlight><a:latin typeface="한컴돋움"/><a:ea typeface="한컴돋움"/><a:cs typeface="한컴돋움"/><a:sym typeface="한컴돋움"/></a:endParaRPr></a:p><a:p><a:pPr marL="0" lvl="0" indent="0"><a:buNone/><a:defRPr/></a:pPr><a:r><a:rPr lang="ko-KR" altLang="en-US" sz="2000"><a:latin typeface="한컴돋움"/><a:ea typeface="한컴돋움"/><a:cs typeface="한컴돋움"/><a:sym typeface="한컴돋움"/></a:rPr><a:t> 예전에는 우리 조상들이 집 마당, 담벼락 옆, 논두렁 등에 작은 밭을 만들어 쌈채소나 약초를 키웠어요</a:t></a:r><a:r><a:rPr lang="en-US" altLang="ko-KR" sz="2000"><a:latin typeface="한컴돋움"/><a:ea typeface="한컴돋움"/><a:cs typeface="한컴돋움"/><a:sym typeface="한컴돋움"/></a:rPr><a:t>.</a:t></a:r><a:r><a:rPr lang="ko-KR" altLang="en-US" sz="2000"><a:latin typeface="한컴돋움"/><a:ea typeface="한컴돋움"/><a:cs typeface="한컴돋움"/><a:sym typeface="한컴돋움"/></a:rPr><a:t> </a:t></a:r><a:r><a:rPr lang="en-US" altLang="ko-KR" sz="2000"><a:latin typeface="한컴돋움"/><a:ea typeface="한컴돋움"/><a:cs typeface="한컴돋움"/><a:sym typeface="한컴돋움"/></a:rPr><a:t>-&gt;</a:t></a:r><a:r><a:rPr lang="ko-KR" altLang="en-US" sz="2000"><a:latin typeface="한컴돋움"/><a:ea typeface="한컴돋움"/><a:cs typeface="한컴돋움"/><a:sym typeface="한컴돋움"/></a:rPr><a:t> 이런 자급자족용 미니 밭이 지금의 </a:t></a:r><a:r><a:rPr lang="ko-KR" altLang="en-US" sz="2000" b="1" u="sng"><a:latin typeface="한컴돋움"/><a:ea typeface="한컴돋움"/><a:cs typeface="한컴돋움"/><a:sym typeface="한컴돋움"/></a:rPr><a:t>틀밭 활동의 뿌리</a:t></a:r><a:r><a:rPr lang="ko-KR" altLang="en-US" sz="2000"><a:latin typeface="한컴돋움"/><a:ea typeface="한컴돋움"/><a:cs typeface="한컴돋움"/><a:sym typeface="한컴돋움"/></a:rPr><a:t>가 되었죠</a:t></a:r><a:r><a:rPr lang="en-US" altLang="ko-KR" sz="2000"><a:latin typeface="한컴돋움"/><a:ea typeface="한컴돋움"/><a:cs typeface="한컴돋움"/><a:sym typeface="한컴돋움"/></a:rPr><a:t>.</a:t></a:r><a:endParaRPr lang="en-US" altLang="ko-KR" sz="2000"><a:latin typeface="한컴돋움"/><a:ea typeface="한컴돋움"/><a:cs typeface="한컴돋움"/><a:sym typeface="한컴돋움"/></a:endParaRPr></a:p><a:p><a:pPr marL="0" lvl="0" indent="0"><a:buNone/><a:defRPr/></a:pPr><a:endParaRPr lang="en-US" altLang="ko-KR" sz="2000"><a:latin typeface="한컴돋움"/><a:ea typeface="한컴돋움"/><a:cs typeface="한컴돋움"/><a:sym typeface="한컴돋움"/></a:endParaRPr></a:p><a:p><a:pPr marL="0" lvl="0" indent="0"><a:buNone/><a:defRPr/></a:pPr><a:r><a:rPr lang="en-US" altLang="ko-KR" sz="2000" b="1"><a:highlight><a:srgbClr val="ffff00"/></a:highlight><a:latin typeface="한컴돋움"/><a:ea typeface="한컴돋움"/><a:cs typeface="한컴돋움"/><a:sym typeface="한컴돋움"/></a:rPr><a:t>2. 쿠바의 도시농업 사례</a:t></a:r><a:endParaRPr lang="en-US" altLang="ko-KR" sz="2000" b="1"><a:highlight><a:srgbClr val="ffff00"/></a:highlight><a:latin typeface="한컴돋움"/><a:ea typeface="한컴돋움"/><a:cs typeface="한컴돋움"/><a:sym typeface="한컴돋움"/></a:endParaRPr></a:p><a:p><a:pPr marL="0" lvl="0" indent="0"><a:buNone/><a:defRPr/></a:pPr><a:r><a:rPr lang="en-US" altLang="ko-KR" sz="2000"><a:latin typeface="한컴돋움"/><a:ea typeface="한컴돋움"/><a:cs typeface="한컴돋움"/><a:sym typeface="한컴돋움"/></a:rPr><a:t>1990년대 초,</a:t></a:r><a:r><a:rPr lang="ko-KR" altLang="en-US" sz="2000"><a:latin typeface="한컴돋움"/><a:ea typeface="한컴돋움"/><a:cs typeface="한컴돋움"/><a:sym typeface="한컴돋움"/></a:rPr><a:t> </a:t></a:r><a:r><a:rPr lang="en-US" altLang="ko-KR" sz="2000"><a:latin typeface="한컴돋움"/><a:ea typeface="한컴돋움"/><a:cs typeface="한컴돋움"/><a:sym typeface="한컴돋움"/></a:rPr><a:t>소련</a:t></a:r><a:r><a:rPr lang="ko-KR" altLang="en-US" sz="2000"><a:latin typeface="한컴돋움"/><a:ea typeface="한컴돋움"/><a:cs typeface="한컴돋움"/><a:sym typeface="한컴돋움"/></a:rPr><a:t>의</a:t></a:r><a:r><a:rPr lang="en-US" altLang="ko-KR" sz="2000"><a:latin typeface="한컴돋움"/><a:ea typeface="한컴돋움"/><a:cs typeface="한컴돋움"/><a:sym typeface="한컴돋움"/></a:rPr><a:t> 붕괴로 인해 </a:t></a:r><a:r><a:rPr lang="ko-KR" altLang="en-US" sz="2000"><a:latin typeface="한컴돋움"/><a:ea typeface="한컴돋움"/><a:cs typeface="한컴돋움"/><a:sym typeface="한컴돋움"/></a:rPr><a:t>쿠바에 대한 지원 중단</a:t></a:r><a:r><a:rPr lang="en-US" altLang="ko-KR" sz="2000"><a:latin typeface="한컴돋움"/><a:ea typeface="한컴돋움"/><a:cs typeface="한컴돋움"/><a:sym typeface="한컴돋움"/></a:rPr><a:t>(</a:t></a:r><a:r><a:rPr lang="ko-KR" altLang="en-US" sz="2000"><a:latin typeface="한컴돋움"/><a:ea typeface="한컴돋움"/><a:cs typeface="한컴돋움"/><a:sym typeface="한컴돋움"/></a:rPr><a:t>식량</a:t></a:r><a:r><a:rPr lang="en-US" altLang="ko-KR" sz="2000"><a:latin typeface="한컴돋움"/><a:ea typeface="한컴돋움"/><a:cs typeface="한컴돋움"/><a:sym typeface="한컴돋움"/></a:rPr><a:t>,</a:t></a:r><a:r><a:rPr lang="ko-KR" altLang="en-US" sz="2000"><a:latin typeface="한컴돋움"/><a:ea typeface="한컴돋움"/><a:cs typeface="한컴돋움"/><a:sym typeface="한컴돋움"/></a:rPr><a:t> 화학비료</a:t></a:r><a:r><a:rPr lang="en-US" altLang="ko-KR" sz="2000"><a:latin typeface="한컴돋움"/><a:ea typeface="한컴돋움"/><a:cs typeface="한컴돋움"/><a:sym typeface="한컴돋움"/></a:rPr><a:t>,</a:t></a:r><a:r><a:rPr lang="ko-KR" altLang="en-US" sz="2000"><a:latin typeface="한컴돋움"/><a:ea typeface="한컴돋움"/><a:cs typeface="한컴돋움"/><a:sym typeface="한컴돋움"/></a:rPr><a:t> 석유</a:t></a:r><a:r><a:rPr lang="en-US" altLang="ko-KR" sz="2000"><a:latin typeface="한컴돋움"/><a:ea typeface="한컴돋움"/><a:cs typeface="한컴돋움"/><a:sym typeface="한컴돋움"/></a:rPr><a:t>,</a:t></a:r><a:r><a:rPr lang="ko-KR" altLang="en-US" sz="2000"><a:latin typeface="한컴돋움"/><a:ea typeface="한컴돋움"/><a:cs typeface="한컴돋움"/><a:sym typeface="한컴돋움"/></a:rPr><a:t> 농약 등</a:t></a:r><a:r><a:rPr lang="en-US" altLang="ko-KR" sz="2000"><a:latin typeface="한컴돋움"/><a:ea typeface="한컴돋움"/><a:cs typeface="한컴돋움"/><a:sym typeface="한컴돋움"/></a:rPr><a:t>)</a:t></a:r><a:endParaRPr lang="en-US" altLang="ko-KR" sz="2000"><a:latin typeface="한컴돋움"/><a:ea typeface="한컴돋움"/><a:cs typeface="한컴돋움"/><a:sym typeface="한컴돋움"/></a:endParaRPr></a:p><a:p><a:pPr marL="0" lvl="0" indent="0"><a:buNone/><a:defRPr/></a:pPr><a:r><a:rPr lang="ko-KR" altLang="en-US" sz="2000"><a:latin typeface="한컴돋움"/><a:ea typeface="한컴돋움"/><a:cs typeface="한컴돋움"/><a:sym typeface="한컴돋움"/></a:rPr><a:t>경제적 어려움 때문에 화학비료</a:t></a:r><a:r><a:rPr lang="en-US" altLang="ko-KR" sz="2000"><a:latin typeface="한컴돋움"/><a:ea typeface="한컴돋움"/><a:cs typeface="한컴돋움"/><a:sym typeface="한컴돋움"/></a:rPr><a:t>,</a:t></a:r><a:r><a:rPr lang="ko-KR" altLang="en-US" sz="2000"><a:latin typeface="한컴돋움"/><a:ea typeface="한컴돋움"/><a:cs typeface="한컴돋움"/><a:sym typeface="한컴돋움"/></a:rPr><a:t> 농약 없이 석유를 사용하지 않는 방법으로 </a:t></a:r><a:r><a:rPr lang="en-US" altLang="ko-KR" sz="2000"><a:latin typeface="한컴돋움"/><a:ea typeface="한컴돋움"/><a:cs typeface="한컴돋움"/><a:sym typeface="한컴돋움"/></a:rPr><a:t> 도시</a:t></a:r><a:r><a:rPr lang="ko-KR" altLang="en-US" sz="2000"><a:latin typeface="한컴돋움"/><a:ea typeface="한컴돋움"/><a:cs typeface="한컴돋움"/><a:sym typeface="한컴돋움"/></a:rPr><a:t>의 유휴공간을 활용하여 무농약 친환경 재배 방식으로 </a:t></a:r><a:r><a:rPr lang="en-US" altLang="ko-KR" sz="2000"><a:latin typeface="한컴돋움"/><a:ea typeface="한컴돋움"/><a:cs typeface="한컴돋움"/><a:sym typeface="한컴돋움"/></a:rPr><a:t>채소</a:t></a:r><a:r><a:rPr lang="ko-KR" altLang="en-US" sz="2000"><a:latin typeface="한컴돋움"/><a:ea typeface="한컴돋움"/><a:cs typeface="한컴돋움"/><a:sym typeface="한컴돋움"/></a:rPr><a:t>와 과일등을</a:t></a:r><a:r><a:rPr lang="en-US" altLang="ko-KR" sz="2000"><a:latin typeface="한컴돋움"/><a:ea typeface="한컴돋움"/><a:cs typeface="한컴돋움"/><a:sym typeface="한컴돋움"/></a:rPr><a:t> 키우기 시작했고, 유기농 방식의 틀밭(raised bed) 농업이 급속히 확산되었어요.</a:t></a:r><a:endParaRPr lang="en-US" altLang="ko-KR" sz="2000"><a:latin typeface="한컴돋움"/><a:ea typeface="한컴돋움"/><a:cs typeface="한컴돋움"/><a:sym typeface="한컴돋움"/></a:endParaRPr></a:p><a:p><a:pPr marL="0" lvl="0" indent="0"><a:buNone/><a:defRPr/></a:pPr><a:r><a:rPr lang="en-US" altLang="ko-KR" sz="2000"><a:latin typeface="한컴돋움"/><a:ea typeface="한컴돋움"/><a:cs typeface="한컴돋움"/><a:sym typeface="한컴돋움"/></a:rPr><a:t>쿠바는 세계 도시농업 모델 국가가 되었고, 지속 가능한 농업 교육의 사례로 전 세계에 영향을 주었어요.</a:t></a:r><a:endParaRPr lang="en-US" altLang="ko-KR" sz="2000"><a:latin typeface="한컴돋움"/><a:ea typeface="한컴돋움"/><a:cs typeface="한컴돋움"/><a:sym typeface="한컴돋움"/></a:endParaRPr></a:p><a:p><a:pPr marL="0" lvl="0" indent="0"><a:buNone/><a:defRPr/></a:pPr><a:endParaRPr lang="en-US" altLang="ko-KR" sz="2000"><a:latin typeface="한컴돋움"/><a:ea typeface="한컴돋움"/><a:cs typeface="한컴돋움"/><a:sym typeface="한컴돋움"/></a:endParaRPr></a:p><a:p><a:pPr marL="0" lvl="0" indent="0"><a:buNone/><a:defRPr/></a:pPr><a:r><a:rPr lang="en-US" altLang="ko-KR" sz="2000" b="1"><a:highlight><a:srgbClr val="ffff00"/></a:highlight><a:latin typeface="한컴돋움"/><a:ea typeface="한컴돋움"/><a:cs typeface="한컴돋움"/><a:sym typeface="한컴돋움"/></a:rPr><a:t>3. 현대의 도시농업과 틀밭</a:t></a:r><a:endParaRPr lang="en-US" altLang="ko-KR" sz="2000" b="1"><a:highlight><a:srgbClr val="ffff00"/></a:highlight><a:latin typeface="한컴돋움"/><a:ea typeface="한컴돋움"/><a:cs typeface="한컴돋움"/><a:sym typeface="한컴돋움"/></a:endParaRPr></a:p><a:p><a:pPr marL="0" lvl="0" indent="0"><a:buNone/><a:defRPr/></a:pPr><a:r><a:rPr lang="en-US" altLang="ko-KR" sz="2000"><a:latin typeface="한컴돋움"/><a:ea typeface="한컴돋움"/><a:cs typeface="한컴돋움"/><a:sym typeface="한컴돋움"/></a:rPr><a:t>요즘은 학교, 옥상, 마을 텃밭 등에서 도시형 틀밭이 널리 퍼지고 있어요.</a:t></a:r><a:endParaRPr lang="en-US" altLang="ko-KR" sz="2000"><a:latin typeface="한컴돋움"/><a:ea typeface="한컴돋움"/><a:cs typeface="한컴돋움"/><a:sym typeface="한컴돋움"/></a:endParaRPr></a:p><a:p><a:pPr marL="0" lvl="0" indent="0"><a:buNone/><a:defRPr/></a:pPr><a:r><a:rPr lang="en-US" altLang="ko-KR" sz="2000"><a:latin typeface="한컴돋움"/><a:ea typeface="한컴돋움"/><a:cs typeface="한컴돋움"/><a:sym typeface="한컴돋움"/></a:rPr><a:t>특히 교육용, 환경 실천용, 공동체 회복의 목적으로 많이 활용되고 있죠.</a:t></a:r><a:endParaRPr lang="en-US" altLang="ko-KR" sz="2000"><a:latin typeface="한컴돋움"/><a:ea typeface="한컴돋움"/><a:cs typeface="한컴돋움"/><a:sym typeface="한컴돋움"/></a:endParaRPr></a:p></p:txBody></p:sp>컴돋움"/></a:rPr><a:t>경제적 어려움 때문에 화학비료</a:t></a:r><a:r><a:rPr lang="en-US" altLang="ko-KR" sz="2000"><a:latin typeface="한컴돋움"/><a:ea typeface="한컴돋움"/><a:cs typeface="한컴돋움"/><a:sym typeface="한컴돋움"/></a:rPr><a:t>,</a:t></a:r><a:r><a:rPr lang="ko-KR" altLang="en-US" sz="2000"><a:latin typeface="한컴돋움"/><a:ea typeface="���컴돋움"/><a:cs typeface="한컴돋움"/><a:sym typeface="한컴돋움"/></a:rPr><a:t> 농약 없이 석유를 사용하지 않는 방법으로 </a:t></a:r><a:r><a:rPr lang="en-US" altLang="ko-KR" sz="2000"><a:latin typeface="한컴돋움"/><a:ea typeface="한컴돋움"/><a:cs typeface="한컴돋움"/><a:sym typeface="한컴돋움"/></a:rPr><a:t> 도시</a:t></a:r><a:r><a:rPr lang="ko-KR" altLang="en-US" sz="2000"><a:latin typeface="한컴돋움"/><a:ea typeface="한컴돋움"/><a:cs typeface="한컴돋움"/><a:sym typeface="한컴돋움"/></a:rPr><a:t>의 유휴공간을 활용하여 무농약 친환경 재배 방식으로 </a:t></a:r><a:r><a:rPr lang="en-US" altLang="ko-KR" sz="2000"><a:latin typeface="한컴돋움"/><a:ea typeface="한컴돋움"/><a:cs typeface="한컴돋움"/><a:sym typeface="한컴돋움"/></a:rPr><a:t>채소</a:t></a:r><a:r><a:rPr lang="ko-KR" altLang="en-US" sz="2000"><a:latin typeface="한컴돋움"/><a:ea typeface="한컴돋움"/><a:cs typeface="한컴돋움"/><a:sym typeface="한컴돋움"/></a:rPr><a:t>와 과일등을</a:t></a:r><a:r><a:rPr lang="en-US" altLang="ko-KR" sz="2000"><a:latin typeface="한컴돋움"/><a:ea typeface="한컴돋움"/><a:cs typeface="한컴돋움"/><a:sym typeface="한컴돋움"/></a:rPr><a:t> 키우기 시작했고, 유기농 방식의 틀밭(raised bed) 농업이 급속히 확산되었어요.</a:t></a:r><a:endParaRPr lang="en-US" altLang="ko-KR" sz="2000"><a:latin typeface="한컴돋움"/><a:ea typeface="한컴돋움"/><a:cs typeface="한컴돋움"/><a:sym typeface="한컴돋움"/></a:endParaRPr></a:p><a:p><a:pPr marL="0" lvl="0" indent="0"><a:buNone/><a:defRPr/></a:pPr><a:r><a:rPr lang="en-US" altLang="ko-KR" sz="2000"><a:latin typeface="한컴돋움"/><a:ea typeface="한컴돋움"/><a:cs typeface="한컴돋움"/><a:sym typeface="�</p:spTree><p:extLst><p:ext uri="{BB962C8B-B14F-4D97-AF65-F5344CB8AC3E}"><p14:creationId xmlns:p14="http://schemas.microsoft.com/office/powerpoint/2010/main" val="3213783267"/></p:ext></p:extLst></p:cSld><p:clrMapOvr><a:masterClrMapping/></p:clrMapOvr>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틀밭에 심을 수 있는 작물들</a:t>
            </a:r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 rot="1944309">
            <a:off x="609599" y="1417638"/>
            <a:ext cx="2493077" cy="139544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 rot="2248938">
            <a:off x="6374498" y="2115359"/>
            <a:ext cx="3562228" cy="112183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4170515" y="1838803"/>
            <a:ext cx="2117676" cy="159019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4480782" y="5100714"/>
            <a:ext cx="2150806" cy="145599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7633794" y="3815351"/>
            <a:ext cx="2159411" cy="2570726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 rot="6177500">
            <a:off x="9469016" y="3092924"/>
            <a:ext cx="3022110" cy="67215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429799" y="2989160"/>
            <a:ext cx="1895780" cy="2196331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>
            <a:off x="9936726" y="5255161"/>
            <a:ext cx="1167580" cy="914422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10"/>
          <a:stretch>
            <a:fillRect/>
          </a:stretch>
        </p:blipFill>
        <p:spPr>
          <a:xfrm>
            <a:off x="2818580" y="3193281"/>
            <a:ext cx="2083032" cy="178808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11"/>
          <a:stretch>
            <a:fillRect/>
          </a:stretch>
        </p:blipFill>
        <p:spPr>
          <a:xfrm>
            <a:off x="5629384" y="3429000"/>
            <a:ext cx="2004410" cy="1597574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12"/>
          <a:stretch>
            <a:fillRect/>
          </a:stretch>
        </p:blipFill>
        <p:spPr>
          <a:xfrm>
            <a:off x="1511283" y="4770114"/>
            <a:ext cx="1628593" cy="1884515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13"/>
          <a:stretch>
            <a:fillRect/>
          </a:stretch>
        </p:blipFill>
        <p:spPr>
          <a:xfrm>
            <a:off x="9301180" y="1667216"/>
            <a:ext cx="1526594" cy="100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069525"/>
      </p:ext>
    </p:extLst>
  </p:cSld>
  <p:clrMapOvr>
    <a:masterClrMapping/>
  </p:clrMapOvr>
</p:sld>
</file>

<file path=ppt/slides/slide5.xml><?xml version="1.0" encoding="UTF-8" standalone="yes" ?>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<p:cSld><p:bg><p:bgPr shadeToTitle="0"><a:solidFill><a:srgbClr val="f7faf1"/></a:solidFill></p:bgPr></p:bg><p:spTree><p:nvGrpSpPr><p:cNvPr id="1" name=""/><p:cNvGrpSpPr/><p:nvPr/></p:nvGrpSpPr><p:grpSpPr><a:xfrm><a:off x="0" y="0"/><a:ext cx="0" cy="0"/><a:chOff x="0" y="0"/><a:chExt cx="0" cy="0"/></a:xfrm></p:grpSpPr><p:sp><p:nvSpPr><p:cNvPr id="18" name="직사각형 17"/><p:cNvSpPr/><p:nvPr/></p:nvSpPr><p:spPr><a:xfrm><a:off x="2204064" y="4651682"/><a:ext cx="9494276" cy="1351935"/></a:xfrm><a:prstGeom prst="rect"><a:avLst/></a:prstGeom><a:solidFill><a:srgbClr val="dbf4ee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lstStyle/><a:p><a:pPr lvl="0"><a:defRPr/></a:pPr><a:r><a: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rPr><a:t>수박</a:t></a:r><a:endPara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모종 심는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4</a:t></a:r><a:r><a:rPr lang="ko-KR" altLang="en-US" sz="2200"><a:solidFill><a:schemeClr val="tx1"/></a:solidFill><a:latin typeface="한컴돋움"/><a:ea typeface="한컴돋움"/><a:cs typeface="한컴돋움"/><a:sym typeface="한컴돋움"/></a:rPr><a:t>월 말 </a:t></a:r><a:r><a:rPr lang="en-US" altLang="ko-KR" sz="2200"><a:solidFill><a:schemeClr val="tx1"/></a:solidFill><a:latin typeface="한컴돋움"/><a:ea typeface="한컴돋움"/><a:cs typeface="한컴돋움"/><a:sym typeface="한컴돋움"/></a:rPr><a:t>~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5</a:t></a:r><a:r><a:rPr lang="ko-KR" altLang="en-US" sz="2200"><a:solidFill><a:schemeClr val="tx1"/></a:solidFill><a:latin typeface="한컴돋움"/><a:ea typeface="한컴돋움"/><a:cs typeface="한컴돋움"/><a:sym typeface="한컴돋움"/></a:rPr><a:t>월 초  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7</a:t></a:r><a:r><a:rPr lang="ko-KR" altLang="en-US" sz="2200"><a:solidFill><a:schemeClr val="tx1"/></a:solidFill><a:latin typeface="한컴돋움"/><a:ea typeface="한컴돋움"/><a:cs typeface="한컴돋움"/><a:sym typeface="한컴돋움"/></a:rPr><a:t>월 이후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퇴비가 많이 필요함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순 지르기 필요</a:t></a:r><a:endParaRPr lang="ko-KR" altLang="en-US" sz="2200"><a:solidFill><a:schemeClr val="tx1"/></a:solidFill><a:latin typeface="한컴돋움"/><a:ea typeface="한컴돋움"/><a:cs typeface="한컴돋움"/><a:sym typeface="한컴돋움"/></a:endParaRPr></a:p></p:txBody></p:sp><p:sp><p:nvSpPr><p:cNvPr id="17" name="직사각형 16"/><p:cNvSpPr/><p:nvPr/></p:nvSpPr><p:spPr><a:xfrm><a:off x="1075041" y="1887588"/><a:ext cx="9494276" cy="1351935"/></a:xfrm><a:prstGeom prst="rect"><a:avLst/></a:prstGeom><a:solidFill><a:srgbClr val="ecf2fa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p><a:pPr lvl="0"><a:defRPr/></a:pPr><a:r><a: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rPr><a:t>가지</a:t></a:r><a:endPara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모종 심는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4</a:t></a:r><a:r><a:rPr lang="ko-KR" altLang="en-US" sz="2200"><a:solidFill><a:schemeClr val="tx1"/></a:solidFill><a:latin typeface="한컴돋움"/><a:ea typeface="한컴돋움"/><a:cs typeface="한컴돋움"/><a:sym typeface="한컴돋움"/></a:rPr><a:t>월 말 </a:t></a:r><a:r><a:rPr lang="en-US" altLang="ko-KR" sz="2200"><a:solidFill><a:schemeClr val="tx1"/></a:solidFill><a:latin typeface="한컴돋움"/><a:ea typeface="한컴돋움"/><a:cs typeface="한컴돋움"/><a:sym typeface="한컴돋움"/></a:rPr><a:t>~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5</a:t></a:r><a:r><a:rPr lang="ko-KR" altLang="en-US" sz="2200"><a:solidFill><a:schemeClr val="tx1"/></a:solidFill><a:latin typeface="한컴돋움"/><a:ea typeface="한컴돋움"/><a:cs typeface="한컴돋움"/><a:sym typeface="한컴돋움"/></a:rPr><a:t>월 초 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7</a:t></a:r><a:r><a:rPr lang="ko-KR" altLang="en-US" sz="2200"><a:solidFill><a:schemeClr val="tx1"/></a:solidFill><a:latin typeface="한컴돋움"/><a:ea typeface="한컴돋움"/><a:cs typeface="한컴돋움"/><a:sym typeface="한컴돋움"/></a:rPr><a:t>월 이후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지주대 필요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퇴비가 많이 필요함</a:t></a:r><a:endParaRPr lang="ko-KR" altLang="en-US" sz="2200"><a:solidFill><a:schemeClr val="tx1"/></a:solidFill><a:latin typeface="한컴돋움"/><a:ea typeface="한컴돋움"/><a:cs typeface="한컴돋움"/><a:sym typeface="한컴돋움"/></a:endParaRPr></a:p></p:txBody></p:sp>xBody></p:sp>xBody></p:sp>xBody></p:sp>xBody></p:sp><p:sp><p:nvSpPr><p:cNvPr id="2" name="제목 1"/><p:cNvSpPr><a:spLocks noGrp="1"/></p:cNvSpPr><p:nvPr><p:ph type="title" idx="0"/></p:nvPr></p:nvSpPr><p:spPr/><p:txBody><a:bodyPr/><a:p><a:pPr lvl="0"><a:defRPr/></a:pPr><a:r><a:rPr lang="ko-KR" altLang="en-US"/><a:t>틀밭에 심을 수 있는 작물들</a:t></a:r><a:endParaRPr lang="ko-KR" altLang="en-US"/></a:p></p:txBody></p:sp><p:pic><p:nvPicPr><p:cNvPr id="5" name="그림 4"/><p:cNvPicPr><a:picLocks noChangeAspect="1"/></p:cNvPicPr><p:nvPr/></p:nvPicPr><p:blipFill rotWithShape="1"><a:blip r:embed="rId2"/><a:stretch><a:fillRect/></a:stretch></p:blipFill><p:spPr><a:xfrm rot="1944309"><a:off x="8909521" y="1750714"/><a:ext cx="2493077" cy="1395443"/></a:xfrm><a:prstGeom prst="rect"><a:avLst/></a:prstGeom></p:spPr></p:pic><p:pic><p:nvPicPr><p:cNvPr id="12" name="그림 11"/><p:cNvPicPr><a:picLocks noChangeAspect="1"/></p:cNvPicPr><p:nvPr/></p:nvPicPr><p:blipFill rotWithShape="1"><a:blip r:embed="rId3"/><a:stretch><a:fillRect/></a:stretch></p:blipFill><p:spPr><a:xfrm><a:off x="450283" y="3992870"/><a:ext cx="1895780" cy="2196331"/></a:xfrm><a:prstGeom </p:spTree><p:extLst><p:ext uri="{BB962C8B-B14F-4D97-AF65-F5344CB8AC3E}"><p14:creationId xmlns:p14="http://schemas.microsoft.com/office/powerpoint/2010/main" val="2595395658"/></p:ext></p:extLst></p:cSld><p:clrMapOvr><a:masterClrMapping/></p:clrMapOvr></p:sld>
</file>

<file path=ppt/slides/slide6.xml><?xml version="1.0" encoding="UTF-8" standalone="yes" ?>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<p:cSld><p:bg><p:bgPr shadeToTitle="0"><a:solidFill><a:srgbClr val="f7faf1"/></a:solidFill></p:bgPr></p:bg><p:spTree><p:nvGrpSpPr><p:cNvPr id="1" name=""/><p:cNvGrpSpPr/><p:nvPr/></p:nvGrpSpPr><p:grpSpPr><a:xfrm><a:off x="0" y="0"/><a:ext cx="0" cy="0"/><a:chOff x="0" y="0"/><a:chExt cx="0" cy="0"/></a:xfrm></p:grpSpPr><p:sp><p:nvSpPr><p:cNvPr id="18" name="직사각형 17"/><p:cNvSpPr/><p:nvPr/></p:nvSpPr><p:spPr><a:xfrm><a:off x="2204064" y="4651682"/><a:ext cx="9494276" cy="1351935"/></a:xfrm><a:prstGeom prst="rect"><a:avLst/></a:prstGeom><a:solidFill><a:srgbClr val="dbf4ee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lstStyle/><a:p><a:pPr lvl="0"><a:defRPr/></a:pPr><a:r><a: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rPr><a:t>무</a:t></a:r><a:endPara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재배 가능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봄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가을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서리 내리기 전에 수확</a:t></a:r><a:r><a:rPr lang="en-US" altLang="ko-KR" sz="2200"><a:solidFill><a:schemeClr val="tx1"/></a:solidFill><a:latin typeface="한컴돋움"/><a:ea typeface="한컴돋움"/><a:cs typeface="한컴돋움"/><a:sym typeface="한컴돋움"/></a:rPr><a:t>(</a:t></a:r><a:r><a:rPr lang="ko-KR" altLang="en-US" sz="2200"><a:solidFill><a:schemeClr val="tx1"/></a:solidFill><a:latin typeface="한컴돋움"/><a:ea typeface="한컴돋움"/><a:cs typeface="한컴돋움"/><a:sym typeface="한컴돋움"/></a:rPr><a:t>추위에 약함</a:t></a:r><a:r><a:rPr lang="en-US" altLang="ko-KR" sz="2200"><a:solidFill><a:schemeClr val="tx1"/></a:solidFill><a:latin typeface="한컴돋움"/><a:ea typeface="한컴돋움"/><a:cs typeface="한컴돋움"/><a:sym typeface="한컴돋움"/></a:rPr><a:t>)</a:t></a:r><a:endParaRPr lang="en-US" altLang="ko-KR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서리가 내리면 바람이 들어 맛이 없어짐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</a:t></a:r><a:endParaRPr lang="ko-KR" altLang="en-US" sz="2200"><a:solidFill><a:schemeClr val="tx1"/></a:solidFill><a:latin typeface="한컴돋움"/><a:ea typeface="한컴돋움"/><a:cs typeface="한컴돋움"/><a:sym typeface="한컴돋움"/></a:endParaRPr></a:p></p:txBody></p:sp><p:sp><p:nvSpPr><p:cNvPr id="17" name="직사각형 16"/><p:cNvSpPr/><p:nvPr/></p:nvSpPr><p:spPr><a:xfrm><a:off x="1075041" y="1887588"/><a:ext cx="9494276" cy="1689918"/></a:xfrm><a:prstGeom prst="rect"><a:avLst/></a:prstGeom><a:solidFill><a:srgbClr val="ecf2fa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p><a:pPr lvl="0"><a:defRPr/></a:pPr><a:r><a: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rPr><a:t>상추</a:t></a:r><a:endPara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재배 가능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봄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가을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봄에 심어서 장마 전까지 수확 가능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              장마 이후 파종 겨울 전까지 수확 가능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병충해 걱정없이 잘자람</a:t></a:r><a:r><a:rPr lang="en-US" altLang="ko-KR" sz="2200"><a:solidFill><a:schemeClr val="tx1"/></a:solidFill><a:latin typeface="한컴돋움"/><a:ea typeface="한컴돋움"/><a:cs typeface="한컴돋움"/><a:sym typeface="한컴돋움"/></a:rP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:nvSpPr><p:cNvPr id="2" name="제목 1"/><p:cNvSpPr><a:spLocks noGrp="1"/></p:cNvSpPr><p:nvPr><p:ph type="title" idx="0"/></p:nvPr></p:nvSpPr><p:spPr/><p:txBody><a:bodyPr/><a:p><a:pPr lvl="0"><a:defRPr/></a:pPr><a:r><a:rPr lang="ko-KR" altLang="en-US"/><a:t>틀밭에 심을 수 있는</p:spTree><p:extLst><p:ext uri="{BB962C8B-B14F-4D97-AF65-F5344CB8AC3E}"><p14:creationId xmlns:p14="http://schemas.microsoft.com/office/powerpoint/2010/main" val="2033160440"/></p:ext></p:extLst></p:cSld><p:clrMapOvr><a:masterClrMapping/></p:clrMapOvr></p:sld>
</file>

<file path=ppt/slides/slide7.xml><?xml version="1.0" encoding="UTF-8" standalone="yes" ?>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<p:cSld><p:bg><p:bgPr shadeToTitle="0"><a:solidFill><a:srgbClr val="f7faf1"/></a:solidFill></p:bgPr></p:bg><p:spTree><p:nvGrpSpPr><p:cNvPr id="1" name=""/><p:cNvGrpSpPr/><p:nvPr/></p:nvGrpSpPr><p:grpSpPr><a:xfrm><a:off x="0" y="0"/><a:ext cx="0" cy="0"/><a:chOff x="0" y="0"/><a:chExt cx="0" cy="0"/></a:xfrm></p:grpSpPr><p:sp><p:nvSpPr><p:cNvPr id="18" name="직사각형 17"/><p:cNvSpPr/><p:nvPr/></p:nvSpPr><p:spPr><a:xfrm><a:off x="2204064" y="4651682"/><a:ext cx="9494276" cy="1351935"/></a:xfrm><a:prstGeom prst="rect"><a:avLst/></a:prstGeom><a:solidFill><a:srgbClr val="dbf4ee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lstStyle/><a:p><a:pPr lvl="0"><a:defRPr/></a:pPr><a:r><a: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rPr><a:t>고구마</a:t></a:r><a:endPara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모종 심는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4</a:t></a:r><a:r><a:rPr lang="ko-KR" altLang="en-US" sz="2200"><a:solidFill><a:schemeClr val="tx1"/></a:solidFill><a:latin typeface="한컴돋움"/><a:ea typeface="한컴돋움"/><a:cs typeface="한컴돋움"/><a:sym typeface="한컴돋움"/></a:rPr><a:t>월말</a:t></a:r><a:r><a:rPr lang="en-US" altLang="ko-KR" sz="2200"><a:solidFill><a:schemeClr val="tx1"/></a:solidFill><a:latin typeface="한컴돋움"/><a:ea typeface="한컴돋움"/><a:cs typeface="한컴돋움"/><a:sym typeface="한컴돋움"/></a:rPr><a:t>~6</a:t></a:r><a:r><a:rPr lang="ko-KR" altLang="en-US" sz="2200"><a:solidFill><a:schemeClr val="tx1"/></a:solidFill><a:latin typeface="한컴돋움"/><a:ea typeface="한컴돋움"/><a:cs typeface="한컴돋움"/><a:sym typeface="한컴돋움"/></a:rPr><a:t>월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모종심은후 </a:t></a:r><a:r><a:rPr lang="en-US" altLang="ko-KR" sz="2200"><a:solidFill><a:schemeClr val="tx1"/></a:solidFill><a:latin typeface="한컴돋움"/><a:ea typeface="한컴돋움"/><a:cs typeface="한컴돋움"/><a:sym typeface="한컴돋움"/></a:rPr><a:t>90</a:t></a:r><a:r><a:rPr lang="ko-KR" altLang="en-US" sz="2200"><a:solidFill><a:schemeClr val="tx1"/></a:solidFill><a:latin typeface="한컴돋움"/><a:ea typeface="한컴돋움"/><a:cs typeface="한컴돋움"/><a:sym typeface="한컴돋움"/></a:rPr><a:t>일에서 </a:t></a:r><a:r><a:rPr lang="en-US" altLang="ko-KR" sz="2200"><a:solidFill><a:schemeClr val="tx1"/></a:solidFill><a:latin typeface="한컴돋움"/><a:ea typeface="한컴돋움"/><a:cs typeface="한컴돋움"/><a:sym typeface="한컴돋움"/></a:rPr><a:t>120</a:t></a:r><a:r><a:rPr lang="ko-KR" altLang="en-US" sz="2200"><a:solidFill><a:schemeClr val="tx1"/></a:solidFill><a:latin typeface="한컴돋움"/><a:ea typeface="한컴돋움"/><a:cs typeface="한컴돋움"/><a:sym typeface="한컴돋움"/></a:rPr><a:t>일 후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특별한 관리 없이 잘자람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구황작물</a:t></a:r><a:endParaRPr lang="ko-KR" altLang="en-US" sz="2200"><a:solidFill><a:schemeClr val="tx1"/></a:solidFill><a:latin typeface="한컴돋움"/><a:ea typeface="한컴돋움"/><a:cs typeface="한컴돋움"/><a:sym typeface="한컴돋움"/></a:endParaRPr></a:p></p:txBody></p:sp>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모종심은후 </a:t></a:r><a:r><a:rPr lang="en-US" altLang="ko-KR" sz="2200"><a:solidFill><a:schemeClr val="tx1"/></a:solidFill><a:latin typeface="한컴돋움"/><a:ea typeface="한컴돋움"/><a:cs typeface="한컴돋움"/><a:sym typeface="한컴돋움"/></a:rPr><a:t>90</a:t></a:r><a:r><a:rPr lang="ko-KR" altLang="en-US" sz="2200"><a:solidFill><a:schemeClr val="tx1"/></a:solidFill><a:latin typeface="한컴돋움"/><a:ea typeface="한컴돋움"/><a:cs typeface="한컴돋움"/><a:sym typeface="한컴돋움"/></a:rPr><a:t>일에서 </a:t></a:r><a:r><a:rPr lang="en-US" altLang="ko-KR" sz="2200"><a:solidFill><a:schemeClr val="tx1"/></a:solidFill><a:latin typeface="한컴돋움"/><a:ea typeface="한컴돋움"/><a:cs typeface="한컴돋움"/><a:sym typeface="한컴돋움"/></a:rPr><a:t>120</a:t></a:r><a:r><a:rPr lang="ko-KR" altLang="en-US" sz="2200"><a:solidFill><a:schemeClr val="tx1"/></a:solidFill><a:latin typeface="한컴돋움"/><a:ea typeface="한컴돋움"/><a:cs typeface="한컴돋움"/><a:sym typeface="한컴돋움"/></a:rPr><a:t>일 후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특별한 관리 없이 잘자람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구황작물</a:t></a:r><a:endParaRPr lang="ko-KR" altLang="en-US" sz="2200"><a:solidFill><a:schemeClr val="tx1"/></a:solidFill><a:latin typeface="한컴돋움"/><a:ea typeface="한컴돋움"/><a:cs typeface="한컴돋움"/><a:sym typeface="한컴돋움"/></a:endParaRPr></a:p></p:txBody></p:sp>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��"/><a:ea typeface="한컴돋움"/><a:cs typeface="한컴돋움"/><a:sym typeface="한컴돋움"/></a:rPr><a:t> 모종심은후 </a:t></a:r><a:r><a:rPr lang="en-US" altLang="ko-KR" sz="2200"><a:solidFill><a:schemeClr val="tx1"/></a:solidFill><a:latin typeface="한컴돋움"/><a:ea typeface="한컴돋움"/><a:cs typeface="한컴돋움"/><a:sym typeface="한컴돋움"/></a:rPr><a:t>90</a:t></a:r><a:r><a:rPr lang="ko-KR" altLang="en-US" sz="2200"><a:solidFill><a:schemeClr val="tx1"/></a:solidFill><a:latin typeface="한컴돋움"/><a:ea typeface="한컴돋움"/><a:cs typeface="한컴돋움"/><a:sym typeface="한컴돋움"/></a:rPr><a:t>일에서 </a:t></a:r><a:r><a:rPr lang="en-US" altLang="ko-KR" sz="2200"><a:solidFill><a:schemeClr val="tx1"/></a:solidFill><a:latin typeface="한�</p:spTree><p:extLst><p:ext uri="{BB962C8B-B14F-4D97-AF65-F5344CB8AC3E}"><p14:creationId xmlns:p14="http://schemas.microsoft.com/office/powerpoint/2010/main" val="2403405909"/></p:ext></p:extLst></p:cSld><p:clrMapOvr><a:masterClrMapping/></p:clrMapOvr></p:sld>
</file>

<file path=ppt/slides/slide8.xml><?xml version="1.0" encoding="UTF-8" standalone="yes" ?>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<p:cSld><p:bg><p:bgPr shadeToTitle="0"><a:solidFill><a:srgbClr val="f7faf1"/></a:solidFill></p:bgPr></p:bg><p:spTree><p:nvGrpSpPr><p:cNvPr id="1" name=""/><p:cNvGrpSpPr/><p:nvPr/></p:nvGrpSpPr><p:grpSpPr><a:xfrm><a:off x="0" y="0"/><a:ext cx="0" cy="0"/><a:chOff x="0" y="0"/><a:chExt cx="0" cy="0"/></a:xfrm></p:grpSpPr><p:sp><p:nvSpPr><p:cNvPr id="18" name="직사각형 17"/><p:cNvSpPr/><p:nvPr/></p:nvSpPr><p:spPr><a:xfrm><a:off x="2204064" y="4651682"/><a:ext cx="9494276" cy="1351935"/></a:xfrm><a:prstGeom prst="rect"><a:avLst/></a:prstGeom><a:solidFill><a:srgbClr val="dbf4ee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lstStyle/><a:p><a:pPr lvl="0"><a:defRPr/></a:pPr><a:r><a: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rPr><a:t>오이</a:t></a:r><a:endPara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모종 심는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4</a:t></a:r><a:r><a:rPr lang="ko-KR" altLang="en-US" sz="2200"><a:solidFill><a:schemeClr val="tx1"/></a:solidFill><a:latin typeface="한컴돋움"/><a:ea typeface="한컴돋움"/><a:cs typeface="한컴돋움"/><a:sym typeface="한컴돋움"/></a:rPr><a:t>월 말 </a:t></a:r><a:r><a:rPr lang="en-US" altLang="ko-KR" sz="2200"><a:solidFill><a:schemeClr val="tx1"/></a:solidFill><a:latin typeface="한컴돋움"/><a:ea typeface="한컴돋움"/><a:cs typeface="한컴돋움"/><a:sym typeface="한컴돋움"/></a:rPr><a:t>5</a:t></a:r><a:r><a:rPr lang="ko-KR" altLang="en-US" sz="2200"><a:solidFill><a:schemeClr val="tx1"/></a:solidFill><a:latin typeface="한컴돋움"/><a:ea typeface="한컴돋움"/><a:cs typeface="한컴돋움"/><a:sym typeface="한컴돋움"/></a:rPr><a:t>월 초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6</a:t></a:r><a:r><a:rPr lang="ko-KR" altLang="en-US" sz="2200"><a:solidFill><a:schemeClr val="tx1"/></a:solidFill><a:latin typeface="한컴돋움"/><a:ea typeface="한컴돋움"/><a:cs typeface="한컴돋움"/><a:sym typeface="한컴돋움"/></a:rPr><a:t>월경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성장에 물이 많이 필요함</a:t></a:r><a:r><a:rPr lang="en-US" altLang="ko-KR" sz="2200"><a:solidFill><a:schemeClr val="tx1"/></a:solidFill><a:latin typeface="한컴돋움"/><a:ea typeface="한컴돋움"/><a:cs typeface="한컴돋움"/><a:sym typeface="한컴돋움"/></a:rPr><a:t>.</a:t></a:r><a:r><a:rPr lang="ko-KR" altLang="en-US" sz="2200"><a:solidFill><a:schemeClr val="tx1"/></a:solidFill><a:latin typeface="한컴돋움"/><a:ea typeface="한컴돋움"/><a:cs typeface="한컴돋움"/><a:sym typeface="한컴돋움"/></a:rPr><a:t> 자주 듬뿍 줘야함</a:t></a:r><a:r><a:rPr lang="en-US" altLang="ko-KR" sz="2200"><a:solidFill><a:schemeClr val="tx1"/></a:solidFill><a:latin typeface="한컴돋움"/><a:ea typeface="한컴돋움"/><a:cs typeface="한컴돋움"/><a:sym typeface="한컴돋움"/></a:rP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<p:sp><p:nvSpPr><p:cNvPr id="17" name="직사각형 16"/><p:cNvSpPr/><p:nvPr/></p:nvSpPr><p:spPr><a:xfrm><a:off x="1348862" y="1877346"/><a:ext cx="9494276" cy="1351935"/></a:xfrm><a:prstGeom prst="rect"><a:avLst/></a:prstGeom><a:solidFill><a:srgbClr val="ecf2fa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p><a:pPr lvl="0"><a:defRPr/></a:pPr><a:r><a: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rPr><a:t>옥수수</a:t></a:r><a:endPara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모종 심는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4</a:t></a:r><a:r><a:rPr lang="ko-KR" altLang="en-US" sz="2200"><a:solidFill><a:schemeClr val="tx1"/></a:solidFill><a:latin typeface="한컴돋움"/><a:ea typeface="한컴돋움"/><a:cs typeface="한컴돋움"/><a:sym typeface="한컴돋움"/></a:rPr><a:t>월말 </a:t></a:r><a:r><a:rPr lang="en-US" altLang="ko-KR" sz="2200"><a:solidFill><a:schemeClr val="tx1"/></a:solidFill><a:latin typeface="한컴돋움"/><a:ea typeface="한컴돋움"/><a:cs typeface="한컴돋움"/><a:sym typeface="한컴돋움"/></a:rPr><a:t>5</a:t></a:r><a:r><a:rPr lang="ko-KR" altLang="en-US" sz="2200"><a:solidFill><a:schemeClr val="tx1"/></a:solidFill><a:latin typeface="한컴돋움"/><a:ea typeface="한컴돋움"/><a:cs typeface="한컴돋움"/><a:sym typeface="한컴돋움"/></a:rPr><a:t>월 초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8</a:t></a:r><a:r><a:rPr lang="ko-KR" altLang="en-US" sz="2200"><a:solidFill><a:schemeClr val="tx1"/></a:solidFill><a:latin typeface="한컴돋움"/><a:ea typeface="한컴돋움"/><a:cs typeface="한컴돋움"/><a:sym typeface="한컴돋움"/></a:rPr><a:t>월 경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특별한 관리 없이 잘자람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단위 면적당 생산량이 가장 높은 작물</a:t></a:r><a:endParaRPr lang="ko-KR" altLang="en-US" sz="2200"><a:solidFill><a:schemeClr val="tx1"/></a:solidFill><a:latin typeface="한컴돋움"/><a:ea typeface="한컴돋움"/><a:cs typeface="한컴돋움"/><a:sym typeface="한컴돋움"/></a:endParaRPr></a:p></p:txBody></p:sp>dx="1"><a:schemeClr val="accent1"/></a:fillRef><a:effectRef idx="0"><a:schemeClr val="accent1"/></a:effectRef><a:fontRef idx="minor"><a:schemeClr val="lt1"/></a:fontRef></p:style><p:txBody><a:bodyPr anchor="ctr"/><a:p><a:pPr lvl="0"><a:defRPr/></a:pPr><a:r><a: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rPr><a:t>옥수수</a:t></a:r><a:endPara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모종 </p:spTree><p:extLst><p:ext uri="{BB962C8B-B14F-4D97-AF65-F5344CB8AC3E}"><p14:creationId xmlns:p14="http://schemas.microsoft.com/office/powerpoint/2010/main" val="158837905"/></p:ext></p:extLst></p:cSld><p:clrMapOvr><a:masterClrMapping/></p:clrMapOvr></p:sld>
</file>

<file path=ppt/slides/slide9.xml><?xml version="1.0" encoding="UTF-8" standalone="yes" ?>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<p:cSld><p:bg><p:bgPr shadeToTitle="0"><a:solidFill><a:srgbClr val="f7faf1"/></a:solidFill></p:bgPr></p:bg><p:spTree><p:nvGrpSpPr><p:cNvPr id="1" name=""/><p:cNvGrpSpPr/><p:nvPr/></p:nvGrpSpPr><p:grpSpPr><a:xfrm><a:off x="0" y="0"/><a:ext cx="0" cy="0"/><a:chOff x="0" y="0"/><a:chExt cx="0" cy="0"/></a:xfrm></p:grpSpPr><p:sp><p:nvSpPr><p:cNvPr id="17" name="직사각형 16"/><p:cNvSpPr/><p:nvPr/></p:nvSpPr><p:spPr><a:xfrm><a:off x="1348862" y="1877345"/><a:ext cx="9494276" cy="1714792"/></a:xfrm><a:prstGeom prst="rect"><a:avLst/></a:prstGeom><a:solidFill><a:srgbClr val="ecf2fa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p><a:pPr lvl="0"><a:defRPr/></a:pPr><a:r><a: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rPr><a:t>삼동파</a:t></a:r><a:endParaRPr lang="ko-KR" altLang="en-US" sz="2200" b="1"><a:solidFill><a:schemeClr val="tx1"/></a:solidFill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재배 가능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항시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항시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파가 자라면 씨앗이 아닌 주아가 달리고 이 주아를 다시 심으면 파로 자란다</a:t></a:r><a:r><a:rPr lang="en-US" altLang="ko-KR" sz="2200"><a:solidFill><a:schemeClr val="tx1"/></a:solidFill><a:latin typeface="한컴돋움"/><a:ea typeface="한컴돋움"/><a:cs typeface="한컴돋움"/><a:sym typeface="한컴돋움"/></a:rPr><a:t>.</a:t></a:r><a:r><a:rPr lang="ko-KR" altLang="en-US" sz="2200"><a:solidFill><a:schemeClr val="tx1"/></a:solidFill><a:latin typeface="한컴돋움"/><a:ea typeface="한컴돋움"/><a:cs typeface="한컴돋움"/><a:sym typeface="한컴돋움"/></a:rPr><a:t> 따라서 한번 심어두면 주아를 통해 무한으로 파를 먹을 수 있다</a:t></a:r><a:r><a:rPr lang="en-US" altLang="ko-KR" sz="2200"><a:solidFill><a:schemeClr val="tx1"/></a:solidFill><a:latin typeface="한컴돋움"/><a:ea typeface="한컴돋움"/><a:cs typeface="한컴돋움"/><a:sym typeface="한컴돋움"/></a:rP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파가 자라면 씨앗이 아닌 주아가 달리고 이 주아를 다시 심으면 파로 자란다</a:t></a:r><a:r><a:rPr lang="en-US" altLang="ko-KR" sz="2200"><a:solidFill><a:schemeClr val="tx1"/></a:solidFill><a:latin typeface="한컴돋움"/><a:ea typeface="한컴돋움"/><a<p:pic><p:nvPicPr><p:cNvPr id="27" name="그림 26"/><p:cNvPicPr><a:picLocks noChangeAspect="1"/></p:cNvPicPr><p:nvPr/></p:nvPicPr><p:blipFill rotWithShape="1"><a:blip r:embed="rId2"/><a:stretch><a:fillRect/></a:stretch></p:blipFill><p:spPr><a:xfrm rot="6177500"><a:off x="10014586" y="1708126"/><a:ext cx="3022110" cy="672150"/></a:xfrm><a:prstGeom prst="rect"><a:avLst/></a:prstGeom></p:spPr></p:pic><p:sp><p:nvSpPr><p:cNvPr id="18" name="직사각형 17"/><p:cNvSpPr/><p:nvPr/></p:nvSpPr><p:spPr><a:xfrm><a:off x="2204064" y="4651682"/><a:ext cx="9494276" cy="1351935"/></a:xfrm><a:prstGeom prst="rect"><a:avLst/></a:prstGeom><a:solidFill><a:srgbClr val="dbf4ee"/></a:solidFill><a:ln><a:noFill/></a:ln></p:spPr><p:style><a:lnRef idx="2"><a:schemeClr val="accent1"><a:shade val="20000"/></a:schemeClr></a:lnRef><a:fillRef idx="1"><a:schemeClr val="accent1"/></a:fillRef><a:effectRef idx="0"><a:schemeClr val="accent1"/></a:effectRef><a:fontRef idx="minor"><a:schemeClr val="lt1"/></a:fontRef></p:style><p:txBody><a:bodyPr anchor="ctr"/><a:lstStyle/><a:p><a:pPr lvl="0"><a:defRPr/></a:pPr><a:r><a: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rPr><a:t>고추</a:t></a:r><a:endParaRPr lang="ko-KR" altLang="en-US" sz="2200" b="1"><a:solidFill><a:schemeClr val="tx1"/></a:solidFill><a:effectLst/><a:highlight><a:srgbClr val="ffff00"/></a:highlight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모종 심는 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4</a:t></a:r><a:r><a:rPr lang="ko-KR" altLang="en-US" sz="2200"><a:solidFill><a:schemeClr val="tx1"/></a:solidFill><a:latin typeface="한컴돋움"/><a:ea typeface="한컴돋움"/><a:cs typeface="한컴돋움"/><a:sym typeface="한컴돋움"/></a:rPr><a:t>월 말에서 </a:t></a:r><a:r><a:rPr lang="en-US" altLang="ko-KR" sz="2200"><a:solidFill><a:schemeClr val="tx1"/></a:solidFill><a:latin typeface="한컴돋움"/><a:ea typeface="한컴돋움"/><a:cs typeface="한컴돋움"/><a:sym typeface="한컴돋움"/></a:rPr><a:t>5</a:t></a:r><a:r><a:rPr lang="ko-KR" altLang="en-US" sz="2200"><a:solidFill><a:schemeClr val="tx1"/></a:solidFill><a:latin typeface="한컴돋움"/><a:ea typeface="한컴돋움"/><a:cs typeface="한컴돋움"/><a:sym typeface="한컴돋움"/></a:rPr><a:t>월 초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수확시기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</a:t></a:r><a:r><a:rPr lang="en-US" altLang="ko-KR" sz="2200"><a:solidFill><a:schemeClr val="tx1"/></a:solidFill><a:latin typeface="한컴돋움"/><a:ea typeface="한컴돋움"/><a:cs typeface="한컴돋움"/><a:sym typeface="한컴돋움"/></a:rPr><a:t>6</a:t></a:r><a:r><a:rPr lang="ko-KR" altLang="en-US" sz="2200"><a:solidFill><a:schemeClr val="tx1"/></a:solidFill><a:latin typeface="한컴돋움"/><a:ea typeface="한컴돋움"/><a:cs typeface="한컴돋움"/><a:sym typeface="한컴돋움"/></a:rPr><a:t>월 경부터</a:t></a:r><a:endParaRPr lang="ko-KR" altLang="en-US" sz="2200"><a:solidFill><a:schemeClr val="tx1"/></a:solidFill><a:latin typeface="한컴돋움"/><a:ea typeface="한컴돋움"/><a:cs typeface="한컴돋움"/><a:sym typeface="한컴돋움"/></a:endParaRPr></a:p><a:p><a:pPr lvl="0"><a:defRPr/></a:pPr><a:r><a:rPr lang="ko-KR" altLang="en-US" sz="2200"><a:solidFill><a:schemeClr val="tx1"/></a:solidFill><a:latin typeface="한컴돋움"/><a:ea typeface="한컴돋움"/><a:cs typeface="한컴돋움"/><a:sym typeface="한컴돋움"/></a:rPr><a:t>특이점</a:t></a:r><a:r><a:rPr lang="en-US" altLang="ko-KR" sz="2200"><a:solidFill><a:schemeClr val="tx1"/></a:solidFill><a:latin typeface="한컴돋움"/><a:ea typeface="한컴돋움"/><a:cs typeface="한컴돋움"/><a:sym typeface="한컴돋움"/></a:rPr><a:t>:</a:t></a:r><a:r><a:rPr lang="ko-KR" altLang="en-US" sz="2200"><a:solidFill><a:schemeClr val="tx1"/></a:solidFill><a:latin typeface="한컴돋움"/><a:ea typeface="한컴돋움"/><a:cs typeface="한컴돋움"/><a:sym typeface="한컴돋움"/></a:rPr><a:t> 탄저병 조심</a:t></a:r><a:r><a:rPr lang="en-US" altLang="ko-KR" sz="2200"><a:solidFill><a:schemeClr val="tx1"/></a:solidFill><a:latin typeface="한컴돋움"/><a:ea typeface="한컴돋움"/><a:cs typeface="한컴돋움"/><a:sym typeface="한컴돋움"/></a:rPr><a:t>,</a:t></a:r><a:r><a:rPr lang="ko-KR" altLang="en-US" sz="2200"><a:solidFill><a:schemeClr val="tx1"/></a:solidFill><a:latin typeface="한컴돋움"/><a:ea typeface="한컴돋움"/><a:cs typeface="한컴돋움"/><a:sym typeface="한컴돋움"/></a:rPr><a:t> 겨울 전까지 계속 수확할 수 있음</a:t></a:r><a:r><a:rPr lang="en-US" altLang="ko-KR" sz="2200"><a:solidFill><a:schemeClr val="tx1"/></a:solidFill><a:latin typeface="한컴돋움"/><a:ea typeface="한컴돋움"/><a:cs typeface="한컴돋움"/><a:sym typeface="한컴돋움"/></a:rPr><a:t>.</a:t></a:r><a:endParaRPr lang="en-US" altLang="ko-KR" sz="2200"><a:solidFill><a:schemeClr val="tx1"/></a:solidFill><a:latin typeface="한컴돋움"/><a:ea typeface="한컴돋움"/><a:cs typeface="한컴돋움"/><a:sym typeface="한컴돋움"/></a:endParaRPr></a:p></p:txBody></p:sp></p:spTree><p:extLst><p:ext uri="{BB962C8B-B14F-4D97-AF65-F5344CB8AC3E}"><p14:creationId xmlns:p14="http://schemas.microsoft.com/office/powerpoint/2010/main" val="3312584395"/></p:ext></p:extLst></p:cSld><p:clrMapOvr><a:masterClrMapping/></p:clrMapOvr>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584</ep:Words>
  <ep:PresentationFormat>화면 슬라이드 쇼(4:3)</ep:PresentationFormat>
  <ep:Paragraphs>109</ep:Paragraphs>
  <ep:Slides>19</ep:Slides>
  <ep:Notes>0</ep:Notes>
  <ep:TotalTime>0</ep:TotalTime>
  <ep:HiddenSlides>0</ep:HiddenSlides>
  <ep:MMClips>2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ep:HeadingPairs>
  <ep:TitlesOfParts>
    <vt:vector size="20" baseType="lpstr">
      <vt:lpstr>한컴오피스</vt:lpstr>
      <vt:lpstr>우리 학교 틀밭 만들기</vt:lpstr>
      <vt:lpstr>틀밭이란?</vt:lpstr>
      <vt:lpstr>틀밭의 유래</vt:lpstr>
      <vt:lpstr>틀밭에 심을 수 있는 작물들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틀밭에 무엇을 심을까?</vt:lpstr>
      <vt:lpstr>기후위기 속 식물 재배와 자원순환의 필요성</vt:lpstr>
      <vt:lpstr>작물 심기 전 주의 사항</vt:lpstr>
      <vt:lpstr>작물 심기 전 주의 사항</vt:lpstr>
      <vt:lpstr>작물 심기 전 주의 사항</vt:lpstr>
      <vt:lpstr>작물 심기 전 주의 사항</vt:lpstr>
      <vt:lpstr>작물 심기 전 주의 사항</vt:lpstr>
      <vt:lpstr>슬라이드 18</vt:lpstr>
      <vt:lpstr>오늘 활동을 통해 느낀 점이나 배운 점을 모둠원 모두 이야기나눠봐요.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2025-05-17T14:22:29.430</dcterms:created>
  <dc:creator>user</dc:creator>
  <cp:lastModifiedBy>user</cp:lastModifiedBy>
  <dcterms:modified xsi:type="dcterms:W3CDTF">2025-07-09T01:22:23.491</dcterms:modified>
  <cp:revision>23</cp:revision>
  <dc:title>우리 학교 틀밭 만들기</dc:title>
  <cp:version>12.0.0.3970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