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5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>
        <p15:guide id="1" orient="horz" pos="3120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5" orient="horz"/>
        <p:guide pos="383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3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1" cy="4344390"/>
          </a:xfrm>
          <a:prstGeom prst="rect">
            <a:avLst/>
          </a:prstGeom>
          <a:solidFill>
            <a:srgbClr val="69D8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831850" y="14430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31850" y="442753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619125" y="5365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>
  <p:cSld name="콘텐츠 2개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619125" y="5365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19125" y="5365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ko-K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마스터 제목 스타일 편집</a:t>
            </a:r>
            <a:endParaRPr/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>
  <p:cSld name="캡션 있는 그림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3268367"/>
            <a:ext cx="12192000" cy="3589633"/>
          </a:xfrm>
          <a:prstGeom prst="rect">
            <a:avLst/>
          </a:prstGeom>
          <a:solidFill>
            <a:srgbClr val="FFF7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0" y="0"/>
            <a:ext cx="12192001" cy="3429000"/>
          </a:xfrm>
          <a:prstGeom prst="rect">
            <a:avLst/>
          </a:prstGeom>
          <a:solidFill>
            <a:srgbClr val="69D8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246777" y="256803"/>
            <a:ext cx="11714510" cy="6358246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3268367"/>
            <a:ext cx="12192000" cy="3589633"/>
          </a:xfrm>
          <a:prstGeom prst="rect">
            <a:avLst/>
          </a:prstGeom>
          <a:solidFill>
            <a:srgbClr val="FFF7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2192001" cy="3429000"/>
          </a:xfrm>
          <a:prstGeom prst="rect">
            <a:avLst/>
          </a:prstGeom>
          <a:solidFill>
            <a:srgbClr val="69D8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Af2an3IuNHw?si=vKvFxSzm_SwDYFG5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EvOAMdmQnUs?si=MCBQx4_wuNyJ0STm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831850" y="14430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ko-KR">
                <a:latin typeface="Arial"/>
                <a:ea typeface="Arial"/>
                <a:cs typeface="Arial"/>
                <a:sym typeface="Arial"/>
              </a:rPr>
              <a:t>이산화탄소, 멈춰!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133926" y="111346"/>
            <a:ext cx="78007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학교의 작은 실천, 화성의 큰 변화 – 탄소 ZERO 캠페인</a:t>
            </a:r>
            <a:endParaRPr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9399181" y="6414916"/>
            <a:ext cx="3074819" cy="43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</a:pPr>
            <a:r>
              <a:rPr b="1" lang="ko-KR" sz="1900">
                <a:latin typeface="Arial"/>
                <a:ea typeface="Arial"/>
                <a:cs typeface="Arial"/>
                <a:sym typeface="Arial"/>
              </a:rPr>
              <a:t>화성 오산 교육지원청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653690" y="1503977"/>
            <a:ext cx="10884617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화성시는 친환경 자동차와 친환경 농축산업도 확대하는 방안을 마련하고 있다.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문제4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4633135" y="3429000"/>
            <a:ext cx="2925726" cy="2886256"/>
          </a:xfrm>
          <a:prstGeom prst="donut">
            <a:avLst>
              <a:gd fmla="val 25000" name="adj"/>
            </a:avLst>
          </a:prstGeom>
          <a:solidFill>
            <a:srgbClr val="1700C0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활동2: 탄소 중립 캠페인 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만들기!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53690" y="1503977"/>
            <a:ext cx="11233510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우리도 화성 시민으로서 탄소 중립을 위해 노력해봅시다.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조별로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탄소 중립 캠페인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만들기!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유인물을 확인해주세요.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831850" y="14430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ko-KR">
                <a:latin typeface="Arial"/>
                <a:ea typeface="Arial"/>
                <a:cs typeface="Arial"/>
                <a:sym typeface="Arial"/>
              </a:rPr>
              <a:t>화성 탄소 중립, 선언!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33926" y="111346"/>
            <a:ext cx="78007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학교의 작은 실천, 화성의 큰 변화 – 탄소 ZERO 캠페인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9399181" y="6414916"/>
            <a:ext cx="3074819" cy="43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</a:pPr>
            <a:r>
              <a:rPr b="1" i="0" lang="ko-K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화성 오산 교육지원청</a:t>
            </a:r>
            <a:endParaRPr b="1" i="0" sz="1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활동1: 화성 탄소 중립, 선언하기!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653690" y="1503977"/>
            <a:ext cx="11233510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조 별로 실천한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탄소 중립 캠페인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을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발표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해주세요.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친구들이 발표할 때,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경청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한 뒤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동료평가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를 작성해주세요.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활동2: 성찰 일지 작성하기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653690" y="1503977"/>
            <a:ext cx="11233510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지난 활동을 돌아보며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성찰 일지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를 작성해주세요.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활동1: 영상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을 </a:t>
            </a: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시청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한 뒤, 조원 친구들과 함께 </a:t>
            </a: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빈칸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을 채워봐요!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5237" y="1503977"/>
            <a:ext cx="8001521" cy="43679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/>
        </p:nvSpPr>
        <p:spPr>
          <a:xfrm>
            <a:off x="2604978" y="6050432"/>
            <a:ext cx="7017488" cy="405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000"/>
              <a:buFont typeface="Arial"/>
              <a:buNone/>
            </a:pPr>
            <a:r>
              <a:rPr b="0" i="0" lang="ko-KR" sz="2000" u="none" cap="none" strike="noStrike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>EBS 지식채널E - 탄소이야기1 누가 지구를 뜨겁게 만들었나?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활동2: 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학교생활 속 </a:t>
            </a: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탄소발자국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 찾기 게임</a:t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830671" y="1969626"/>
            <a:ext cx="10884617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조 별로 학교에서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탄소 발자국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 생기는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사례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떠올리기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한 조씩 돌아가면서 서로 다른 사례 말하기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아이디어가 끊기면 탈락! 가장 많이 말한 팀이 우승! 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활동3: 학교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에서 실천할 수 있는 </a:t>
            </a: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탄소 제로 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방안 고민하기 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830671" y="1969626"/>
            <a:ext cx="10884617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조원과 함께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학교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에서 실천할 수 있는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탄소 제로 </a:t>
            </a: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방안을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토론 한 후 발표하세요.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1850" y="14430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ko-KR">
                <a:latin typeface="Arial"/>
                <a:ea typeface="Arial"/>
                <a:cs typeface="Arial"/>
                <a:sym typeface="Arial"/>
              </a:rPr>
              <a:t>탄소 중립 캠페인, 가자!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33926" y="111346"/>
            <a:ext cx="78007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학교의 작은 실천, 화성의 큰 변화 – 탄소 ZERO 캠페인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9399181" y="6414916"/>
            <a:ext cx="3074819" cy="43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</a:pPr>
            <a:r>
              <a:rPr b="1" i="0" lang="ko-K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화성 오산 교육지원청</a:t>
            </a:r>
            <a:endParaRPr b="1" i="0" sz="1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활동1: </a:t>
            </a:r>
            <a:r>
              <a:rPr lang="ko-KR" sz="3000">
                <a:latin typeface="Arial"/>
                <a:ea typeface="Arial"/>
                <a:cs typeface="Arial"/>
                <a:sym typeface="Arial"/>
              </a:rPr>
              <a:t>영상을 시청한 뒤, 도전! 환경 골든벨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5440" y="1503977"/>
            <a:ext cx="7821116" cy="430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653690" y="1503977"/>
            <a:ext cx="10884617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경기도 내에서 온실가스 배출량이 가장 많은 지역은 화성시다.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문제1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633137" y="2717102"/>
            <a:ext cx="2925726" cy="2886256"/>
          </a:xfrm>
          <a:prstGeom prst="donut">
            <a:avLst>
              <a:gd fmla="val 25000" name="adj"/>
            </a:avLst>
          </a:prstGeom>
          <a:solidFill>
            <a:srgbClr val="1700C0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653690" y="1503977"/>
            <a:ext cx="10884617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화성시는 2030년까지 배출량을 30% 감축할 계획을 세웠다.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문제2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4352260" y="2498651"/>
            <a:ext cx="3487479" cy="3487479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653690" y="1503977"/>
            <a:ext cx="11233510" cy="226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농어촌이 많은 남부지역에 에너지 자립마을을 조성하기로 했다.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653690" y="605042"/>
            <a:ext cx="10884617" cy="89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ko-KR" sz="3000">
                <a:latin typeface="Arial"/>
                <a:ea typeface="Arial"/>
                <a:cs typeface="Arial"/>
                <a:sym typeface="Arial"/>
              </a:rPr>
              <a:t>문제3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4352260" y="2498651"/>
            <a:ext cx="3487479" cy="3487479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한컴오피스">
  <a:themeElements>
    <a:clrScheme name="한컴오피스">
      <a:dk1>
        <a:srgbClr val="000000"/>
      </a:dk1>
      <a:lt1>
        <a:srgbClr val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