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trictFirstAndLastChars="0" autoCompressPictures="0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65" r:id="rId5"/>
    <p:sldId id="297" r:id="rId6"/>
    <p:sldId id="262" r:id="rId7"/>
    <p:sldId id="267" r:id="rId8"/>
    <p:sldId id="289" r:id="rId9"/>
    <p:sldId id="298" r:id="rId10"/>
    <p:sldId id="288" r:id="rId11"/>
    <p:sldId id="299" r:id="rId12"/>
    <p:sldId id="300" r:id="rId13"/>
    <p:sldId id="301" r:id="rId14"/>
    <p:sldId id="285" r:id="rId15"/>
    <p:sldId id="286" r:id="rId1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8989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slide" Target="slides/slide13.xml"  /><Relationship Id="rId16" Type="http://schemas.openxmlformats.org/officeDocument/2006/relationships/slide" Target="slides/slide14.xml"  /><Relationship Id="rId17" Type="http://schemas.openxmlformats.org/officeDocument/2006/relationships/presProps" Target="presProps.xml"  /><Relationship Id="rId18" Type="http://schemas.openxmlformats.org/officeDocument/2006/relationships/viewProps" Target="viewProps.xml"  /><Relationship Id="rId19" Type="http://schemas.openxmlformats.org/officeDocument/2006/relationships/theme" Target="theme/theme1.xml"  /><Relationship Id="rId2" Type="http://schemas.openxmlformats.org/officeDocument/2006/relationships/notesMaster" Target="notesMasters/notesMaster1.xml"  /><Relationship Id="rId20" Type="http://schemas.openxmlformats.org/officeDocument/2006/relationships/tableStyles" Target="tableStyles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w="sm" len="sm"/>
            <a:tailEnd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pPr lvl="0">
              <a:defRPr/>
            </a:pPr>
            <a:endParaRPr lang="ko-KR" alt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/Relationships>
</file>

<file path=ppt/notesSlides/_rels/notesSlide10.xml.rels><?xml version="1.0" encoding="UTF-8" standalone="yes" ?><Relationships xmlns="http://schemas.openxmlformats.org/package/2006/relationships"><Relationship Id="rId1" Type="http://schemas.openxmlformats.org/officeDocument/2006/relationships/slide" Target="../slides/slide10.xml"  /><Relationship Id="rId2" Type="http://schemas.openxmlformats.org/officeDocument/2006/relationships/notesMaster" Target="../notesMasters/notesMaster1.xml"  /></Relationships>
</file>

<file path=ppt/notesSlides/_rels/notesSlide1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1.xml"  /><Relationship Id="rId2" Type="http://schemas.openxmlformats.org/officeDocument/2006/relationships/notesMaster" Target="../notesMasters/notesMaster1.xml"  /></Relationships>
</file>

<file path=ppt/notesSlides/_rels/notesSlide12.xml.rels><?xml version="1.0" encoding="UTF-8" standalone="yes" ?><Relationships xmlns="http://schemas.openxmlformats.org/package/2006/relationships"><Relationship Id="rId1" Type="http://schemas.openxmlformats.org/officeDocument/2006/relationships/slide" Target="../slides/slide12.xml"  /><Relationship Id="rId2" Type="http://schemas.openxmlformats.org/officeDocument/2006/relationships/notesMaster" Target="../notesMasters/notesMaster1.xml"  /></Relationships>
</file>

<file path=ppt/notesSlides/_rels/notesSlide13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/Relationships>
</file>

<file path=ppt/notesSlides/_rels/notesSlide14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/Relationships>
</file>

<file path=ppt/notesSlides/_rels/notesSlide6.xml.rels><?xml version="1.0" encoding="UTF-8" standalone="yes" ?><Relationships xmlns="http://schemas.openxmlformats.org/package/2006/relationships"><Relationship Id="rId1" Type="http://schemas.openxmlformats.org/officeDocument/2006/relationships/slide" Target="../slides/slide6.xml"  /><Relationship Id="rId2" Type="http://schemas.openxmlformats.org/officeDocument/2006/relationships/notesMaster" Target="../notesMasters/notesMaster1.xml"  /></Relationships>
</file>

<file path=ppt/notesSlides/_rels/notesSlide7.xml.rels><?xml version="1.0" encoding="UTF-8" standalone="yes" ?><Relationships xmlns="http://schemas.openxmlformats.org/package/2006/relationships"><Relationship Id="rId1" Type="http://schemas.openxmlformats.org/officeDocument/2006/relationships/slide" Target="../slides/slide7.xml"  /><Relationship Id="rId2" Type="http://schemas.openxmlformats.org/officeDocument/2006/relationships/notesMaster" Target="../notesMasters/notesMaster1.xml"  /></Relationships>
</file>

<file path=ppt/notesSlides/_rels/notesSlide8.xml.rels><?xml version="1.0" encoding="UTF-8" standalone="yes" ?><Relationships xmlns="http://schemas.openxmlformats.org/package/2006/relationships"><Relationship Id="rId1" Type="http://schemas.openxmlformats.org/officeDocument/2006/relationships/slide" Target="../slides/slide8.xml"  /><Relationship Id="rId2" Type="http://schemas.openxmlformats.org/officeDocument/2006/relationships/notesMaster" Target="../notesMasters/notesMaster1.xml"  /></Relationships>
</file>

<file path=ppt/notesSlides/_rels/notesSlide9.xml.rels><?xml version="1.0" encoding="UTF-8" standalone="yes" ?><Relationships xmlns="http://schemas.openxmlformats.org/package/2006/relationships"><Relationship Id="rId1" Type="http://schemas.openxmlformats.org/officeDocument/2006/relationships/slide" Target="../slides/slide9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>생물분류체계 검색할 </a:t>
            </a:r>
            <a:r>
              <a:rPr lang="en-US" altLang="ko-KR"/>
              <a:t>URL</a:t>
            </a:r>
            <a:endParaRPr lang="en-US" altLang="ko-KR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/>
              <a:t>https://species.nibr.go.kr/index.do</a:t>
            </a:r>
            <a:endParaRPr lang="en-US" altLang="ko-KR"/>
          </a:p>
        </p:txBody>
      </p:sp>
      <p:sp>
        <p:nvSpPr>
          <p:cNvPr id="140" name="Google Shape;140;p2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26342135"/>
      </p:ext>
    </p:extLst>
  </p:cSld>
  <p:clrMapOvr>
    <a:masterClrMapping/>
  </p:clrMapOvr>
</p:notes>
</file>

<file path=ppt/notesSlides/notesSlide1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74" name="Google Shape;174;p7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42146276"/>
      </p:ext>
    </p:extLst>
  </p:cSld>
  <p:clrMapOvr>
    <a:masterClrMapping/>
  </p:clrMapOvr>
</p:notes>
</file>

<file path=ppt/notesSlides/notesSlide1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74" name="Google Shape;174;p7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2698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3620e5778af_0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g3620e5778af_0_14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3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72" name="Google Shape;172;p6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9850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>생물분류체계 영상</a:t>
            </a:r>
            <a:endParaRPr lang="ko-KR" altLang="en-US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/>
              <a:t>https://youtu.be/TeTggxZQCWw?si=v7gmw50GpDTNBR4C</a:t>
            </a:r>
            <a:endParaRPr lang="en-US" altLang="ko-KR"/>
          </a:p>
        </p:txBody>
      </p:sp>
      <p:sp>
        <p:nvSpPr>
          <p:cNvPr id="174" name="Google Shape;17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74" name="Google Shape;174;p7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49293830"/>
      </p:ext>
    </p:extLst>
  </p:cSld>
  <p:clrMapOvr>
    <a:masterClrMapping/>
  </p:clrMapOvr>
</p:notes>
</file>

<file path=ppt/notesSlides/notesSlide8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72" name="Google Shape;172;p6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1165535"/>
      </p:ext>
    </p:extLst>
  </p:cSld>
  <p:clrMapOvr>
    <a:masterClrMapping/>
  </p:clrMapOvr>
</p:notes>
</file>

<file path=ppt/notesSlides/notesSlide9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74" name="Google Shape;174;p7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3942488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슬라이드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1"/>
          <p:cNvSpPr/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41"/>
          <p:cNvSpPr txBox="1"/>
          <p:nvPr>
            <p:ph type="ctrTitle"/>
          </p:nvPr>
        </p:nvSpPr>
        <p:spPr>
          <a:xfrm>
            <a:off x="1109980" y="882376"/>
            <a:ext cx="9966960" cy="29260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200"/>
              <a:buFont typeface="Corbel"/>
              <a:buNone/>
              <a:defRPr b="1" sz="7200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1"/>
          <p:cNvSpPr txBox="1"/>
          <p:nvPr>
            <p:ph idx="1" type="subTitle"/>
          </p:nvPr>
        </p:nvSpPr>
        <p:spPr>
          <a:xfrm>
            <a:off x="1709530" y="3869634"/>
            <a:ext cx="8767860" cy="13881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None/>
              <a:defRPr sz="2200">
                <a:solidFill>
                  <a:srgbClr val="FFFFFF"/>
                </a:solidFill>
              </a:defRPr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760"/>
              <a:buNone/>
              <a:defRPr sz="22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60"/>
              <a:buNone/>
              <a:defRPr sz="22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sz="2000"/>
            </a:lvl9pPr>
          </a:lstStyle>
          <a:p/>
        </p:txBody>
      </p:sp>
      <p:sp>
        <p:nvSpPr>
          <p:cNvPr id="16" name="Google Shape;16;p41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1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41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9" name="Google Shape;19;p41"/>
          <p:cNvCxnSpPr/>
          <p:nvPr/>
        </p:nvCxnSpPr>
        <p:spPr>
          <a:xfrm>
            <a:off x="1978660" y="3733800"/>
            <a:ext cx="8229601" cy="0"/>
          </a:xfrm>
          <a:prstGeom prst="straightConnector1">
            <a:avLst/>
          </a:prstGeom>
          <a:noFill/>
          <a:ln cap="flat" cmpd="sng" w="100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및 세로 텍스트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0"/>
          <p:cNvSpPr txBox="1"/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50"/>
          <p:cNvSpPr txBox="1"/>
          <p:nvPr>
            <p:ph idx="1" type="body"/>
          </p:nvPr>
        </p:nvSpPr>
        <p:spPr>
          <a:xfrm rot="5400000">
            <a:off x="4060136" y="-859736"/>
            <a:ext cx="4038600" cy="98728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440"/>
              <a:buChar char="•"/>
              <a:defRPr/>
            </a:lvl1pPr>
            <a:lvl2pPr indent="-32004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Char char="•"/>
              <a:defRPr/>
            </a:lvl2pPr>
            <a:lvl3pPr indent="-32003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3pPr>
            <a:lvl4pPr indent="-320039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4pPr>
            <a:lvl5pPr indent="-320039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5pPr>
            <a:lvl6pPr indent="-32003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6pPr>
            <a:lvl7pPr indent="-32003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7pPr>
            <a:lvl8pPr indent="-32004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8pPr>
            <a:lvl9pPr indent="-32004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40"/>
              <a:buChar char="•"/>
              <a:defRPr/>
            </a:lvl9pPr>
          </a:lstStyle>
          <a:p/>
        </p:txBody>
      </p:sp>
      <p:sp>
        <p:nvSpPr>
          <p:cNvPr id="75" name="Google Shape;75;p50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50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50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세로 제목 및 텍스트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1"/>
          <p:cNvSpPr txBox="1"/>
          <p:nvPr>
            <p:ph type="title"/>
          </p:nvPr>
        </p:nvSpPr>
        <p:spPr>
          <a:xfrm rot="5400000">
            <a:off x="7181850" y="2305050"/>
            <a:ext cx="5410200" cy="232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51"/>
          <p:cNvSpPr txBox="1"/>
          <p:nvPr>
            <p:ph idx="1" type="body"/>
          </p:nvPr>
        </p:nvSpPr>
        <p:spPr>
          <a:xfrm rot="5400000">
            <a:off x="2152650" y="-247650"/>
            <a:ext cx="5410200" cy="74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440"/>
              <a:buChar char="•"/>
              <a:defRPr/>
            </a:lvl1pPr>
            <a:lvl2pPr indent="-32004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Char char="•"/>
              <a:defRPr/>
            </a:lvl2pPr>
            <a:lvl3pPr indent="-32003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3pPr>
            <a:lvl4pPr indent="-320039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4pPr>
            <a:lvl5pPr indent="-320039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5pPr>
            <a:lvl6pPr indent="-32003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6pPr>
            <a:lvl7pPr indent="-32003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7pPr>
            <a:lvl8pPr indent="-32004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8pPr>
            <a:lvl9pPr indent="-32004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40"/>
              <a:buChar char="•"/>
              <a:defRPr/>
            </a:lvl9pPr>
          </a:lstStyle>
          <a:p/>
        </p:txBody>
      </p:sp>
      <p:sp>
        <p:nvSpPr>
          <p:cNvPr id="81" name="Google Shape;81;p51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51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51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및 내용" type="obj">
  <p:cSld name="OBJEC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2"/>
          <p:cNvSpPr txBox="1"/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2"/>
          <p:cNvSpPr txBox="1"/>
          <p:nvPr>
            <p:ph idx="1" type="body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440"/>
              <a:buChar char="•"/>
              <a:defRPr/>
            </a:lvl1pPr>
            <a:lvl2pPr indent="-32004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Char char="•"/>
              <a:defRPr/>
            </a:lvl2pPr>
            <a:lvl3pPr indent="-32003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3pPr>
            <a:lvl4pPr indent="-320039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4pPr>
            <a:lvl5pPr indent="-320039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5pPr>
            <a:lvl6pPr indent="-32003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6pPr>
            <a:lvl7pPr indent="-32003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7pPr>
            <a:lvl8pPr indent="-32004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8pPr>
            <a:lvl9pPr indent="-32004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40"/>
              <a:buChar char="•"/>
              <a:defRPr/>
            </a:lvl9pPr>
          </a:lstStyle>
          <a:p/>
        </p:txBody>
      </p:sp>
      <p:sp>
        <p:nvSpPr>
          <p:cNvPr id="23" name="Google Shape;23;p42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2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2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구역 머리글" type="secHead">
  <p:cSld name="SECTION_HEAD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3"/>
          <p:cNvSpPr txBox="1"/>
          <p:nvPr>
            <p:ph type="title"/>
          </p:nvPr>
        </p:nvSpPr>
        <p:spPr>
          <a:xfrm>
            <a:off x="1106424" y="1173575"/>
            <a:ext cx="9966960" cy="29260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Corbel"/>
              <a:buNone/>
              <a:defRPr b="0" sz="72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3"/>
          <p:cNvSpPr txBox="1"/>
          <p:nvPr>
            <p:ph idx="1" type="body"/>
          </p:nvPr>
        </p:nvSpPr>
        <p:spPr>
          <a:xfrm>
            <a:off x="1709928" y="4154520"/>
            <a:ext cx="8769096" cy="13638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None/>
              <a:defRPr sz="22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9" name="Google Shape;29;p43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3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3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32" name="Google Shape;32;p43"/>
          <p:cNvCxnSpPr/>
          <p:nvPr/>
        </p:nvCxnSpPr>
        <p:spPr>
          <a:xfrm>
            <a:off x="1981200" y="4020408"/>
            <a:ext cx="8229601" cy="0"/>
          </a:xfrm>
          <a:prstGeom prst="straightConnector1">
            <a:avLst/>
          </a:prstGeom>
          <a:noFill/>
          <a:ln cap="flat" cmpd="sng" w="100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콘텐츠 2개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4"/>
          <p:cNvSpPr txBox="1"/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4"/>
          <p:cNvSpPr txBox="1"/>
          <p:nvPr>
            <p:ph idx="1" type="body"/>
          </p:nvPr>
        </p:nvSpPr>
        <p:spPr>
          <a:xfrm>
            <a:off x="1143000" y="2057399"/>
            <a:ext cx="475488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036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indent="-3302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indent="-32003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indent="-30988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indent="-309879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indent="-30987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indent="-30987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indent="-309879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indent="-309879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/>
        </p:txBody>
      </p:sp>
      <p:sp>
        <p:nvSpPr>
          <p:cNvPr id="36" name="Google Shape;36;p44"/>
          <p:cNvSpPr txBox="1"/>
          <p:nvPr>
            <p:ph idx="2" type="body"/>
          </p:nvPr>
        </p:nvSpPr>
        <p:spPr>
          <a:xfrm>
            <a:off x="6267612" y="2057400"/>
            <a:ext cx="475488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036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indent="-3302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indent="-32003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indent="-30988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indent="-309879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indent="-30987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indent="-30987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indent="-309879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indent="-309879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/>
        </p:txBody>
      </p:sp>
      <p:sp>
        <p:nvSpPr>
          <p:cNvPr id="37" name="Google Shape;37;p44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4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4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비교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5"/>
          <p:cNvSpPr txBox="1"/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5"/>
          <p:cNvSpPr txBox="1"/>
          <p:nvPr>
            <p:ph idx="1" type="body"/>
          </p:nvPr>
        </p:nvSpPr>
        <p:spPr>
          <a:xfrm>
            <a:off x="1143000" y="2001511"/>
            <a:ext cx="475488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43" name="Google Shape;43;p45"/>
          <p:cNvSpPr txBox="1"/>
          <p:nvPr>
            <p:ph idx="2" type="body"/>
          </p:nvPr>
        </p:nvSpPr>
        <p:spPr>
          <a:xfrm>
            <a:off x="1143000" y="2721483"/>
            <a:ext cx="4754880" cy="3383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036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indent="-3302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indent="-32003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indent="-30988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indent="-309879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indent="-30987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indent="-30987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indent="-309879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indent="-309879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/>
        </p:txBody>
      </p:sp>
      <p:sp>
        <p:nvSpPr>
          <p:cNvPr id="44" name="Google Shape;44;p45"/>
          <p:cNvSpPr txBox="1"/>
          <p:nvPr>
            <p:ph idx="3" type="body"/>
          </p:nvPr>
        </p:nvSpPr>
        <p:spPr>
          <a:xfrm>
            <a:off x="6269173" y="1999032"/>
            <a:ext cx="475488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45" name="Google Shape;45;p45"/>
          <p:cNvSpPr txBox="1"/>
          <p:nvPr>
            <p:ph idx="4" type="body"/>
          </p:nvPr>
        </p:nvSpPr>
        <p:spPr>
          <a:xfrm>
            <a:off x="6269173" y="2719322"/>
            <a:ext cx="4754880" cy="3383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036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indent="-3302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indent="-32003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indent="-30988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indent="-309879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indent="-30987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indent="-30987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indent="-309879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indent="-309879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/>
        </p:txBody>
      </p:sp>
      <p:sp>
        <p:nvSpPr>
          <p:cNvPr id="46" name="Google Shape;46;p45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45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45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만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6"/>
          <p:cNvSpPr txBox="1"/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46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46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6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빈 화면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7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47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47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캡션 있는 콘텐츠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8"/>
          <p:cNvSpPr txBox="1"/>
          <p:nvPr>
            <p:ph type="title"/>
          </p:nvPr>
        </p:nvSpPr>
        <p:spPr>
          <a:xfrm>
            <a:off x="1143000" y="1097280"/>
            <a:ext cx="393192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orbel"/>
              <a:buNone/>
              <a:defRPr b="0"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48"/>
          <p:cNvSpPr txBox="1"/>
          <p:nvPr>
            <p:ph idx="1" type="body"/>
          </p:nvPr>
        </p:nvSpPr>
        <p:spPr>
          <a:xfrm>
            <a:off x="5852159" y="1097280"/>
            <a:ext cx="5212080" cy="4663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116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Char char="•"/>
              <a:defRPr sz="3200"/>
            </a:lvl1pPr>
            <a:lvl2pPr indent="-37084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240"/>
              <a:buChar char="•"/>
              <a:defRPr sz="2800"/>
            </a:lvl2pPr>
            <a:lvl3pPr indent="-35051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20"/>
              <a:buChar char="•"/>
              <a:defRPr sz="2400"/>
            </a:lvl3pPr>
            <a:lvl4pPr indent="-3302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4pPr>
            <a:lvl5pPr indent="-3302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5pPr>
            <a:lvl6pPr indent="-3302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6pPr>
            <a:lvl7pPr indent="-3302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7pPr>
            <a:lvl8pPr indent="-3302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8pPr>
            <a:lvl9pPr indent="-3302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Char char="•"/>
              <a:defRPr sz="2000"/>
            </a:lvl9pPr>
          </a:lstStyle>
          <a:p/>
        </p:txBody>
      </p:sp>
      <p:sp>
        <p:nvSpPr>
          <p:cNvPr id="61" name="Google Shape;61;p48"/>
          <p:cNvSpPr txBox="1"/>
          <p:nvPr>
            <p:ph idx="2" type="body"/>
          </p:nvPr>
        </p:nvSpPr>
        <p:spPr>
          <a:xfrm>
            <a:off x="1143000" y="2834640"/>
            <a:ext cx="3931920" cy="3017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360"/>
              <a:buNone/>
              <a:defRPr sz="1700"/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62" name="Google Shape;62;p48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8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48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캡션 있는 그림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9"/>
          <p:cNvSpPr txBox="1"/>
          <p:nvPr>
            <p:ph type="title"/>
          </p:nvPr>
        </p:nvSpPr>
        <p:spPr>
          <a:xfrm>
            <a:off x="1143000" y="1097280"/>
            <a:ext cx="393192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orbel"/>
              <a:buNone/>
              <a:defRPr b="0"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49"/>
          <p:cNvSpPr/>
          <p:nvPr>
            <p:ph idx="2" type="pic"/>
          </p:nvPr>
        </p:nvSpPr>
        <p:spPr>
          <a:xfrm>
            <a:off x="5413248" y="1069847"/>
            <a:ext cx="6099048" cy="48006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49"/>
          <p:cNvSpPr txBox="1"/>
          <p:nvPr>
            <p:ph idx="1" type="body"/>
          </p:nvPr>
        </p:nvSpPr>
        <p:spPr>
          <a:xfrm>
            <a:off x="1143000" y="2834640"/>
            <a:ext cx="3931920" cy="2880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360"/>
              <a:buNone/>
              <a:defRPr sz="1700"/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69" name="Google Shape;69;p49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49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49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0"/>
          <p:cNvSpPr/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40"/>
          <p:cNvSpPr txBox="1"/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orbel"/>
              <a:buNone/>
              <a:defRPr b="0" i="0" sz="44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40"/>
          <p:cNvSpPr txBox="1"/>
          <p:nvPr>
            <p:ph idx="1" type="body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0360" lvl="0" marL="4572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1760"/>
              <a:buFont typeface="Corbel"/>
              <a:buChar char="•"/>
              <a:defRPr b="0" i="0" sz="2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330200" lvl="1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orbel"/>
              <a:buChar char="•"/>
              <a:defRPr b="0" i="0" sz="20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20039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Corbel"/>
              <a:buChar char="•"/>
              <a:defRPr b="0" i="0" sz="18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0988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Corbel"/>
              <a:buChar char="•"/>
              <a:defRPr b="0" i="0" sz="16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09879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Corbel"/>
              <a:buChar char="•"/>
              <a:defRPr b="0" i="0" sz="16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09879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Corbel"/>
              <a:buChar char="•"/>
              <a:defRPr b="0" i="0" sz="16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09879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Corbel"/>
              <a:buChar char="•"/>
              <a:defRPr b="0" i="0" sz="16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09879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Corbel"/>
              <a:buChar char="•"/>
              <a:defRPr b="0" i="0" sz="16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09879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280"/>
              <a:buFont typeface="Corbel"/>
              <a:buChar char="•"/>
              <a:defRPr b="0" i="0" sz="16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9" name="Google Shape;9;p40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0" name="Google Shape;10;p40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1" name="Google Shape;11;p40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pn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0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8.png"  /><Relationship Id="rId4" Type="http://schemas.openxmlformats.org/officeDocument/2006/relationships/hyperlink" Target="https://species.nibr.go.kr/index.do" TargetMode="External"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1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9.png"  /><Relationship Id="rId4" Type="http://schemas.openxmlformats.org/officeDocument/2006/relationships/image" Target="../media/image10.pn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2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9.png"  /><Relationship Id="rId4" Type="http://schemas.openxmlformats.org/officeDocument/2006/relationships/image" Target="../media/image11.png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3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2.png"  /><Relationship Id="rId4" Type="http://schemas.openxmlformats.org/officeDocument/2006/relationships/image" Target="../media/image2.png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4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2.png"  /><Relationship Id="rId4" Type="http://schemas.openxmlformats.org/officeDocument/2006/relationships/image" Target="../media/image3.jpeg"  /><Relationship Id="rId5" Type="http://schemas.openxmlformats.org/officeDocument/2006/relationships/image" Target="../media/image4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2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5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6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2.png"  /><Relationship Id="rId4" Type="http://schemas.openxmlformats.org/officeDocument/2006/relationships/hyperlink" Target="https://youtu.be/TeTggxZQCWw?si=v7gmw50GpDTNBR4C" TargetMode="External"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7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7.pn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8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5.pn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9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7.png"  /><Relationship Id="rId4" Type="http://schemas.openxmlformats.org/officeDocument/2006/relationships/image" Target="../media/image3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1595719" y="2554941"/>
            <a:ext cx="8785410" cy="1281953"/>
          </a:xfrm>
          <a:prstGeom prst="snip2DiagRect">
            <a:avLst>
              <a:gd fmla="val 0" name="adj1"/>
              <a:gd fmla="val 16667" name="adj2"/>
            </a:avLst>
          </a:prstGeom>
          <a:solidFill>
            <a:schemeClr val="l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493059" y="403412"/>
            <a:ext cx="2043953" cy="546847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553571" y="493984"/>
            <a:ext cx="1945341" cy="36134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1800" b="0" i="0" u="none" strike="noStrike" cap="none">
                <a:solidFill>
                  <a:schemeClr val="dk1"/>
                </a:solidFill>
                <a:latin typeface="소요단풍체 볼드 TTF"/>
                <a:ea typeface="소요단풍체 볼드 TTF"/>
              </a:rPr>
              <a:t>생물다양성보존형</a:t>
            </a:r>
            <a:endParaRPr lang="ko-KR" altLang="en-US" sz="1800" b="0" i="0" u="none" strike="noStrike" cap="none">
              <a:solidFill>
                <a:schemeClr val="dk1"/>
              </a:solidFill>
              <a:latin typeface="소요단풍체 볼드 TTF"/>
              <a:ea typeface="소요단풍체 볼드 TTF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857936" y="2841974"/>
            <a:ext cx="8260975" cy="699401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4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[3</a:t>
            </a:r>
            <a:r>
              <a:rPr lang="ko-KR" altLang="en-US" sz="4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차시</a:t>
            </a:r>
            <a:r>
              <a:rPr lang="en-US" altLang="ko-KR" sz="4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]</a:t>
            </a:r>
            <a:r>
              <a:rPr lang="ko-KR" altLang="en-US" sz="4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 깃대종 분류 미션</a:t>
            </a:r>
            <a:r>
              <a:rPr lang="en-US" altLang="ko-KR" sz="4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!</a:t>
            </a:r>
            <a:endParaRPr lang="en-US" altLang="ko-KR" sz="4000" b="1">
              <a:solidFill>
                <a:schemeClr val="dk1"/>
              </a:solidFill>
              <a:latin typeface="소요단풍체 볼드 TTF"/>
              <a:ea typeface="소요단풍체 볼드 TTF"/>
            </a:endParaRPr>
          </a:p>
        </p:txBody>
      </p:sp>
      <p:pic>
        <p:nvPicPr>
          <p:cNvPr descr="스마일리, 이모티콘이(가) 표시된 사진&#10;&#10;AI가 생성한 콘텐츠는 부정확할 수 있습니다." id="92" name="Google Shape;9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778128" y="841562"/>
            <a:ext cx="2587438" cy="2587438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/>
          <p:nvPr/>
        </p:nvSpPr>
        <p:spPr>
          <a:xfrm>
            <a:off x="2675644" y="403412"/>
            <a:ext cx="3621741" cy="546847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2659957" y="493984"/>
            <a:ext cx="4584486" cy="36134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18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우리 지역 깃대종</a:t>
            </a:r>
            <a:r>
              <a:rPr lang="en-US" altLang="ko-KR" sz="18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,</a:t>
            </a:r>
            <a:r>
              <a:rPr lang="ko-KR" altLang="en-US" sz="18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 얼마나 알고 있니</a:t>
            </a:r>
            <a:r>
              <a:rPr lang="en-US" altLang="ko-KR" sz="18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?</a:t>
            </a:r>
            <a:endParaRPr lang="en-US" altLang="ko-KR" sz="1800" b="1">
              <a:solidFill>
                <a:schemeClr val="dk1"/>
              </a:solidFill>
              <a:latin typeface="소요단풍체 볼드 TTF"/>
              <a:ea typeface="소요단풍체 볼드 TTF"/>
            </a:endParaRPr>
          </a:p>
        </p:txBody>
      </p:sp>
    </p:spTree>
  </p:cSld>
  <p:clrMapOvr>
    <a:masterClrMapping/>
  </p:clrMapOvr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"/>
          <p:cNvSpPr/>
          <p:nvPr/>
        </p:nvSpPr>
        <p:spPr>
          <a:xfrm>
            <a:off x="1096896" y="1106818"/>
            <a:ext cx="8645818" cy="4613625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3" name="Google Shape;143;p2" descr="클립아트, 만화 영화이(가) 표시된 사진  AI가 생성한 콘텐츠는 부정확할 수 있습니다."/>
          <p:cNvPicPr/>
          <p:nvPr/>
        </p:nvPicPr>
        <p:blipFill rotWithShape="1">
          <a:blip r:embed="rId3">
            <a:alphaModFix/>
          </a:blip>
          <a:srcRect/>
          <a:stretch>
            <a:fillRect/>
          </a:stretch>
        </p:blipFill>
        <p:spPr>
          <a:xfrm>
            <a:off x="8790211" y="3358243"/>
            <a:ext cx="3048006" cy="3048006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2"/>
          <p:cNvSpPr txBox="1">
            <a:spLocks noGrp="1"/>
          </p:cNvSpPr>
          <p:nvPr>
            <p:ph type="title" idx="0"/>
          </p:nvPr>
        </p:nvSpPr>
        <p:spPr>
          <a:xfrm>
            <a:off x="1117875" y="1106794"/>
            <a:ext cx="8604000" cy="4613700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lvl="0" algn="ctr">
              <a:lnSpc>
                <a:spcPct val="150000"/>
              </a:lnSpc>
              <a:buClr>
                <a:srgbClr val="739a28"/>
              </a:buClr>
              <a:buFont typeface="Arial"/>
              <a:buNone/>
              <a:defRPr/>
            </a:pPr>
            <a:r>
              <a:rPr lang="ko-KR" altLang="en-US" sz="4000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경기 깃대종  </a:t>
            </a:r>
            <a:r>
              <a:rPr lang="en-US" altLang="ko-KR" sz="4000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37</a:t>
            </a:r>
            <a:r>
              <a:rPr lang="ko-KR" altLang="en-US" sz="4000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종을 함께 생물분류체계를 조사해 봅시다</a:t>
            </a:r>
            <a:r>
              <a:rPr lang="en-US" altLang="ko-KR" sz="4000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.</a:t>
            </a:r>
            <a:br>
              <a:rPr lang="ko-KR" altLang="en-US" sz="4000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</a:br>
            <a:r>
              <a:rPr lang="ko-KR" altLang="en-US" sz="4000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클래스보드에 공유해서 함께 </a:t>
            </a:r>
            <a:r>
              <a:rPr lang="ko-KR" altLang="en-US" sz="4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  <a:cs typeface="Arial"/>
                <a:sym typeface="Arial"/>
              </a:rPr>
              <a:t>만들어요</a:t>
            </a:r>
            <a:r>
              <a:rPr lang="ko-KR" altLang="ko-KR" sz="4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  <a:cs typeface="Arial"/>
                <a:sym typeface="Arial"/>
              </a:rPr>
              <a:t>!</a:t>
            </a:r>
            <a:endParaRPr lang="ko-KR" altLang="ko-KR" sz="4000" b="1">
              <a:solidFill>
                <a:srgbClr val="739a28"/>
              </a:solidFill>
              <a:effectLst/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sp>
        <p:nvSpPr>
          <p:cNvPr id="145" name="모서리가 둥근 사각형 설명선 144"/>
          <p:cNvSpPr/>
          <p:nvPr/>
        </p:nvSpPr>
        <p:spPr>
          <a:xfrm>
            <a:off x="10085235" y="2234197"/>
            <a:ext cx="1679678" cy="880805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noFill/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lnSpc>
                <a:spcPct val="150000"/>
              </a:lnSpc>
              <a:buClr>
                <a:srgbClr val="739a28"/>
              </a:buClr>
              <a:buSzPct val="25000"/>
              <a:buFont typeface="Arial"/>
              <a:buNone/>
              <a:defRPr/>
            </a:pPr>
            <a:endParaRPr lang="ko-KR" altLang="en-US" sz="4000" b="1">
              <a:solidFill>
                <a:srgbClr val="739a28"/>
              </a:solidFill>
              <a:effectLst/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sp>
        <p:nvSpPr>
          <p:cNvPr id="146" name="가로 글상자 145">
            <a:hlinkClick r:id="rId4"/>
          </p:cNvPr>
          <p:cNvSpPr txBox="1"/>
          <p:nvPr/>
        </p:nvSpPr>
        <p:spPr>
          <a:xfrm>
            <a:off x="10228622" y="2106356"/>
            <a:ext cx="1392903" cy="949264"/>
          </a:xfrm>
          <a:prstGeom prst="rect">
            <a:avLst/>
          </a:prstGeom>
        </p:spPr>
        <p:txBody>
          <a:bodyPr wrap="square" anchor="ctr" anchorCtr="0">
            <a:spAutoFit/>
          </a:bodyPr>
          <a:p>
            <a:pPr lvl="0" algn="ctr">
              <a:lnSpc>
                <a:spcPct val="150000"/>
              </a:lnSpc>
              <a:buClr>
                <a:srgbClr val="739a28"/>
              </a:buClr>
              <a:buFont typeface="Arial"/>
              <a:buNone/>
              <a:defRPr/>
            </a:pPr>
            <a:r>
              <a:rPr lang="ko-KR" altLang="en-US" sz="38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  <a:cs typeface="Arial"/>
                <a:sym typeface="Arial"/>
              </a:rPr>
              <a:t>도움</a:t>
            </a:r>
            <a:r>
              <a:rPr lang="en-US" altLang="ko-KR" sz="38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  <a:cs typeface="Arial"/>
                <a:sym typeface="Arial"/>
              </a:rPr>
              <a:t>!!</a:t>
            </a:r>
            <a:endParaRPr lang="ko-KR" altLang="en-US" sz="3800" b="1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21168529"/>
      </p:ext>
    </p:extLst>
  </p:cSld>
  <p:clrMapOvr>
    <a:masterClrMapping/>
  </p:clrMapOvr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"/>
          <p:cNvSpPr txBox="1">
            <a:spLocks noGrp="1"/>
          </p:cNvSpPr>
          <p:nvPr>
            <p:ph type="title" idx="0"/>
          </p:nvPr>
        </p:nvSpPr>
        <p:spPr>
          <a:xfrm>
            <a:off x="1465436" y="638175"/>
            <a:ext cx="9553083" cy="1039906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  <a:defRPr/>
            </a:pPr>
            <a:r>
              <a:rPr lang="ko-KR" altLang="en-US" sz="4000" b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우리 지역 깃대종의</a:t>
            </a:r>
            <a:r>
              <a:rPr lang="en-US" altLang="ko-KR" sz="4000" b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ko-KR" altLang="en-US" sz="4000" b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생물분류체계는</a:t>
            </a:r>
            <a:r>
              <a:rPr lang="en-US" altLang="ko-KR" sz="4000" b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?`</a:t>
            </a:r>
            <a:endParaRPr lang="en-US" altLang="ko-KR" sz="4000" b="1">
              <a:solidFill>
                <a:schemeClr val="accent2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177" name="Google Shape;177;p7" descr="만화 영화, 클립아트, 스마일리, 이모티콘이(가) 표시된 사진  AI가 생성한 콘텐츠는 부정확할 수 있습니다."/>
          <p:cNvPicPr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>
            <a:fillRect/>
          </a:stretch>
        </p:blipFill>
        <p:spPr>
          <a:xfrm>
            <a:off x="318539" y="609600"/>
            <a:ext cx="1057251" cy="9726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그림 177"/>
          <p:cNvPicPr/>
          <p:nvPr/>
        </p:nvPicPr>
        <p:blipFill rotWithShape="1">
          <a:blip r:embed="rId4"/>
          <a:stretch>
            <a:fillRect/>
          </a:stretch>
        </p:blipFill>
        <p:spPr>
          <a:xfrm>
            <a:off x="615285" y="1911755"/>
            <a:ext cx="3282618" cy="3502291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80" name="Google Shape;179;p7"/>
          <p:cNvSpPr txBox="1"/>
          <p:nvPr/>
        </p:nvSpPr>
        <p:spPr>
          <a:xfrm>
            <a:off x="1870770" y="5492544"/>
            <a:ext cx="1533649" cy="1002915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6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삵</a:t>
            </a:r>
            <a:endParaRPr lang="ko-KR" altLang="en-US" sz="6000" b="1">
              <a:solidFill>
                <a:schemeClr val="dk1"/>
              </a:solidFill>
              <a:latin typeface="소요단풍체 볼드 TTF"/>
              <a:ea typeface="소요단풍체 볼드 TTF"/>
            </a:endParaRPr>
          </a:p>
        </p:txBody>
      </p:sp>
      <p:sp>
        <p:nvSpPr>
          <p:cNvPr id="182" name="Google Shape;142;p2"/>
          <p:cNvSpPr/>
          <p:nvPr/>
        </p:nvSpPr>
        <p:spPr>
          <a:xfrm>
            <a:off x="4200202" y="1911755"/>
            <a:ext cx="7549931" cy="4082246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44;p2"/>
          <p:cNvSpPr txBox="1">
            <a:spLocks noGrp="1"/>
          </p:cNvSpPr>
          <p:nvPr/>
        </p:nvSpPr>
        <p:spPr>
          <a:xfrm>
            <a:off x="4215880" y="1911739"/>
            <a:ext cx="7513413" cy="4082312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901700" lvl="0" indent="-901700" algn="ctr">
              <a:lnSpc>
                <a:spcPct val="140000"/>
              </a:lnSpc>
              <a:buNone/>
              <a:defRPr/>
            </a:pP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동물계</a:t>
            </a:r>
            <a:r>
              <a:rPr lang="ko-KR" altLang="en-US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 </a:t>
            </a: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&gt;</a:t>
            </a:r>
            <a:r>
              <a:rPr lang="ko-KR" altLang="en-US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 </a:t>
            </a: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척삭동물문</a:t>
            </a:r>
            <a:endParaRPr lang="ko-KR" sz="5000" b="1">
              <a:solidFill>
                <a:srgbClr val="739a28"/>
              </a:solidFill>
              <a:effectLst/>
              <a:latin typeface="소요단풍체 볼드 TTF"/>
              <a:ea typeface="소요단풍체 볼드 TTF"/>
            </a:endParaRPr>
          </a:p>
          <a:p>
            <a:pPr marL="901700" lvl="0" indent="-901700" algn="ctr">
              <a:lnSpc>
                <a:spcPct val="140000"/>
              </a:lnSpc>
              <a:buNone/>
              <a:defRPr/>
            </a:pP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&gt;</a:t>
            </a:r>
            <a:r>
              <a:rPr lang="ko-KR" altLang="en-US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 </a:t>
            </a: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포유동물강</a:t>
            </a:r>
            <a:r>
              <a:rPr lang="ko-KR" altLang="en-US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 </a:t>
            </a: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&gt;</a:t>
            </a:r>
            <a:r>
              <a:rPr lang="ko-KR" altLang="en-US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 </a:t>
            </a: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식육목</a:t>
            </a:r>
            <a:endParaRPr lang="ko-KR" sz="5000" b="1">
              <a:solidFill>
                <a:srgbClr val="739a28"/>
              </a:solidFill>
              <a:effectLst/>
              <a:latin typeface="소요단풍체 볼드 TTF"/>
              <a:ea typeface="소요단풍체 볼드 TTF"/>
            </a:endParaRPr>
          </a:p>
          <a:p>
            <a:pPr marL="901700" lvl="0" indent="-901700" algn="ctr">
              <a:lnSpc>
                <a:spcPct val="140000"/>
              </a:lnSpc>
              <a:buNone/>
              <a:defRPr/>
            </a:pP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&gt;</a:t>
            </a:r>
            <a:r>
              <a:rPr lang="ko-KR" altLang="en-US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 </a:t>
            </a: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고양이과</a:t>
            </a:r>
            <a:r>
              <a:rPr lang="ko-KR" altLang="en-US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 </a:t>
            </a: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&gt;</a:t>
            </a:r>
            <a:r>
              <a:rPr lang="ko-KR" altLang="en-US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 </a:t>
            </a: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삵속</a:t>
            </a:r>
            <a:endParaRPr lang="ko-KR" sz="5000" b="1">
              <a:solidFill>
                <a:srgbClr val="739a28"/>
              </a:solidFill>
              <a:effectLst/>
              <a:latin typeface="소요단풍체 볼드 TTF"/>
              <a:ea typeface="소요단풍체 볼드 TTF"/>
            </a:endParaRPr>
          </a:p>
          <a:p>
            <a:pPr marL="901700" lvl="0" indent="-901700" algn="ctr">
              <a:lnSpc>
                <a:spcPct val="140000"/>
              </a:lnSpc>
              <a:buNone/>
              <a:defRPr/>
            </a:pP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&gt;</a:t>
            </a:r>
            <a:r>
              <a:rPr lang="ko-KR" altLang="en-US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 </a:t>
            </a: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삵</a:t>
            </a:r>
            <a:endParaRPr lang="ko-KR" sz="5000" b="1">
              <a:solidFill>
                <a:srgbClr val="739a28"/>
              </a:solidFill>
              <a:effectLst/>
              <a:latin typeface="소요단풍체 볼드 TTF"/>
              <a:ea typeface="소요단풍체 볼드 TTF"/>
            </a:endParaRPr>
          </a:p>
        </p:txBody>
      </p:sp>
    </p:spTree>
    <p:extLst>
      <p:ext uri="{BB962C8B-B14F-4D97-AF65-F5344CB8AC3E}">
        <p14:creationId xmlns:p14="http://schemas.microsoft.com/office/powerpoint/2010/main" val="701497080"/>
      </p:ext>
    </p:extLst>
  </p:cSld>
  <p:clrMapOvr>
    <a:masterClrMapping/>
  </p:clrMapOvr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"/>
          <p:cNvSpPr txBox="1">
            <a:spLocks noGrp="1"/>
          </p:cNvSpPr>
          <p:nvPr>
            <p:ph type="title" idx="0"/>
          </p:nvPr>
        </p:nvSpPr>
        <p:spPr>
          <a:xfrm>
            <a:off x="1465436" y="638175"/>
            <a:ext cx="9553083" cy="1039906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  <a:defRPr/>
            </a:pPr>
            <a:r>
              <a:rPr lang="ko-KR" altLang="en-US" sz="4000" b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우리 지역 깃대종의</a:t>
            </a:r>
            <a:r>
              <a:rPr lang="en-US" altLang="ko-KR" sz="4000" b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ko-KR" altLang="en-US" sz="4000" b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생물분류체계는</a:t>
            </a:r>
            <a:r>
              <a:rPr lang="en-US" altLang="ko-KR" sz="4000" b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?</a:t>
            </a:r>
            <a:endParaRPr lang="en-US" altLang="ko-KR" sz="4000" b="1">
              <a:solidFill>
                <a:schemeClr val="accent2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177" name="Google Shape;177;p7" descr="만화 영화, 클립아트, 스마일리, 이모티콘이(가) 표시된 사진  AI가 생성한 콘텐츠는 부정확할 수 있습니다."/>
          <p:cNvPicPr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>
            <a:fillRect/>
          </a:stretch>
        </p:blipFill>
        <p:spPr>
          <a:xfrm>
            <a:off x="318539" y="609600"/>
            <a:ext cx="1057251" cy="9726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그림 178"/>
          <p:cNvPicPr/>
          <p:nvPr/>
        </p:nvPicPr>
        <p:blipFill rotWithShape="1">
          <a:blip r:embed="rId4"/>
          <a:stretch>
            <a:fillRect/>
          </a:stretch>
        </p:blipFill>
        <p:spPr>
          <a:xfrm>
            <a:off x="572903" y="1582271"/>
            <a:ext cx="3077968" cy="3888158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81" name="Google Shape;179;p7"/>
          <p:cNvSpPr txBox="1"/>
          <p:nvPr/>
        </p:nvSpPr>
        <p:spPr>
          <a:xfrm>
            <a:off x="451864" y="5378251"/>
            <a:ext cx="3520584" cy="1002915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6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멧토끼</a:t>
            </a:r>
            <a:endParaRPr lang="ko-KR" altLang="en-US" sz="6000" b="1">
              <a:solidFill>
                <a:schemeClr val="dk1"/>
              </a:solidFill>
              <a:latin typeface="소요단풍체 볼드 TTF"/>
              <a:ea typeface="소요단풍체 볼드 TTF"/>
            </a:endParaRPr>
          </a:p>
        </p:txBody>
      </p:sp>
      <p:sp>
        <p:nvSpPr>
          <p:cNvPr id="184" name="Google Shape;142;p2"/>
          <p:cNvSpPr/>
          <p:nvPr/>
        </p:nvSpPr>
        <p:spPr>
          <a:xfrm>
            <a:off x="4200202" y="1911755"/>
            <a:ext cx="7549931" cy="4082246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44;p2"/>
          <p:cNvSpPr txBox="1">
            <a:spLocks noGrp="1"/>
          </p:cNvSpPr>
          <p:nvPr/>
        </p:nvSpPr>
        <p:spPr>
          <a:xfrm>
            <a:off x="4215880" y="1911739"/>
            <a:ext cx="7513413" cy="4082312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685800" lvl="0" indent="-685800" algn="ctr">
              <a:lnSpc>
                <a:spcPct val="140000"/>
              </a:lnSpc>
              <a:buNone/>
              <a:defRPr/>
            </a:pP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동물계</a:t>
            </a:r>
            <a:r>
              <a:rPr lang="ko-KR" altLang="en-US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 </a:t>
            </a: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&gt;</a:t>
            </a:r>
            <a:r>
              <a:rPr lang="ko-KR" altLang="en-US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 </a:t>
            </a: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척삭동물문</a:t>
            </a:r>
            <a:endParaRPr lang="ko-KR" sz="5000" b="1">
              <a:solidFill>
                <a:srgbClr val="739a28"/>
              </a:solidFill>
              <a:effectLst/>
              <a:latin typeface="소요단풍체 볼드 TTF"/>
              <a:ea typeface="소요단풍체 볼드 TTF"/>
            </a:endParaRPr>
          </a:p>
          <a:p>
            <a:pPr marL="685800" lvl="0" indent="-685800" algn="ctr">
              <a:lnSpc>
                <a:spcPct val="140000"/>
              </a:lnSpc>
              <a:buNone/>
              <a:defRPr/>
            </a:pP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&gt;</a:t>
            </a:r>
            <a:r>
              <a:rPr lang="ko-KR" altLang="en-US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 </a:t>
            </a: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포유동물강</a:t>
            </a:r>
            <a:r>
              <a:rPr lang="ko-KR" altLang="en-US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 </a:t>
            </a: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&gt;</a:t>
            </a:r>
            <a:r>
              <a:rPr lang="ko-KR" altLang="en-US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 </a:t>
            </a: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토끼목</a:t>
            </a:r>
            <a:endParaRPr lang="ko-KR" sz="5000" b="1">
              <a:solidFill>
                <a:srgbClr val="739a28"/>
              </a:solidFill>
              <a:effectLst/>
              <a:latin typeface="소요단풍체 볼드 TTF"/>
              <a:ea typeface="소요단풍체 볼드 TTF"/>
            </a:endParaRPr>
          </a:p>
          <a:p>
            <a:pPr marL="685800" lvl="0" indent="-685800" algn="ctr">
              <a:lnSpc>
                <a:spcPct val="140000"/>
              </a:lnSpc>
              <a:buNone/>
              <a:defRPr/>
            </a:pP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&gt;</a:t>
            </a:r>
            <a:r>
              <a:rPr lang="ko-KR" altLang="en-US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 </a:t>
            </a: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토끼과</a:t>
            </a:r>
            <a:r>
              <a:rPr lang="ko-KR" altLang="en-US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 </a:t>
            </a: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&gt;</a:t>
            </a:r>
            <a:r>
              <a:rPr lang="ko-KR" altLang="en-US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 </a:t>
            </a: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토끼속</a:t>
            </a:r>
            <a:r>
              <a:rPr lang="ko-KR" altLang="en-US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 </a:t>
            </a:r>
            <a:endParaRPr lang="ko-KR" sz="5000" b="1">
              <a:solidFill>
                <a:srgbClr val="739a28"/>
              </a:solidFill>
              <a:effectLst/>
              <a:latin typeface="소요단풍체 볼드 TTF"/>
              <a:ea typeface="소요단풍체 볼드 TTF"/>
            </a:endParaRPr>
          </a:p>
          <a:p>
            <a:pPr marL="685800" lvl="0" indent="-685800" algn="ctr">
              <a:lnSpc>
                <a:spcPct val="140000"/>
              </a:lnSpc>
              <a:buNone/>
              <a:defRPr/>
            </a:pP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&gt;</a:t>
            </a:r>
            <a:r>
              <a:rPr lang="ko-KR" altLang="en-US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 </a:t>
            </a:r>
            <a:r>
              <a:rPr lang="ko-KR" sz="50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멧토끼</a:t>
            </a:r>
            <a:endParaRPr lang="ko-KR" sz="5000" b="1">
              <a:solidFill>
                <a:srgbClr val="739a28"/>
              </a:solidFill>
              <a:effectLst/>
              <a:latin typeface="소요단풍체 볼드 TTF"/>
              <a:ea typeface="소요단풍체 볼드 TTF"/>
            </a:endParaRPr>
          </a:p>
        </p:txBody>
      </p:sp>
    </p:spTree>
    <p:extLst>
      <p:ext uri="{BB962C8B-B14F-4D97-AF65-F5344CB8AC3E}">
        <p14:creationId xmlns:p14="http://schemas.microsoft.com/office/powerpoint/2010/main" val="1325547860"/>
      </p:ext>
    </p:extLst>
  </p:cSld>
  <p:clrMapOvr>
    <a:masterClrMapping/>
  </p:clrMapOvr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3620e5778af_0_141"/>
          <p:cNvSpPr/>
          <p:nvPr/>
        </p:nvSpPr>
        <p:spPr>
          <a:xfrm>
            <a:off x="1321750" y="2057473"/>
            <a:ext cx="8645700" cy="3474000"/>
          </a:xfrm>
          <a:prstGeom prst="snip2DiagRect">
            <a:avLst>
              <a:gd fmla="val 0" name="adj1"/>
              <a:gd fmla="val 0" name="adj2"/>
            </a:avLst>
          </a:prstGeom>
          <a:solidFill>
            <a:schemeClr val="lt1"/>
          </a:solidFill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0" name="Google Shape;340;g3620e5778af_0_141"/>
          <p:cNvSpPr txBox="1">
            <a:spLocks noGrp="1"/>
          </p:cNvSpPr>
          <p:nvPr>
            <p:ph type="title" idx="0"/>
          </p:nvPr>
        </p:nvSpPr>
        <p:spPr>
          <a:xfrm>
            <a:off x="1342600" y="3345200"/>
            <a:ext cx="8604000" cy="910550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Arial"/>
              <a:buNone/>
              <a:defRPr/>
            </a:pPr>
            <a:r>
              <a:rPr lang="ko-KR" altLang="en-US" sz="3600" b="1">
                <a:solidFill>
                  <a:schemeClr val="dk1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생물분류체계 </a:t>
            </a:r>
            <a:r>
              <a:rPr lang="en-US" altLang="ko-KR" sz="3600" b="1">
                <a:solidFill>
                  <a:schemeClr val="dk1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7</a:t>
            </a:r>
            <a:r>
              <a:rPr lang="ko-KR" altLang="en-US" sz="3600" b="1">
                <a:solidFill>
                  <a:schemeClr val="dk1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가지 </a:t>
            </a:r>
            <a:r>
              <a:rPr lang="en-US" altLang="ko-KR" sz="3600" b="1">
                <a:solidFill>
                  <a:schemeClr val="dk1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10</a:t>
            </a:r>
            <a:r>
              <a:rPr lang="ko-KR" altLang="en-US" sz="3600" b="1">
                <a:solidFill>
                  <a:schemeClr val="dk1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초 안에 말해보기</a:t>
            </a:r>
            <a:r>
              <a:rPr lang="en-US" altLang="ko-KR" sz="3600" b="1">
                <a:solidFill>
                  <a:schemeClr val="dk1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!</a:t>
            </a:r>
            <a:endParaRPr lang="en-US" altLang="ko-KR" sz="3600" b="1">
              <a:solidFill>
                <a:schemeClr val="dk1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descr="클립아트, 만화 영화, 스마일리, 이모티콘이(가) 표시된 사진&#10;&#10;AI가 생성한 콘텐츠는 부정확할 수 있습니다." id="341" name="Google Shape;341;g3620e5778af_0_1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9582" y="3216725"/>
            <a:ext cx="3048005" cy="3048005"/>
          </a:xfrm>
          <a:prstGeom prst="rect">
            <a:avLst/>
          </a:prstGeom>
          <a:noFill/>
          <a:ln>
            <a:noFill/>
          </a:ln>
        </p:spPr>
      </p:pic>
      <p:sp>
        <p:nvSpPr>
          <p:cNvPr id="342" name="Google Shape;342;g3620e5778af_0_141"/>
          <p:cNvSpPr txBox="1">
            <a:spLocks noGrp="1"/>
          </p:cNvSpPr>
          <p:nvPr>
            <p:ph type="title" idx="0"/>
          </p:nvPr>
        </p:nvSpPr>
        <p:spPr>
          <a:xfrm>
            <a:off x="1465436" y="609600"/>
            <a:ext cx="9553200" cy="1039800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Arial"/>
              <a:buNone/>
              <a:defRPr/>
            </a:pPr>
            <a:r>
              <a:rPr lang="ko-KR" altLang="en-US" sz="4000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학습 내용 정리</a:t>
            </a:r>
            <a:endParaRPr lang="ko-KR" altLang="en-US" sz="4000" b="1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descr="만화 영화, 클립아트, 스마일리, 이모티콘이(가) 표시된 사진&#10;&#10;AI가 생성한 콘텐츠는 부정확할 수 있습니다." id="343" name="Google Shape;343;g3620e5778af_0_141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8539" y="609600"/>
            <a:ext cx="1057200" cy="97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39"/>
          <p:cNvSpPr/>
          <p:nvPr/>
        </p:nvSpPr>
        <p:spPr>
          <a:xfrm>
            <a:off x="1595719" y="2554941"/>
            <a:ext cx="8785410" cy="2070582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 w="1905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49" name="Google Shape;349;p39"/>
          <p:cNvSpPr txBox="1"/>
          <p:nvPr/>
        </p:nvSpPr>
        <p:spPr>
          <a:xfrm>
            <a:off x="1703250" y="2764975"/>
            <a:ext cx="8785500" cy="1614600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5000" b="1" spc="-200">
                <a:solidFill>
                  <a:schemeClr val="dk1"/>
                </a:solidFill>
                <a:latin typeface="소요단풍체 볼드 TTF"/>
                <a:ea typeface="소요단풍체 볼드 TTF"/>
              </a:rPr>
              <a:t>[차시예고] </a:t>
            </a:r>
            <a:r>
              <a:rPr lang="ko-KR" altLang="en-US" sz="5000" b="1" spc="-200">
                <a:solidFill>
                  <a:schemeClr val="dk1"/>
                </a:solidFill>
                <a:latin typeface="소요단풍체 볼드 TTF"/>
                <a:ea typeface="소요단풍체 볼드 TTF"/>
              </a:rPr>
              <a:t>우리 지역 깃대종의 날</a:t>
            </a:r>
            <a:r>
              <a:rPr lang="ko-KR" altLang="en-US" sz="5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 제정 프로젝트</a:t>
            </a:r>
            <a:endParaRPr lang="ko-KR" altLang="en-US" sz="5000" b="1">
              <a:solidFill>
                <a:schemeClr val="dk1"/>
              </a:solidFill>
              <a:latin typeface="소요단풍체 볼드 TTF"/>
              <a:ea typeface="소요단풍체 볼드 TTF"/>
            </a:endParaRPr>
          </a:p>
        </p:txBody>
      </p:sp>
      <p:pic>
        <p:nvPicPr>
          <p:cNvPr descr="스마일리, 이모티콘이(가) 표시된 사진&#10;&#10;AI가 생성한 콘텐츠는 부정확할 수 있습니다." id="350" name="Google Shape;350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778128" y="841562"/>
            <a:ext cx="2587438" cy="25874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 idx="0"/>
          </p:nvPr>
        </p:nvSpPr>
        <p:spPr>
          <a:xfrm>
            <a:off x="1465436" y="609600"/>
            <a:ext cx="9553083" cy="103990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Arial"/>
              <a:buNone/>
              <a:defRPr/>
            </a:pPr>
            <a:r>
              <a:rPr lang="en-US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생각 열기</a:t>
            </a:r>
            <a:endParaRPr b="1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descr="만화 영화, 클립아트, 스마일리, 이모티콘이(가) 표시된 사진&#10;&#10;AI가 생성한 콘텐츠는 부정확할 수 있습니다." id="100" name="Google Shape;100;p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8539" y="609600"/>
            <a:ext cx="1057251" cy="9726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그림 107"/>
          <p:cNvPicPr/>
          <p:nvPr/>
        </p:nvPicPr>
        <p:blipFill rotWithShape="1">
          <a:blip r:embed="rId4"/>
          <a:srcRect t="1430"/>
          <a:stretch>
            <a:fillRect/>
          </a:stretch>
        </p:blipFill>
        <p:spPr>
          <a:xfrm>
            <a:off x="2759465" y="1649506"/>
            <a:ext cx="9049198" cy="4695674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03" name="Google Shape;103;p3" descr="만화 영화, 시계, 클립아트, 디자인이(가) 표시된 사진  AI가 생성한 콘텐츠는 부정확할 수 있습니다."/>
          <p:cNvPicPr/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1235462" y="3997343"/>
            <a:ext cx="3048005" cy="3048005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모서리가 둥근 사각형 설명선 109"/>
          <p:cNvSpPr/>
          <p:nvPr/>
        </p:nvSpPr>
        <p:spPr>
          <a:xfrm>
            <a:off x="318539" y="1913193"/>
            <a:ext cx="2310565" cy="2437580"/>
          </a:xfrm>
          <a:prstGeom prst="wedgeRoundRectCallout">
            <a:avLst>
              <a:gd name="adj1" fmla="val -1888"/>
              <a:gd name="adj2" fmla="val 65059"/>
              <a:gd name="adj3" fmla="val 16667"/>
            </a:avLst>
          </a:prstGeom>
          <a:noFill/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111" name="Google Shape;99;p3"/>
          <p:cNvSpPr txBox="1">
            <a:spLocks noGrp="1"/>
          </p:cNvSpPr>
          <p:nvPr/>
        </p:nvSpPr>
        <p:spPr>
          <a:xfrm>
            <a:off x="318539" y="1913193"/>
            <a:ext cx="2310565" cy="2437580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noAutofit/>
          </a:bodyPr>
          <a:p>
            <a:pPr marL="0" marR="0" lvl="0" indent="0" algn="ctr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3000" i="0" u="none" strike="noStrike" kern="0" cap="none" spc="0" normalizeH="0" baseline="0" mc:Ignorable="hp" hp:hslEmbossed="0">
                <a:solidFill>
                  <a:srgbClr val="0000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경기 깃대종을 비슷한 것 끼리 묶어보자</a:t>
            </a:r>
            <a:r>
              <a:rPr xmlns:mc="http://schemas.openxmlformats.org/markup-compatibility/2006" xmlns:hp="http://schemas.haansoft.com/office/presentation/8.0" kumimoji="0" lang="en-US" altLang="ko-KR" sz="3000" i="0" u="none" strike="noStrike" kern="0" cap="none" spc="0" normalizeH="0" baseline="0" mc:Ignorable="hp" hp:hslEmbossed="0">
                <a:solidFill>
                  <a:srgbClr val="0000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!</a:t>
            </a:r>
            <a:endParaRPr xmlns:mc="http://schemas.openxmlformats.org/markup-compatibility/2006" xmlns:hp="http://schemas.haansoft.com/office/presentation/8.0" kumimoji="0" lang="en-US" altLang="ko-KR" sz="3000" i="0" u="none" strike="noStrike" kern="0" cap="none" spc="0" normalizeH="0" baseline="0" mc:Ignorable="hp" hp:hslEmbossed="0">
              <a:solidFill>
                <a:srgbClr val="000000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5"/>
          <p:cNvSpPr/>
          <p:nvPr/>
        </p:nvSpPr>
        <p:spPr>
          <a:xfrm>
            <a:off x="1577788" y="2631141"/>
            <a:ext cx="9036424" cy="1595717"/>
          </a:xfrm>
          <a:prstGeom prst="rect">
            <a:avLst/>
          </a:prstGeom>
          <a:solidFill>
            <a:srgbClr val="C1DF87"/>
          </a:solidFill>
          <a:ln cap="flat" cmpd="sng" w="19050">
            <a:solidFill>
              <a:srgbClr val="40551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64" name="Google Shape;164;p5"/>
          <p:cNvSpPr txBox="1"/>
          <p:nvPr/>
        </p:nvSpPr>
        <p:spPr>
          <a:xfrm>
            <a:off x="1730189" y="2764175"/>
            <a:ext cx="8883900" cy="1310600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4000">
                <a:solidFill>
                  <a:schemeClr val="lt1"/>
                </a:solidFill>
                <a:latin typeface="소요단풍체 볼드 TTF"/>
                <a:ea typeface="소요단풍체 볼드 TTF"/>
              </a:rPr>
              <a:t>경기 깃대종을 생물체계로</a:t>
            </a:r>
            <a:endParaRPr lang="ko-KR" altLang="en-US" sz="4000">
              <a:solidFill>
                <a:schemeClr val="lt1"/>
              </a:solidFill>
              <a:latin typeface="소요단풍체 볼드 TTF"/>
              <a:ea typeface="소요단풍체 볼드 TTF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4000">
                <a:solidFill>
                  <a:schemeClr val="lt1"/>
                </a:solidFill>
                <a:latin typeface="소요단풍체 볼드 TTF"/>
                <a:ea typeface="소요단풍체 볼드 TTF"/>
              </a:rPr>
              <a:t>분류해 봅시다</a:t>
            </a:r>
            <a:endParaRPr lang="ko-KR" altLang="en-US" sz="4000">
              <a:solidFill>
                <a:schemeClr val="lt1"/>
              </a:solidFill>
              <a:latin typeface="소요단풍체 볼드 TTF"/>
              <a:ea typeface="소요단풍체 볼드 TTF"/>
            </a:endParaRPr>
          </a:p>
        </p:txBody>
      </p:sp>
    </p:spTree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6"/>
          <p:cNvSpPr/>
          <p:nvPr/>
        </p:nvSpPr>
        <p:spPr>
          <a:xfrm>
            <a:off x="1595719" y="2554941"/>
            <a:ext cx="8785410" cy="1281953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 w="1905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75" name="Google Shape;175;p6"/>
          <p:cNvSpPr txBox="1"/>
          <p:nvPr/>
        </p:nvSpPr>
        <p:spPr>
          <a:xfrm>
            <a:off x="1598851" y="2849487"/>
            <a:ext cx="8803798" cy="692861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[활동1]</a:t>
            </a:r>
            <a:r>
              <a:rPr lang="ko-KR" altLang="en-US" sz="4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 깃대종의 개념과 역할 이해하기</a:t>
            </a:r>
            <a:endParaRPr lang="ko-KR" altLang="en-US" sz="4000" b="1">
              <a:solidFill>
                <a:schemeClr val="dk1"/>
              </a:solidFill>
              <a:latin typeface="소요단풍체 볼드 TTF"/>
              <a:ea typeface="소요단풍체 볼드 TTF"/>
            </a:endParaRPr>
          </a:p>
        </p:txBody>
      </p:sp>
      <p:pic>
        <p:nvPicPr>
          <p:cNvPr id="176" name="Google Shape;176;p6" descr="스마일리, 이모티콘이(가) 표시된 사진  AI가 생성한 콘텐츠는 부정확할 수 있습니다."/>
          <p:cNvPicPr/>
          <p:nvPr/>
        </p:nvPicPr>
        <p:blipFill rotWithShape="1">
          <a:blip r:embed="rId3">
            <a:alphaModFix/>
          </a:blip>
          <a:srcRect/>
          <a:stretch>
            <a:fillRect/>
          </a:stretch>
        </p:blipFill>
        <p:spPr>
          <a:xfrm>
            <a:off x="8778128" y="841562"/>
            <a:ext cx="2587438" cy="25874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1882058"/>
      </p:ext>
    </p:extLst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"/>
          <p:cNvSpPr/>
          <p:nvPr/>
        </p:nvSpPr>
        <p:spPr>
          <a:xfrm>
            <a:off x="1096896" y="1106818"/>
            <a:ext cx="8645818" cy="4613625"/>
          </a:xfrm>
          <a:prstGeom prst="snip2DiagRect">
            <a:avLst>
              <a:gd fmla="val 0" name="adj1"/>
              <a:gd fmla="val 0" name="adj2"/>
            </a:avLst>
          </a:prstGeom>
          <a:solidFill>
            <a:schemeClr val="lt1"/>
          </a:solidFill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클립아트, 만화 영화이(가) 표시된 사진&#10;&#10;AI가 생성한 콘텐츠는 부정확할 수 있습니다." id="143" name="Google Shape;14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790211" y="3358243"/>
            <a:ext cx="3048006" cy="3048006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2"/>
          <p:cNvSpPr txBox="1">
            <a:spLocks noGrp="1"/>
          </p:cNvSpPr>
          <p:nvPr>
            <p:ph type="title" idx="0"/>
          </p:nvPr>
        </p:nvSpPr>
        <p:spPr>
          <a:xfrm>
            <a:off x="1117875" y="1106794"/>
            <a:ext cx="8604000" cy="4613700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Arial"/>
              <a:buNone/>
              <a:defRPr/>
            </a:pPr>
            <a:r>
              <a:rPr lang="ko-KR" altLang="en-US" sz="4000" b="1">
                <a:solidFill>
                  <a:srgbClr val="ff66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생물분류체계</a:t>
            </a:r>
            <a:r>
              <a:rPr lang="ko-KR" altLang="en-US" sz="4000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에 대해 </a:t>
            </a:r>
            <a:br>
              <a:rPr lang="ko-KR" altLang="en-US" sz="4000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</a:br>
            <a:r>
              <a:rPr lang="ko-KR" altLang="en-US" sz="4000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들어본 적이 있나요</a:t>
            </a:r>
            <a:r>
              <a:rPr lang="en-US" altLang="ko-KR" sz="4000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?</a:t>
            </a:r>
            <a:endParaRPr lang="en-US" altLang="ko-KR" sz="4000" b="1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"/>
          <p:cNvSpPr txBox="1">
            <a:spLocks noGrp="1"/>
          </p:cNvSpPr>
          <p:nvPr>
            <p:ph type="title" idx="0"/>
          </p:nvPr>
        </p:nvSpPr>
        <p:spPr>
          <a:xfrm>
            <a:off x="1465436" y="638175"/>
            <a:ext cx="9553083" cy="1039906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  <a:defRPr/>
            </a:pPr>
            <a:r>
              <a:rPr lang="ko-KR" altLang="en-US" sz="4000" b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생물분류체계</a:t>
            </a:r>
            <a:r>
              <a:rPr lang="en-US" sz="4000" b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를 알아봅시다.</a:t>
            </a:r>
            <a:endParaRPr lang="en-US" sz="4000" b="1">
              <a:solidFill>
                <a:schemeClr val="accent2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descr="만화 영화, 클립아트, 스마일리, 이모티콘이(가) 표시된 사진&#10;&#10;AI가 생성한 콘텐츠는 부정확할 수 있습니다." id="177" name="Google Shape;177;p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8539" y="609600"/>
            <a:ext cx="1057251" cy="972671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7"/>
          <p:cNvSpPr/>
          <p:nvPr/>
        </p:nvSpPr>
        <p:spPr>
          <a:xfrm>
            <a:off x="1465435" y="2115983"/>
            <a:ext cx="9203394" cy="3787896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7"/>
          <p:cNvSpPr txBox="1"/>
          <p:nvPr/>
        </p:nvSpPr>
        <p:spPr>
          <a:xfrm>
            <a:off x="1319458" y="2251174"/>
            <a:ext cx="9553083" cy="3517514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3000" b="1">
                <a:solidFill>
                  <a:srgbClr val="ff6600"/>
                </a:solidFill>
                <a:latin typeface="소요단풍체 볼드 TTF"/>
                <a:ea typeface="소요단풍체 볼드 TTF"/>
              </a:rPr>
              <a:t>생물분류체계</a:t>
            </a:r>
            <a:r>
              <a:rPr lang="en-US" sz="3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란</a:t>
            </a:r>
            <a:endParaRPr lang="en-US" altLang="ko-KR" sz="3000" b="1">
              <a:solidFill>
                <a:schemeClr val="dk1"/>
              </a:solidFill>
              <a:latin typeface="소요단풍체 볼드 TTF"/>
              <a:ea typeface="소요단풍체 볼드 TTF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ko-KR" altLang="en-US" sz="3000" b="1">
              <a:solidFill>
                <a:schemeClr val="dk1"/>
              </a:solidFill>
              <a:latin typeface="소요단풍체 볼드 TTF"/>
              <a:ea typeface="소요단풍체 볼드 TTF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3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생물을 일정한 기준에 따라 나누고 체계화 하는 방법</a:t>
            </a:r>
            <a:endParaRPr lang="ko-KR" altLang="en-US" sz="3000" b="1">
              <a:solidFill>
                <a:schemeClr val="dk1"/>
              </a:solidFill>
              <a:latin typeface="소요단풍체 볼드 TTF"/>
              <a:ea typeface="소요단풍체 볼드 TTF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altLang="ko-KR" sz="3000" b="1">
              <a:solidFill>
                <a:schemeClr val="dk1"/>
              </a:solidFill>
              <a:latin typeface="소요단풍체 볼드 TTF"/>
              <a:ea typeface="소요단풍체 볼드 TTF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4500" b="1">
                <a:ln w="25400" cap="flat" cmpd="sng" algn="ctr">
                  <a:solidFill>
                    <a:schemeClr val="accent2">
                      <a:shade val="20000"/>
                    </a:schemeClr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accent2"/>
                </a:solidFill>
                <a:effectLst/>
                <a:latin typeface="소요단풍체 볼드 TTF"/>
                <a:ea typeface="소요단풍체 볼드 TTF"/>
              </a:rPr>
              <a:t>계   문   강   목   과   속   종</a:t>
            </a:r>
            <a:endParaRPr lang="ko-KR" altLang="en-US" sz="3000" b="1">
              <a:solidFill>
                <a:schemeClr val="dk1"/>
              </a:solidFill>
              <a:latin typeface="소요단풍체 볼드 TTF"/>
              <a:ea typeface="소요단풍체 볼드 TTF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ko-KR" altLang="en-US" sz="3000" b="1">
              <a:solidFill>
                <a:schemeClr val="dk1"/>
              </a:solidFill>
              <a:latin typeface="소요단풍체 볼드 TTF"/>
              <a:ea typeface="소요단풍체 볼드 TTF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3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으로 분류합니다</a:t>
            </a:r>
            <a:r>
              <a:rPr lang="en-US" altLang="ko-KR" sz="3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.</a:t>
            </a:r>
            <a:endParaRPr lang="en-US" altLang="ko-KR" sz="3000" b="1">
              <a:solidFill>
                <a:schemeClr val="dk1"/>
              </a:solidFill>
              <a:latin typeface="소요단풍체 볼드 TTF"/>
              <a:ea typeface="소요단풍체 볼드 TTF"/>
            </a:endParaRPr>
          </a:p>
        </p:txBody>
      </p:sp>
      <p:sp>
        <p:nvSpPr>
          <p:cNvPr id="180" name="실행 단추: 앞으로 또는 다음 179">
            <a:hlinkClick r:id="rId4" highlightClick="1"/>
          </p:cNvPr>
          <p:cNvSpPr/>
          <p:nvPr/>
        </p:nvSpPr>
        <p:spPr>
          <a:xfrm>
            <a:off x="9419507" y="4944805"/>
            <a:ext cx="1147098" cy="823882"/>
          </a:xfrm>
          <a:prstGeom prst="actionButtonForwardNext">
            <a:avLst/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</p:spTree>
  </p:cSld>
  <p:clrMapOvr>
    <a:masterClrMapping/>
  </p:clrMapOvr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"/>
          <p:cNvSpPr txBox="1">
            <a:spLocks noGrp="1"/>
          </p:cNvSpPr>
          <p:nvPr>
            <p:ph type="title" idx="0"/>
          </p:nvPr>
        </p:nvSpPr>
        <p:spPr>
          <a:xfrm>
            <a:off x="1465436" y="638175"/>
            <a:ext cx="9553083" cy="1039906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  <a:defRPr/>
            </a:pPr>
            <a:r>
              <a:rPr lang="ko-KR" altLang="en-US" sz="4000" b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생물분류체계</a:t>
            </a:r>
            <a:r>
              <a:rPr lang="en-US" sz="4000" b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를 알아봅시다.</a:t>
            </a:r>
            <a:endParaRPr lang="en-US" sz="4000" b="1">
              <a:solidFill>
                <a:schemeClr val="accent2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177" name="Google Shape;177;p7" descr="만화 영화, 클립아트, 스마일리, 이모티콘이(가) 표시된 사진  AI가 생성한 콘텐츠는 부정확할 수 있습니다."/>
          <p:cNvPicPr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>
            <a:fillRect/>
          </a:stretch>
        </p:blipFill>
        <p:spPr>
          <a:xfrm>
            <a:off x="318539" y="609600"/>
            <a:ext cx="1057251" cy="972671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7"/>
          <p:cNvSpPr/>
          <p:nvPr/>
        </p:nvSpPr>
        <p:spPr>
          <a:xfrm>
            <a:off x="690311" y="1678081"/>
            <a:ext cx="10811378" cy="4760880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7"/>
          <p:cNvSpPr txBox="1"/>
          <p:nvPr/>
        </p:nvSpPr>
        <p:spPr>
          <a:xfrm>
            <a:off x="1162775" y="1659031"/>
            <a:ext cx="10234605" cy="4866025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t" anchorCtr="0">
            <a:spAutoFit/>
          </a:bodyPr>
          <a:lstStyle/>
          <a:p>
            <a:pPr lvl="0" indent="127000" algn="just">
              <a:lnSpc>
                <a:spcPct val="140000"/>
              </a:lnSpc>
              <a:buNone/>
              <a:defRPr/>
            </a:pPr>
            <a:r>
              <a:rPr lang="ko-KR" sz="2800" b="1">
                <a:solidFill>
                  <a:srgbClr val="ff6600"/>
                </a:solidFill>
                <a:effectLst/>
                <a:latin typeface="소요단풍체 볼드 TTF"/>
                <a:ea typeface="소요단풍체 볼드 TTF"/>
              </a:rPr>
              <a:t>계</a:t>
            </a:r>
            <a:r>
              <a:rPr lang="ko-KR" sz="28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(Kingdom</a:t>
            </a:r>
            <a:r>
              <a:rPr lang="ko-KR" altLang="ko-KR" sz="28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)</a:t>
            </a:r>
            <a:r>
              <a:rPr lang="ko-KR" sz="28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:생물을 가장 큰 단위로 나누는 것</a:t>
            </a:r>
            <a:endParaRPr lang="ko-KR" sz="2800" b="1">
              <a:solidFill>
                <a:srgbClr val="739a28"/>
              </a:solidFill>
              <a:effectLst/>
              <a:latin typeface="소요단풍체 볼드 TTF"/>
              <a:ea typeface="소요단풍체 볼드 TTF"/>
            </a:endParaRPr>
          </a:p>
          <a:p>
            <a:pPr lvl="0" indent="127000" algn="just">
              <a:lnSpc>
                <a:spcPct val="140000"/>
              </a:lnSpc>
              <a:buNone/>
              <a:defRPr/>
            </a:pPr>
            <a:r>
              <a:rPr lang="ko-KR" altLang="en-US" sz="28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     </a:t>
            </a:r>
            <a:r>
              <a:rPr lang="ko-KR" sz="28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(동물계, 식물계, 균계, 원핵생물계, 원생생물계)</a:t>
            </a:r>
            <a:endParaRPr lang="ko-KR" sz="2800" b="1">
              <a:solidFill>
                <a:srgbClr val="739a28"/>
              </a:solidFill>
              <a:effectLst/>
              <a:latin typeface="소요단풍체 볼드 TTF"/>
              <a:ea typeface="소요단풍체 볼드 TTF"/>
            </a:endParaRPr>
          </a:p>
          <a:p>
            <a:pPr lvl="0" indent="127000" algn="just">
              <a:lnSpc>
                <a:spcPct val="140000"/>
              </a:lnSpc>
              <a:buNone/>
              <a:defRPr/>
            </a:pPr>
            <a:r>
              <a:rPr lang="ko-KR" sz="2800" b="1">
                <a:solidFill>
                  <a:srgbClr val="ff6600"/>
                </a:solidFill>
                <a:effectLst/>
                <a:latin typeface="소요단풍체 볼드 TTF"/>
                <a:ea typeface="소요단풍체 볼드 TTF"/>
              </a:rPr>
              <a:t>문</a:t>
            </a:r>
            <a:r>
              <a:rPr lang="ko-KR" sz="28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(Phylum,</a:t>
            </a:r>
            <a:r>
              <a:rPr xmlns:mc="http://schemas.openxmlformats.org/markup-compatibility/2006" xmlns:hp="http://schemas.haansoft.com/office/presentation/8.0" lang="EN-US" sz="2800" b="1" i="0" u="none" strike="noStrike" baseline="0" mc:Ignorable="hp" hp:hslEmbossed="0">
                <a:solidFill>
                  <a:srgbClr val="000000"/>
                </a:solidFill>
                <a:latin typeface="소요단풍체 볼드 TTF"/>
                <a:ea typeface="소요단풍체 볼드 TTF"/>
              </a:rPr>
              <a:t> </a:t>
            </a:r>
            <a:r>
              <a:rPr lang="ko-KR" sz="28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Division): 형태학적으로 동일한 요소를 가진 생물</a:t>
            </a:r>
            <a:endParaRPr lang="ko-KR" sz="2800" b="1">
              <a:solidFill>
                <a:srgbClr val="739a28"/>
              </a:solidFill>
              <a:effectLst/>
              <a:latin typeface="소요단풍체 볼드 TTF"/>
              <a:ea typeface="소요단풍체 볼드 TTF"/>
            </a:endParaRPr>
          </a:p>
          <a:p>
            <a:pPr lvl="0" indent="127000" algn="just">
              <a:lnSpc>
                <a:spcPct val="140000"/>
              </a:lnSpc>
              <a:buNone/>
              <a:defRPr/>
            </a:pPr>
            <a:r>
              <a:rPr lang="ko-KR" sz="2800" b="1">
                <a:solidFill>
                  <a:srgbClr val="ff6600"/>
                </a:solidFill>
                <a:effectLst/>
                <a:latin typeface="소요단풍체 볼드 TTF"/>
                <a:ea typeface="소요단풍체 볼드 TTF"/>
              </a:rPr>
              <a:t>강</a:t>
            </a:r>
            <a:r>
              <a:rPr lang="en-US" altLang="ko-KR" sz="28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(Class)</a:t>
            </a:r>
            <a:r>
              <a:rPr lang="ko-KR" sz="28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: 호흡이나 번식 방법, 사는 곳을 공통점을 가진 생물</a:t>
            </a:r>
            <a:endParaRPr lang="ko-KR" sz="2800" b="1">
              <a:solidFill>
                <a:srgbClr val="739a28"/>
              </a:solidFill>
              <a:effectLst/>
              <a:latin typeface="소요단풍체 볼드 TTF"/>
              <a:ea typeface="소요단풍체 볼드 TTF"/>
            </a:endParaRPr>
          </a:p>
          <a:p>
            <a:pPr lvl="0" indent="127000" algn="just">
              <a:lnSpc>
                <a:spcPct val="140000"/>
              </a:lnSpc>
              <a:buNone/>
              <a:defRPr/>
            </a:pPr>
            <a:r>
              <a:rPr lang="ko-KR" sz="2800" b="1">
                <a:solidFill>
                  <a:srgbClr val="ff6600"/>
                </a:solidFill>
                <a:effectLst/>
                <a:latin typeface="소요단풍체 볼드 TTF"/>
                <a:ea typeface="소요단풍체 볼드 TTF"/>
              </a:rPr>
              <a:t>목</a:t>
            </a:r>
            <a:r>
              <a:rPr lang="ko-KR" sz="28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(</a:t>
            </a:r>
            <a:r>
              <a:rPr lang="en-US" altLang="ko-KR" sz="28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Order</a:t>
            </a:r>
            <a:r>
              <a:rPr lang="ko-KR" sz="28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): 먹이, 번식 방법, 생김새 등 비슷한 특징을 가진 생물</a:t>
            </a:r>
            <a:endParaRPr lang="ko-KR" sz="2800" b="1">
              <a:solidFill>
                <a:srgbClr val="739a28"/>
              </a:solidFill>
              <a:effectLst/>
              <a:latin typeface="소요단풍체 볼드 TTF"/>
              <a:ea typeface="소요단풍체 볼드 TTF"/>
            </a:endParaRPr>
          </a:p>
          <a:p>
            <a:pPr lvl="0" indent="127000" algn="just">
              <a:lnSpc>
                <a:spcPct val="140000"/>
              </a:lnSpc>
              <a:buNone/>
              <a:defRPr/>
            </a:pPr>
            <a:r>
              <a:rPr lang="ko-KR" sz="2800" b="1">
                <a:solidFill>
                  <a:srgbClr val="ff6600"/>
                </a:solidFill>
                <a:effectLst/>
                <a:latin typeface="소요단풍체 볼드 TTF"/>
                <a:ea typeface="소요단풍체 볼드 TTF"/>
              </a:rPr>
              <a:t>과</a:t>
            </a:r>
            <a:r>
              <a:rPr lang="ko-KR" sz="28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(Family): 외관상 약간 차이나나, 생태적 특성이 유사한 생물</a:t>
            </a:r>
            <a:endParaRPr lang="ko-KR" sz="2800" b="1">
              <a:solidFill>
                <a:srgbClr val="739a28"/>
              </a:solidFill>
              <a:effectLst/>
              <a:latin typeface="소요단풍체 볼드 TTF"/>
              <a:ea typeface="소요단풍체 볼드 TTF"/>
            </a:endParaRPr>
          </a:p>
          <a:p>
            <a:pPr lvl="0" indent="127000" algn="just">
              <a:lnSpc>
                <a:spcPct val="140000"/>
              </a:lnSpc>
              <a:buNone/>
              <a:defRPr/>
            </a:pPr>
            <a:r>
              <a:rPr lang="ko-KR" sz="2800" b="1">
                <a:solidFill>
                  <a:srgbClr val="ff6600"/>
                </a:solidFill>
                <a:effectLst/>
                <a:latin typeface="소요단풍체 볼드 TTF"/>
                <a:ea typeface="소요단풍체 볼드 TTF"/>
              </a:rPr>
              <a:t>속</a:t>
            </a:r>
            <a:r>
              <a:rPr lang="ko-KR" sz="28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(Genus): 외관상 비슷하나, 생식적으로 격리된 종의 생물</a:t>
            </a:r>
            <a:endParaRPr lang="ko-KR" sz="2800" b="1">
              <a:solidFill>
                <a:srgbClr val="739a28"/>
              </a:solidFill>
              <a:effectLst/>
              <a:latin typeface="소요단풍체 볼드 TTF"/>
              <a:ea typeface="소요단풍체 볼드 TTF"/>
            </a:endParaRPr>
          </a:p>
          <a:p>
            <a:pPr lvl="0" indent="127000" algn="just">
              <a:lnSpc>
                <a:spcPct val="140000"/>
              </a:lnSpc>
              <a:buNone/>
              <a:defRPr/>
            </a:pPr>
            <a:r>
              <a:rPr lang="ko-KR" sz="2800" b="1">
                <a:solidFill>
                  <a:srgbClr val="ff6600"/>
                </a:solidFill>
                <a:effectLst/>
                <a:latin typeface="소요단풍체 볼드 TTF"/>
                <a:ea typeface="소요단풍체 볼드 TTF"/>
              </a:rPr>
              <a:t>종</a:t>
            </a:r>
            <a:r>
              <a:rPr lang="ko-KR" sz="2800" b="1">
                <a:solidFill>
                  <a:srgbClr val="739a28"/>
                </a:solidFill>
                <a:effectLst/>
                <a:latin typeface="소요단풍체 볼드 TTF"/>
                <a:ea typeface="소요단풍체 볼드 TTF"/>
              </a:rPr>
              <a:t>(Species): 서로 교배가 가능한 같은 무리의 생물</a:t>
            </a:r>
            <a:endParaRPr lang="en-US" altLang="ko-KR" sz="2800" b="1">
              <a:solidFill>
                <a:srgbClr val="739a28"/>
              </a:solidFill>
              <a:latin typeface="소요단풍체 볼드 TTF"/>
              <a:ea typeface="소요단풍체 볼드 TTF"/>
            </a:endParaRPr>
          </a:p>
        </p:txBody>
      </p:sp>
    </p:spTree>
    <p:extLst>
      <p:ext uri="{BB962C8B-B14F-4D97-AF65-F5344CB8AC3E}">
        <p14:creationId xmlns:p14="http://schemas.microsoft.com/office/powerpoint/2010/main" val="2729429927"/>
      </p:ext>
    </p:extLst>
  </p:cSld>
  <p:clrMapOvr>
    <a:masterClrMapping/>
  </p:clrMapOvr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6"/>
          <p:cNvSpPr/>
          <p:nvPr/>
        </p:nvSpPr>
        <p:spPr>
          <a:xfrm>
            <a:off x="1595719" y="2554941"/>
            <a:ext cx="8785410" cy="1281953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 w="1905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75" name="Google Shape;175;p6"/>
          <p:cNvSpPr txBox="1"/>
          <p:nvPr/>
        </p:nvSpPr>
        <p:spPr>
          <a:xfrm>
            <a:off x="1595719" y="2849973"/>
            <a:ext cx="9377347" cy="700927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000" b="1" spc="-300">
                <a:solidFill>
                  <a:schemeClr val="dk1"/>
                </a:solidFill>
                <a:latin typeface="소요단풍체 볼드 TTF"/>
                <a:ea typeface="소요단풍체 볼드 TTF"/>
              </a:rPr>
              <a:t>[활동</a:t>
            </a:r>
            <a:r>
              <a:rPr lang="en-US" altLang="ko-KR" sz="4000" b="1" spc="-300">
                <a:solidFill>
                  <a:schemeClr val="dk1"/>
                </a:solidFill>
                <a:latin typeface="소요단풍체 볼드 TTF"/>
                <a:ea typeface="소요단풍체 볼드 TTF"/>
              </a:rPr>
              <a:t>2]</a:t>
            </a:r>
            <a:r>
              <a:rPr lang="ko-KR" altLang="en-US" sz="4000" b="1" spc="-300">
                <a:solidFill>
                  <a:schemeClr val="dk1"/>
                </a:solidFill>
                <a:latin typeface="소요단풍체 볼드 TTF"/>
                <a:ea typeface="소요단풍체 볼드 TTF"/>
              </a:rPr>
              <a:t> 경기 깃대종 생물분류체계로 나누기</a:t>
            </a:r>
            <a:endParaRPr lang="ko-KR" altLang="en-US" sz="4000" b="1" spc="-300">
              <a:solidFill>
                <a:schemeClr val="dk1"/>
              </a:solidFill>
              <a:latin typeface="소요단풍체 볼드 TTF"/>
              <a:ea typeface="소요단풍체 볼드 TTF"/>
            </a:endParaRPr>
          </a:p>
        </p:txBody>
      </p:sp>
      <p:pic>
        <p:nvPicPr>
          <p:cNvPr id="176" name="Google Shape;176;p6" descr="스마일리, 이모티콘이(가) 표시된 사진  AI가 생성한 콘텐츠는 부정확할 수 있습니다."/>
          <p:cNvPicPr/>
          <p:nvPr/>
        </p:nvPicPr>
        <p:blipFill rotWithShape="1">
          <a:blip r:embed="rId3">
            <a:alphaModFix/>
          </a:blip>
          <a:srcRect/>
          <a:stretch>
            <a:fillRect/>
          </a:stretch>
        </p:blipFill>
        <p:spPr>
          <a:xfrm>
            <a:off x="8778128" y="841562"/>
            <a:ext cx="2587438" cy="25874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627128"/>
      </p:ext>
    </p:extLst>
  </p:cSld>
  <p:clrMapOvr>
    <a:masterClrMapping/>
  </p:clrMapOvr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"/>
          <p:cNvSpPr txBox="1">
            <a:spLocks noGrp="1"/>
          </p:cNvSpPr>
          <p:nvPr>
            <p:ph type="title" idx="0"/>
          </p:nvPr>
        </p:nvSpPr>
        <p:spPr>
          <a:xfrm>
            <a:off x="1465436" y="638175"/>
            <a:ext cx="10106147" cy="1039906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  <a:defRPr/>
            </a:pPr>
            <a:r>
              <a:rPr lang="ko-KR" altLang="en-US" sz="4000" b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경기 깃대종을 생물분류체계로 정리하기</a:t>
            </a:r>
            <a:endParaRPr lang="ko-KR" altLang="en-US" sz="4000" b="1">
              <a:solidFill>
                <a:schemeClr val="accent2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177" name="Google Shape;177;p7" descr="만화 영화, 클립아트, 스마일리, 이모티콘이(가) 표시된 사진  AI가 생성한 콘텐츠는 부정확할 수 있습니다."/>
          <p:cNvPicPr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>
            <a:fillRect/>
          </a:stretch>
        </p:blipFill>
        <p:spPr>
          <a:xfrm>
            <a:off x="318539" y="609600"/>
            <a:ext cx="1057251" cy="9726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그림 182"/>
          <p:cNvPicPr/>
          <p:nvPr/>
        </p:nvPicPr>
        <p:blipFill rotWithShape="1">
          <a:blip r:embed="rId4"/>
          <a:srcRect t="1430"/>
          <a:stretch>
            <a:fillRect/>
          </a:stretch>
        </p:blipFill>
        <p:spPr>
          <a:xfrm>
            <a:off x="1571401" y="1678081"/>
            <a:ext cx="9049198" cy="4695674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765237875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기본">
  <a:themeElements>
    <a:clrScheme name="황록색">
      <a:dk1>
        <a:srgbClr val="000000"/>
      </a:dk1>
      <a:lt1>
        <a:srgbClr val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Arial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171</ep:Words>
  <ep:PresentationFormat/>
  <ep:Paragraphs>62</ep:Paragraphs>
  <ep:Slides>14</ep:Slides>
  <ep:Notes>14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ep:HeadingPairs>
  <ep:TitlesOfParts>
    <vt:vector size="15" baseType="lpstr">
      <vt:lpstr>기본</vt:lpstr>
      <vt:lpstr>슬라이드 1</vt:lpstr>
      <vt:lpstr>생각 열기</vt:lpstr>
      <vt:lpstr>슬라이드 3</vt:lpstr>
      <vt:lpstr>슬라이드 4</vt:lpstr>
      <vt:lpstr>생물분류체계에 대해  들어본 적이 있나요?</vt:lpstr>
      <vt:lpstr>생물분류체계를 알아봅시다.</vt:lpstr>
      <vt:lpstr>생물분류체계를 알아봅시다.</vt:lpstr>
      <vt:lpstr>슬라이드 8</vt:lpstr>
      <vt:lpstr>경기 깃대종을 생물분류체계로 정리하기</vt:lpstr>
      <vt:lpstr>경기 깃대종  37종을 함께 생물분류체계를 조사해 봅시다. 클래스보드에 공유해서 함께 만들어요!</vt:lpstr>
      <vt:lpstr>우리 지역 깃대종의 생물분류체계는?`</vt:lpstr>
      <vt:lpstr>우리 지역 깃대종의 생물분류체계는?</vt:lpstr>
      <vt:lpstr>생물분류체계 7가지 10초 안에 말해보기!</vt:lpstr>
      <vt:lpstr>슬라이드 14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2025-06-05T06:21:32.000</dcterms:created>
  <dc:creator>user</dc:creator>
  <cp:lastModifiedBy>admin</cp:lastModifiedBy>
  <dcterms:modified xsi:type="dcterms:W3CDTF">2025-06-23T09:39:27.483</dcterms:modified>
  <cp:revision>37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