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trictFirstAndLastChars="0" autoCompressPictures="0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/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>
  <a:tblStyle styleId="{732A52F5-0695-47CE-B245-30D9B60C7DA8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Comments="0">
  <p:normalViewPr snapVertSplitter="1">
    <p:restoredLeft sz="12579"/>
    <p:restoredTop sz="90000"/>
  </p:normalViewPr>
  <p:slide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153"/>
        <p:guide pos="3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presProps" Target="presProps.xml"  /><Relationship Id="rId12" Type="http://schemas.openxmlformats.org/officeDocument/2006/relationships/viewProps" Target="viewProps.xml"  /><Relationship Id="rId13" Type="http://schemas.openxmlformats.org/officeDocument/2006/relationships/theme" Target="theme/theme1.xml"  /><Relationship Id="rId14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Pr shadeToTitle="0"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>
            <a:spLocks noGrp="1" noRot="1" noChangeAspect="1" noTextEdi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w="sm" len="sm"/>
            <a:tailEnd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hf hdr="0" ftr="0" dt="0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notesMaster" Target="../notesMasters/notesMaster1.xml"  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2" name="Google Shape;9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0" name="Google Shape;130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4" name="Google Shape;144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3" name="Google Shape;173;p6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86" name="Google Shape;186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99" name="Google Shape;199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빈 화면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0"/>
          <p:cNvSpPr txBox="1"/>
          <p:nvPr>
            <p:ph type="title"/>
          </p:nvPr>
        </p:nvSpPr>
        <p:spPr>
          <a:xfrm>
            <a:off x="2389716" y="4800600"/>
            <a:ext cx="7315199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20"/>
          <p:cNvSpPr/>
          <p:nvPr>
            <p:ph idx="2" type="pic"/>
          </p:nvPr>
        </p:nvSpPr>
        <p:spPr>
          <a:xfrm>
            <a:off x="2389716" y="612775"/>
            <a:ext cx="73151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Google Shape;69;p20"/>
          <p:cNvSpPr txBox="1"/>
          <p:nvPr>
            <p:ph idx="1" type="body"/>
          </p:nvPr>
        </p:nvSpPr>
        <p:spPr>
          <a:xfrm>
            <a:off x="2389716" y="5367338"/>
            <a:ext cx="7315199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20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20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20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간지" type="objOnly">
  <p:cSld name="OBJECT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1"/>
          <p:cNvSpPr txBox="1"/>
          <p:nvPr>
            <p:ph type="ctrTitle"/>
          </p:nvPr>
        </p:nvSpPr>
        <p:spPr>
          <a:xfrm>
            <a:off x="0" y="2130425"/>
            <a:ext cx="121920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21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21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21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>
  <p:cSld name="CLIPART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>
            <a:off x="2857477" y="2214563"/>
            <a:ext cx="6477021" cy="3214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lnSpc>
                <a:spcPct val="15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22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22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22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3"/>
          <p:cNvSpPr txBox="1"/>
          <p:nvPr>
            <p:ph type="title"/>
          </p:nvPr>
        </p:nvSpPr>
        <p:spPr>
          <a:xfrm rot="5400000">
            <a:off x="7285036" y="1828801"/>
            <a:ext cx="5851525" cy="27431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23"/>
          <p:cNvSpPr txBox="1"/>
          <p:nvPr>
            <p:ph idx="1" type="body"/>
          </p:nvPr>
        </p:nvSpPr>
        <p:spPr>
          <a:xfrm rot="5400000">
            <a:off x="1697036" y="-812799"/>
            <a:ext cx="5851525" cy="802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23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23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23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슬라이드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type="ctrTitle"/>
          </p:nvPr>
        </p:nvSpPr>
        <p:spPr>
          <a:xfrm>
            <a:off x="914399" y="2130425"/>
            <a:ext cx="10363198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2"/>
          <p:cNvSpPr txBox="1"/>
          <p:nvPr>
            <p:ph idx="1" type="subTitle"/>
          </p:nvPr>
        </p:nvSpPr>
        <p:spPr>
          <a:xfrm>
            <a:off x="1828799" y="3886200"/>
            <a:ext cx="85343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12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12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12"/>
          <p:cNvSpPr/>
          <p:nvPr/>
        </p:nvSpPr>
        <p:spPr>
          <a:xfrm>
            <a:off x="203007" y="220325"/>
            <a:ext cx="11814848" cy="6407726"/>
          </a:xfrm>
          <a:prstGeom prst="rect">
            <a:avLst/>
          </a:prstGeom>
          <a:solidFill>
            <a:srgbClr val="DCCFC0"/>
          </a:solidFill>
          <a:ln cap="flat" cmpd="sng" w="19050">
            <a:solidFill>
              <a:schemeClr val="lt1">
                <a:alpha val="31372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사용자 지정">
  <p:cSld name="사용자 지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13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13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13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14"/>
          <p:cNvSpPr txBox="1"/>
          <p:nvPr>
            <p:ph idx="1" type="body"/>
          </p:nvPr>
        </p:nvSpPr>
        <p:spPr>
          <a:xfrm>
            <a:off x="609599" y="1600200"/>
            <a:ext cx="10972798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14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14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14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구역 머리말" type="secHead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/>
          <p:nvPr>
            <p:ph type="title"/>
          </p:nvPr>
        </p:nvSpPr>
        <p:spPr>
          <a:xfrm>
            <a:off x="963083" y="4406900"/>
            <a:ext cx="10363198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15"/>
          <p:cNvSpPr txBox="1"/>
          <p:nvPr>
            <p:ph idx="1" type="body"/>
          </p:nvPr>
        </p:nvSpPr>
        <p:spPr>
          <a:xfrm>
            <a:off x="963083" y="2906713"/>
            <a:ext cx="10363198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15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15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8" name="Google Shape;38;p15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2개" type="twoObj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16"/>
          <p:cNvSpPr txBox="1"/>
          <p:nvPr>
            <p:ph idx="1" type="body"/>
          </p:nvPr>
        </p:nvSpPr>
        <p:spPr>
          <a:xfrm>
            <a:off x="609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16"/>
          <p:cNvSpPr txBox="1"/>
          <p:nvPr>
            <p:ph idx="2" type="body"/>
          </p:nvPr>
        </p:nvSpPr>
        <p:spPr>
          <a:xfrm>
            <a:off x="6197599" y="1600200"/>
            <a:ext cx="53847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406400" lvl="8" marL="41148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16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16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5" name="Google Shape;45;p16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7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표" type="tbl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Google Shape;53;p18"/>
          <p:cNvSpPr/>
          <p:nvPr>
            <p:ph idx="2" type="tbl"/>
          </p:nvPr>
        </p:nvSpPr>
        <p:spPr>
          <a:xfrm>
            <a:off x="608037" y="1643063"/>
            <a:ext cx="10972798" cy="452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8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8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18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내용 4개" type="fourObj">
  <p:cSld name="FOUR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9"/>
          <p:cNvSpPr txBox="1"/>
          <p:nvPr>
            <p:ph type="title"/>
          </p:nvPr>
        </p:nvSpPr>
        <p:spPr>
          <a:xfrm>
            <a:off x="609599" y="274638"/>
            <a:ext cx="10972798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9" name="Google Shape;59;p19"/>
          <p:cNvSpPr txBox="1"/>
          <p:nvPr>
            <p:ph idx="1" type="body"/>
          </p:nvPr>
        </p:nvSpPr>
        <p:spPr>
          <a:xfrm>
            <a:off x="609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19"/>
          <p:cNvSpPr txBox="1"/>
          <p:nvPr>
            <p:ph idx="2" type="body"/>
          </p:nvPr>
        </p:nvSpPr>
        <p:spPr>
          <a:xfrm>
            <a:off x="6197599" y="160020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19"/>
          <p:cNvSpPr txBox="1"/>
          <p:nvPr>
            <p:ph idx="3" type="body"/>
          </p:nvPr>
        </p:nvSpPr>
        <p:spPr>
          <a:xfrm>
            <a:off x="608037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19"/>
          <p:cNvSpPr txBox="1"/>
          <p:nvPr>
            <p:ph idx="4" type="body"/>
          </p:nvPr>
        </p:nvSpPr>
        <p:spPr>
          <a:xfrm>
            <a:off x="6196036" y="3984220"/>
            <a:ext cx="5384799" cy="2196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19"/>
          <p:cNvSpPr txBox="1"/>
          <p:nvPr>
            <p:ph idx="10" type="dt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9"/>
          <p:cNvSpPr txBox="1"/>
          <p:nvPr>
            <p:ph idx="11" type="ftr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9"/>
          <p:cNvSpPr txBox="1"/>
          <p:nvPr>
            <p:ph idx="12" type="sldNum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slideLayout" Target="../slideLayouts/slideLayout13.xml"  /><Relationship Id="rId14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7C5B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0"/>
          <p:cNvSpPr/>
          <p:nvPr/>
        </p:nvSpPr>
        <p:spPr>
          <a:xfrm>
            <a:off x="203007" y="220325"/>
            <a:ext cx="11814848" cy="6407726"/>
          </a:xfrm>
          <a:prstGeom prst="rect">
            <a:avLst/>
          </a:prstGeom>
          <a:solidFill>
            <a:srgbClr val="DCCFC0"/>
          </a:solidFill>
          <a:ln cap="flat" cmpd="sng" w="19050">
            <a:solidFill>
              <a:schemeClr val="lt1">
                <a:alpha val="31372"/>
              </a:schemeClr>
            </a:solidFill>
            <a:prstDash val="solid"/>
            <a:bevel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1.pn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2.xml"  /><Relationship Id="rId3" Type="http://schemas.openxmlformats.org/officeDocument/2006/relationships/image" Target="../media/image2.png"  /><Relationship Id="rId4" Type="http://schemas.openxmlformats.org/officeDocument/2006/relationships/image" Target="../media/image1.png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3.xml"  /><Relationship Id="rId3" Type="http://schemas.openxmlformats.org/officeDocument/2006/relationships/image" Target="../media/image2.png"  /><Relationship Id="rId4" Type="http://schemas.openxmlformats.org/officeDocument/2006/relationships/image" Target="../media/image3.png"  /><Relationship Id="rId5" Type="http://schemas.openxmlformats.org/officeDocument/2006/relationships/image" Target="../media/image4.png"  /><Relationship Id="rId6" Type="http://schemas.openxmlformats.org/officeDocument/2006/relationships/image" Target="../media/image1.png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4.xml"  /><Relationship Id="rId3" Type="http://schemas.openxmlformats.org/officeDocument/2006/relationships/image" Target="../media/image5.png"  /><Relationship Id="rId4" Type="http://schemas.openxmlformats.org/officeDocument/2006/relationships/image" Target="../media/image1.png"  /><Relationship Id="rId5" Type="http://schemas.openxmlformats.org/officeDocument/2006/relationships/image" Target="../media/image6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1.xml"  /><Relationship Id="rId3" Type="http://schemas.openxmlformats.org/officeDocument/2006/relationships/image" Target="../media/image5.png"  /><Relationship Id="rId4" Type="http://schemas.openxmlformats.org/officeDocument/2006/relationships/image" Target="../media/image7.png"  /><Relationship Id="rId5" Type="http://schemas.openxmlformats.org/officeDocument/2006/relationships/image" Target="../media/image8.png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6.xml"  /><Relationship Id="rId3" Type="http://schemas.openxmlformats.org/officeDocument/2006/relationships/image" Target="../media/image5.png"  /><Relationship Id="rId4" Type="http://schemas.openxmlformats.org/officeDocument/2006/relationships/image" Target="../media/image7.png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7.xml"  /><Relationship Id="rId3" Type="http://schemas.openxmlformats.org/officeDocument/2006/relationships/image" Target="../media/image5.png"  /><Relationship Id="rId4" Type="http://schemas.openxmlformats.org/officeDocument/2006/relationships/image" Target="../media/image7.pn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2" Type="http://schemas.openxmlformats.org/officeDocument/2006/relationships/notesSlide" Target="../notesSlides/notesSlide8.xml"  /><Relationship Id="rId3" Type="http://schemas.openxmlformats.org/officeDocument/2006/relationships/image" Target="../media/image5.png"  /><Relationship Id="rId4" Type="http://schemas.openxmlformats.org/officeDocument/2006/relationships/image" Target="../media/image7.pn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478297" y="632950"/>
            <a:ext cx="4988911" cy="422400"/>
          </a:xfrm>
          <a:prstGeom prst="rect">
            <a:avLst/>
          </a:prstGeom>
          <a:noFill/>
          <a:ln>
            <a:noFill/>
          </a:ln>
        </p:spPr>
        <p:txBody>
          <a:bodyPr wrap="square" lIns="91424" tIns="45700" rIns="91424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200" b="1" i="0" u="none" strike="noStrike" cap="none">
                <a:solidFill>
                  <a:schemeClr val="tx1"/>
                </a:solidFill>
                <a:latin typeface="함초롬돋움"/>
                <a:ea typeface="함초롬돋움"/>
                <a:cs typeface="함초롬돋움"/>
              </a:rPr>
              <a:t>2025 </a:t>
            </a:r>
            <a:r>
              <a:rPr lang="ko-KR" altLang="en-US" sz="2200" b="1" i="0" u="none" strike="noStrike" cap="none">
                <a:solidFill>
                  <a:schemeClr val="tx1"/>
                </a:solidFill>
                <a:latin typeface="함초롬돋움"/>
                <a:ea typeface="함초롬돋움"/>
                <a:cs typeface="함초롬돋움"/>
              </a:rPr>
              <a:t>파주 </a:t>
            </a:r>
            <a:r>
              <a:rPr lang="en-US" altLang="ko-KR" sz="2200" b="1" i="0" u="none" strike="noStrike" cap="none">
                <a:solidFill>
                  <a:srgbClr val="ff0000"/>
                </a:solidFill>
                <a:latin typeface="함초롬돋움"/>
                <a:ea typeface="함초롬돋움"/>
                <a:cs typeface="함초롬돋움"/>
              </a:rPr>
              <a:t>FO</a:t>
            </a:r>
            <a:r>
              <a:rPr lang="en-US" altLang="ko-KR" sz="2200" b="1" i="0" u="none" strike="noStrike" cap="none">
                <a:solidFill>
                  <a:srgbClr val="0000ff"/>
                </a:solidFill>
                <a:latin typeface="함초롬돋움"/>
                <a:ea typeface="함초롬돋움"/>
                <a:cs typeface="함초롬돋움"/>
              </a:rPr>
              <a:t>RE</a:t>
            </a:r>
            <a:r>
              <a:rPr lang="en-US" altLang="ko-KR" sz="2200" b="1" i="0" u="none" strike="noStrike" cap="none">
                <a:solidFill>
                  <a:srgbClr val="008000"/>
                </a:solidFill>
                <a:latin typeface="함초롬돋움"/>
                <a:ea typeface="함초롬돋움"/>
                <a:cs typeface="함초롬돋움"/>
              </a:rPr>
              <a:t>S</a:t>
            </a:r>
            <a:r>
              <a:rPr lang="en-US" altLang="ko-KR" sz="2200" b="1" i="0" u="none" strike="noStrike" cap="none">
                <a:solidFill>
                  <a:srgbClr val="800080"/>
                </a:solidFill>
                <a:latin typeface="함초롬돋움"/>
                <a:ea typeface="함초롬돋움"/>
                <a:cs typeface="함초롬돋움"/>
              </a:rPr>
              <a:t>T</a:t>
            </a:r>
            <a:r>
              <a:rPr lang="en-US" altLang="ko-KR" sz="2200" b="1" i="0" u="none" strike="noStrike" cap="none">
                <a:solidFill>
                  <a:schemeClr val="tx1"/>
                </a:solidFill>
                <a:latin typeface="함초롬돋움"/>
                <a:ea typeface="함초롬돋움"/>
                <a:cs typeface="함초롬돋움"/>
              </a:rPr>
              <a:t> </a:t>
            </a:r>
            <a:r>
              <a:rPr lang="ko-KR" altLang="en-US" sz="2200" b="1" i="0" u="none" strike="noStrike" cap="none">
                <a:solidFill>
                  <a:schemeClr val="tx1"/>
                </a:solidFill>
                <a:latin typeface="함초롬돋움"/>
                <a:ea typeface="함초롬돋움"/>
                <a:cs typeface="함초롬돋움"/>
              </a:rPr>
              <a:t>중등 </a:t>
            </a:r>
            <a:r>
              <a:rPr lang="en-US" sz="2200" b="1" i="0" u="none" strike="noStrike" cap="none">
                <a:solidFill>
                  <a:schemeClr val="tx1"/>
                </a:solidFill>
                <a:latin typeface="함초롬돋움"/>
                <a:ea typeface="함초롬돋움"/>
                <a:cs typeface="함초롬돋움"/>
              </a:rPr>
              <a:t>환경교육자료</a:t>
            </a:r>
            <a:endParaRPr sz="22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80565" y="2208878"/>
            <a:ext cx="11849919" cy="17820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503935"/>
                </a:solidFill>
                <a:latin typeface="Arial"/>
                <a:ea typeface="Arial"/>
                <a:cs typeface="Arial"/>
                <a:sym typeface="Arial"/>
              </a:rPr>
              <a:t>생물다양성과 함께 하는</a:t>
            </a:r>
            <a:endParaRPr b="1" i="0" sz="4000" u="none" cap="none" strike="noStrike">
              <a:solidFill>
                <a:srgbClr val="5039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-US" sz="4000" u="none" cap="none" strike="noStrike">
                <a:solidFill>
                  <a:srgbClr val="503935"/>
                </a:solidFill>
                <a:latin typeface="Arial"/>
                <a:ea typeface="Arial"/>
                <a:cs typeface="Arial"/>
                <a:sym typeface="Arial"/>
              </a:rPr>
              <a:t>나의 액션 플랜</a:t>
            </a:r>
            <a:endParaRPr b="1" i="0" sz="4000" u="none" cap="none" strike="noStrike">
              <a:solidFill>
                <a:srgbClr val="503935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rgbClr val="618A3E"/>
                </a:solidFill>
                <a:latin typeface="Arial"/>
                <a:ea typeface="Arial"/>
                <a:cs typeface="Arial"/>
                <a:sym typeface="Arial"/>
              </a:rPr>
              <a:t>- 고1~3학년- </a:t>
            </a:r>
            <a:endParaRPr b="1" i="0" sz="2200" u="none" cap="none" strike="noStrike">
              <a:solidFill>
                <a:srgbClr val="618A3E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68774" y="4425295"/>
            <a:ext cx="11254452" cy="5734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생물다양성의 개념을 알고 생물다양성 보존을 위한 행동을 실천하기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714816" y="395512"/>
            <a:ext cx="3160799" cy="9474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2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03" name="Google Shape;103;p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4" name="Google Shape;104;p2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마음열기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5" name="Google Shape;105;p2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06" name="Google Shape;106;p2"/>
          <p:cNvSpPr/>
          <p:nvPr/>
        </p:nvSpPr>
        <p:spPr>
          <a:xfrm>
            <a:off x="756659" y="1631824"/>
            <a:ext cx="10678681" cy="4263415"/>
          </a:xfrm>
          <a:prstGeom prst="flowChartAlternateProcess">
            <a:avLst/>
          </a:prstGeom>
          <a:solidFill>
            <a:schemeClr val="lt1"/>
          </a:solidFill>
          <a:ln cap="flat" cmpd="sng" w="38100">
            <a:solidFill>
              <a:srgbClr val="8AAA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7" name="Google Shape;107;p2"/>
          <p:cNvGrpSpPr/>
          <p:nvPr/>
        </p:nvGrpSpPr>
        <p:grpSpPr>
          <a:xfrm>
            <a:off x="1248658" y="1866009"/>
            <a:ext cx="9366235" cy="721691"/>
            <a:chOff x="1202724" y="2228670"/>
            <a:chExt cx="9366235" cy="721691"/>
          </a:xfrm>
        </p:grpSpPr>
        <p:grpSp>
          <p:nvGrpSpPr>
            <p:cNvPr id="108" name="Google Shape;108;p2"/>
            <p:cNvGrpSpPr/>
            <p:nvPr/>
          </p:nvGrpSpPr>
          <p:grpSpPr>
            <a:xfrm>
              <a:off x="1202724" y="2228670"/>
              <a:ext cx="721690" cy="721691"/>
              <a:chOff x="2072367" y="1615075"/>
              <a:chExt cx="895803" cy="895804"/>
            </a:xfrm>
          </p:grpSpPr>
          <p:sp>
            <p:nvSpPr>
              <p:cNvPr id="109" name="Google Shape;109;p2"/>
              <p:cNvSpPr/>
              <p:nvPr/>
            </p:nvSpPr>
            <p:spPr>
              <a:xfrm>
                <a:off x="2072367" y="1615075"/>
                <a:ext cx="895803" cy="895804"/>
              </a:xfrm>
              <a:prstGeom prst="ellipse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2"/>
              <p:cNvSpPr txBox="1"/>
              <p:nvPr/>
            </p:nvSpPr>
            <p:spPr>
              <a:xfrm>
                <a:off x="2251968" y="1689801"/>
                <a:ext cx="442010" cy="715270"/>
              </a:xfrm>
              <a:prstGeom prst="rect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200"/>
                  <a:buFont typeface="Arial"/>
                  <a:buNone/>
                </a:pPr>
                <a:r>
                  <a:rPr b="1" i="0" lang="en-US" sz="32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1</a:t>
                </a:r>
                <a:endParaRPr b="1" i="0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1" name="Google Shape;111;p2"/>
            <p:cNvSpPr txBox="1"/>
            <p:nvPr/>
          </p:nvSpPr>
          <p:spPr>
            <a:xfrm>
              <a:off x="2262750" y="2231722"/>
              <a:ext cx="8306209" cy="7000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-279400" lvl="0" marL="279400" marR="0" rt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생물다양성의 개념에 대해 알아봅시다.</a:t>
              </a:r>
              <a:endParaRPr b="1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2" name="Google Shape;112;p2"/>
          <p:cNvGrpSpPr/>
          <p:nvPr/>
        </p:nvGrpSpPr>
        <p:grpSpPr>
          <a:xfrm>
            <a:off x="1199391" y="2707309"/>
            <a:ext cx="9366235" cy="721691"/>
            <a:chOff x="1202724" y="2228670"/>
            <a:chExt cx="9366235" cy="721691"/>
          </a:xfrm>
        </p:grpSpPr>
        <p:grpSp>
          <p:nvGrpSpPr>
            <p:cNvPr id="113" name="Google Shape;113;p2"/>
            <p:cNvGrpSpPr/>
            <p:nvPr/>
          </p:nvGrpSpPr>
          <p:grpSpPr>
            <a:xfrm>
              <a:off x="1202724" y="2228670"/>
              <a:ext cx="721690" cy="721691"/>
              <a:chOff x="2072367" y="1615075"/>
              <a:chExt cx="895803" cy="895804"/>
            </a:xfrm>
          </p:grpSpPr>
          <p:sp>
            <p:nvSpPr>
              <p:cNvPr id="114" name="Google Shape;114;p2"/>
              <p:cNvSpPr/>
              <p:nvPr/>
            </p:nvSpPr>
            <p:spPr>
              <a:xfrm>
                <a:off x="2072367" y="1615075"/>
                <a:ext cx="895803" cy="895804"/>
              </a:xfrm>
              <a:prstGeom prst="ellipse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2"/>
              <p:cNvSpPr txBox="1"/>
              <p:nvPr/>
            </p:nvSpPr>
            <p:spPr>
              <a:xfrm>
                <a:off x="2251969" y="1689802"/>
                <a:ext cx="442010" cy="715270"/>
              </a:xfrm>
              <a:prstGeom prst="rect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200"/>
                  <a:buFont typeface="Arial"/>
                  <a:buNone/>
                </a:pPr>
                <a:r>
                  <a:rPr b="1" i="0" lang="en-US" sz="32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2</a:t>
                </a:r>
                <a:endParaRPr b="1" i="0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16" name="Google Shape;116;p2"/>
            <p:cNvSpPr txBox="1"/>
            <p:nvPr/>
          </p:nvSpPr>
          <p:spPr>
            <a:xfrm>
              <a:off x="2262750" y="2231722"/>
              <a:ext cx="8306209" cy="70007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-279400" lvl="0" marL="279400" marR="0" rt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생물다양성과 관련하여 파주 생태계에 대해 알아봅시다.</a:t>
              </a:r>
              <a:endParaRPr b="1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7" name="Google Shape;117;p2"/>
          <p:cNvGrpSpPr/>
          <p:nvPr/>
        </p:nvGrpSpPr>
        <p:grpSpPr>
          <a:xfrm>
            <a:off x="1202724" y="4547218"/>
            <a:ext cx="9366235" cy="1312345"/>
            <a:chOff x="1202724" y="2228670"/>
            <a:chExt cx="9366235" cy="1312345"/>
          </a:xfrm>
        </p:grpSpPr>
        <p:grpSp>
          <p:nvGrpSpPr>
            <p:cNvPr id="118" name="Google Shape;118;p2"/>
            <p:cNvGrpSpPr/>
            <p:nvPr/>
          </p:nvGrpSpPr>
          <p:grpSpPr>
            <a:xfrm>
              <a:off x="1202724" y="2228670"/>
              <a:ext cx="721690" cy="721691"/>
              <a:chOff x="2072367" y="1615075"/>
              <a:chExt cx="895803" cy="895804"/>
            </a:xfrm>
          </p:grpSpPr>
          <p:sp>
            <p:nvSpPr>
              <p:cNvPr id="119" name="Google Shape;119;p2"/>
              <p:cNvSpPr/>
              <p:nvPr/>
            </p:nvSpPr>
            <p:spPr>
              <a:xfrm>
                <a:off x="2072367" y="1615075"/>
                <a:ext cx="895803" cy="895804"/>
              </a:xfrm>
              <a:prstGeom prst="ellipse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0" name="Google Shape;120;p2"/>
              <p:cNvSpPr txBox="1"/>
              <p:nvPr/>
            </p:nvSpPr>
            <p:spPr>
              <a:xfrm>
                <a:off x="2251969" y="1689802"/>
                <a:ext cx="442010" cy="715270"/>
              </a:xfrm>
              <a:prstGeom prst="rect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200"/>
                  <a:buFont typeface="Arial"/>
                  <a:buNone/>
                </a:pPr>
                <a:r>
                  <a:rPr b="1" i="0" lang="en-US" sz="32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4</a:t>
                </a:r>
                <a:endParaRPr b="1" i="0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1" name="Google Shape;121;p2"/>
            <p:cNvSpPr txBox="1"/>
            <p:nvPr/>
          </p:nvSpPr>
          <p:spPr>
            <a:xfrm>
              <a:off x="2262750" y="2231722"/>
              <a:ext cx="8306209" cy="130929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32845" marR="0" rt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다양한 생태계, 다양한 생물들을  위해 나는 어떤 행동을 해야 할지 생각해봅시다.</a:t>
              </a:r>
              <a:endParaRPr b="1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122" name="Google Shape;122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23" name="Google Shape;123;p2"/>
          <p:cNvGrpSpPr/>
          <p:nvPr/>
        </p:nvGrpSpPr>
        <p:grpSpPr>
          <a:xfrm>
            <a:off x="1214970" y="3435360"/>
            <a:ext cx="9431924" cy="1302819"/>
            <a:chOff x="1202724" y="2133187"/>
            <a:chExt cx="9431924" cy="1302819"/>
          </a:xfrm>
        </p:grpSpPr>
        <p:grpSp>
          <p:nvGrpSpPr>
            <p:cNvPr id="124" name="Google Shape;124;p2"/>
            <p:cNvGrpSpPr/>
            <p:nvPr/>
          </p:nvGrpSpPr>
          <p:grpSpPr>
            <a:xfrm>
              <a:off x="1202724" y="2228670"/>
              <a:ext cx="721690" cy="721691"/>
              <a:chOff x="2072367" y="1615075"/>
              <a:chExt cx="895803" cy="895804"/>
            </a:xfrm>
          </p:grpSpPr>
          <p:sp>
            <p:nvSpPr>
              <p:cNvPr id="125" name="Google Shape;125;p2"/>
              <p:cNvSpPr/>
              <p:nvPr/>
            </p:nvSpPr>
            <p:spPr>
              <a:xfrm>
                <a:off x="2072367" y="1615075"/>
                <a:ext cx="895803" cy="895804"/>
              </a:xfrm>
              <a:prstGeom prst="ellipse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2"/>
              <p:cNvSpPr txBox="1"/>
              <p:nvPr/>
            </p:nvSpPr>
            <p:spPr>
              <a:xfrm>
                <a:off x="2251969" y="1689802"/>
                <a:ext cx="442010" cy="715270"/>
              </a:xfrm>
              <a:prstGeom prst="rect">
                <a:avLst/>
              </a:prstGeom>
              <a:solidFill>
                <a:srgbClr val="8AAA00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3200"/>
                  <a:buFont typeface="Arial"/>
                  <a:buNone/>
                </a:pPr>
                <a:r>
                  <a:rPr b="1" i="0" lang="en-US" sz="3200" u="none" cap="none" strike="noStrike">
                    <a:solidFill>
                      <a:schemeClr val="lt1"/>
                    </a:solidFill>
                    <a:latin typeface="Arial"/>
                    <a:ea typeface="Arial"/>
                    <a:cs typeface="Arial"/>
                    <a:sym typeface="Arial"/>
                  </a:rPr>
                  <a:t>3</a:t>
                </a:r>
                <a:endParaRPr b="1" i="0" sz="3200" u="none" cap="none" strike="noStrik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" name="Google Shape;127;p2"/>
            <p:cNvSpPr txBox="1"/>
            <p:nvPr/>
          </p:nvSpPr>
          <p:spPr>
            <a:xfrm>
              <a:off x="2328439" y="2133187"/>
              <a:ext cx="8306209" cy="1302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-49267" lvl="0" marL="49267" marR="0" rtl="0" algn="just">
                <a:lnSpc>
                  <a:spcPct val="16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500"/>
                <a:buFont typeface="Arial"/>
                <a:buNone/>
              </a:pPr>
              <a:r>
                <a:rPr b="1" i="0" lang="en-US" sz="25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우리 고장 파주에는 어떤 생태계에 어떤 생물들이 살고 있는지 알아봅시다.</a:t>
              </a:r>
              <a:endParaRPr b="1" i="0" sz="2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3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33" name="Google Shape;133;p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4" name="Google Shape;134;p3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학습문제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35" name="Google Shape;135;p3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aphicFrame>
        <p:nvGraphicFramePr>
          <p:cNvPr id="136" name="Google Shape;136;p3"/>
          <p:cNvGraphicFramePr/>
          <p:nvPr/>
        </p:nvGraphicFramePr>
        <p:xfrm>
          <a:off x="1241752" y="137969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{732A52F5-0695-47CE-B245-30D9B60C7DA8}</a:tableStyleId>
              </a:tblPr>
              <a:tblGrid>
                <a:gridCol w="10088900"/>
              </a:tblGrid>
              <a:tr h="4394150">
                <a:tc>
                  <a:txBody>
                    <a:bodyPr/>
                    <a:lstStyle/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i="0" lang="en-US" sz="25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생물다양성으로 종다양성, 유전적다양성, 생태계다양성의 개념에 대해 알아봅시다.</a:t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t/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i="0" lang="en-US" sz="25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우리고장에는 어떤 생태계가 존재하고 어떤 생물들이 살고 있는지 알아봅시다.</a:t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t/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rPr b="1" i="0" lang="en-US" sz="25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다양한 생태계, 다양한 생물종들을 보전하기 위해 내가 할 수 있는 행동들을 알아보고 실천합시다.</a:t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just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500"/>
                        <a:buFont typeface="Arial"/>
                        <a:buNone/>
                      </a:pPr>
                      <a:r>
                        <a:t/>
                      </a:r>
                      <a:endParaRPr b="1" i="0" sz="25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ctr">
                    <a:lnL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137" name="Google Shape;13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70948" y="5336948"/>
            <a:ext cx="1521052" cy="152105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4164" y="1514826"/>
            <a:ext cx="499859" cy="499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05020" y="3429000"/>
            <a:ext cx="499859" cy="49985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0" name="Google Shape;140;p3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41" name="Google Shape;141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26940" y="5147154"/>
            <a:ext cx="499859" cy="49985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4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47" name="Google Shape;147;p4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Google Shape;148;p4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마음열기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49" name="Google Shape;149;p4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50" name="Google Shape;150;p4"/>
          <p:cNvSpPr/>
          <p:nvPr/>
        </p:nvSpPr>
        <p:spPr>
          <a:xfrm>
            <a:off x="511219" y="1834371"/>
            <a:ext cx="11127094" cy="4597174"/>
          </a:xfrm>
          <a:prstGeom prst="roundRect">
            <a:avLst>
              <a:gd fmla="val 5525" name="adj"/>
            </a:avLst>
          </a:prstGeom>
          <a:solidFill>
            <a:schemeClr val="lt1"/>
          </a:solidFill>
          <a:ln cap="flat" cmpd="sng" w="19050">
            <a:solidFill>
              <a:srgbClr val="F4E5B1"/>
            </a:solidFill>
            <a:prstDash val="solid"/>
            <a:round/>
            <a:headEnd len="sm" w="sm" type="none"/>
            <a:tailEnd len="sm" w="sm" type="none"/>
          </a:ln>
          <a:effectLst>
            <a:outerShdw blurRad="139700" rotWithShape="0" algn="t" dir="54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85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4"/>
          <p:cNvSpPr txBox="1"/>
          <p:nvPr/>
        </p:nvSpPr>
        <p:spPr>
          <a:xfrm>
            <a:off x="1899411" y="1318611"/>
            <a:ext cx="4228829" cy="422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생물 다양성 의미 탐구하기</a:t>
            </a:r>
            <a:endParaRPr b="1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555009" y="1320501"/>
            <a:ext cx="1245698" cy="431728"/>
          </a:xfrm>
          <a:prstGeom prst="roundRect">
            <a:avLst>
              <a:gd fmla="val 16667" name="adj"/>
            </a:avLst>
          </a:prstGeom>
          <a:solidFill>
            <a:srgbClr val="D2DED3"/>
          </a:solidFill>
          <a:ln cap="flat" cmpd="sng" w="12700">
            <a:solidFill>
              <a:srgbClr val="9278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rPr>
              <a:t>1차시</a:t>
            </a:r>
            <a:endParaRPr b="1" i="0" sz="2000" u="none" cap="none" strike="noStrike">
              <a:solidFill>
                <a:srgbClr val="9278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"/>
          <p:cNvSpPr txBox="1"/>
          <p:nvPr/>
        </p:nvSpPr>
        <p:spPr>
          <a:xfrm>
            <a:off x="4117518" y="2593837"/>
            <a:ext cx="7037926" cy="332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내가 생각하는 생물다양성의 의미에 대해  학습지 또는 페들렛에 써봅시다.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 ‘늑대 14마리 공원에 풀어놓자 일어난 놀라운 변화 ‘ 유튜브      영상을 보고 생물 종 다양성과 생태계 다양성의 관계에 대해 이해한다.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생물 다양성 개념안에 종다양성, 유전자 다양성, 생태계 다양성의 개념이 포함되어 있음을 알려준다.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55" name="Google Shape;155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936078" y="2479783"/>
            <a:ext cx="3150480" cy="29369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Google Shape;160;p5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61" name="Google Shape;161;p5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2" name="Google Shape;162;p5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마음펼침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63" name="Google Shape;163;p5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64" name="Google Shape;164;p5"/>
          <p:cNvSpPr/>
          <p:nvPr/>
        </p:nvSpPr>
        <p:spPr>
          <a:xfrm>
            <a:off x="511219" y="1834371"/>
            <a:ext cx="11127000" cy="4597200"/>
          </a:xfrm>
          <a:prstGeom prst="roundRect">
            <a:avLst>
              <a:gd fmla="val 5525" name="adj"/>
            </a:avLst>
          </a:prstGeom>
          <a:solidFill>
            <a:schemeClr val="lt1"/>
          </a:solidFill>
          <a:ln cap="flat" cmpd="sng" w="19050">
            <a:solidFill>
              <a:srgbClr val="F4E5B1"/>
            </a:solidFill>
            <a:prstDash val="solid"/>
            <a:round/>
            <a:headEnd len="sm" w="sm" type="none"/>
            <a:tailEnd len="sm" w="sm" type="none"/>
          </a:ln>
          <a:effectLst>
            <a:outerShdw blurRad="139700" rotWithShape="0" algn="t" dir="54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85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5"/>
          <p:cNvSpPr txBox="1"/>
          <p:nvPr/>
        </p:nvSpPr>
        <p:spPr>
          <a:xfrm>
            <a:off x="1899411" y="1318611"/>
            <a:ext cx="9963174" cy="422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생태계 다양성의 중요성에 대해 인식하고 파주지역의 다양한 생태계 기록하기</a:t>
            </a:r>
            <a:endParaRPr b="1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5"/>
          <p:cNvSpPr/>
          <p:nvPr/>
        </p:nvSpPr>
        <p:spPr>
          <a:xfrm>
            <a:off x="555009" y="1320501"/>
            <a:ext cx="1245698" cy="431728"/>
          </a:xfrm>
          <a:prstGeom prst="roundRect">
            <a:avLst>
              <a:gd fmla="val 16667" name="adj"/>
            </a:avLst>
          </a:prstGeom>
          <a:solidFill>
            <a:srgbClr val="D2DED3"/>
          </a:solidFill>
          <a:ln cap="flat" cmpd="sng" w="12700">
            <a:solidFill>
              <a:srgbClr val="9278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rPr>
              <a:t>1차시</a:t>
            </a:r>
            <a:endParaRPr b="1" i="0" sz="2000" u="none" cap="none" strike="noStrike">
              <a:solidFill>
                <a:srgbClr val="9278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5"/>
          <p:cNvSpPr txBox="1"/>
          <p:nvPr/>
        </p:nvSpPr>
        <p:spPr>
          <a:xfrm>
            <a:off x="3886928" y="2226568"/>
            <a:ext cx="7294609" cy="2867382"/>
          </a:xfrm>
          <a:prstGeom prst="rect">
            <a:avLst/>
          </a:prstGeom>
          <a:noFill/>
          <a:ln>
            <a:noFill/>
          </a:ln>
        </p:spPr>
        <p:txBody>
          <a:bodyPr wrap="square" lIns="91425" tIns="45700" rIns="91425" bIns="45700" anchor="t" anchorCtr="0">
            <a:spAutoFit/>
          </a:bodyPr>
          <a:lstStyle/>
          <a:p>
            <a:pPr marL="279400" marR="0" lvl="0" indent="-2794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defRPr/>
            </a:pP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생태계 다양성의 중요성에 대해 질문하기</a:t>
            </a:r>
            <a:endParaRPr lang="en-US"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9400" marR="0" lvl="0" indent="-2794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defRPr/>
            </a:pP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‘생태계 다양성‘ 유튜브 영상 시청후 생태계 다양성의 중요성에              </a:t>
            </a:r>
            <a:endParaRPr lang="en-US"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9400" marR="0" lvl="0" indent="-2794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defRPr/>
            </a:pP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대해 인식하기</a:t>
            </a:r>
            <a:endParaRPr lang="en-US"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9400" marR="0" lvl="0" indent="-2794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defRPr/>
            </a:pP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일반적인 다양한 생태계(서식환경) 설명하기</a:t>
            </a:r>
            <a:endParaRPr lang="en-US"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9400" marR="0" lvl="0" indent="-27940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  <a:defRPr/>
            </a:pP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ko-KR" alt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패들렛</a:t>
            </a:r>
            <a:r>
              <a:rPr lang="en-US" sz="19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지도에 파주지역의 하천, 습지, 산림 등의 다양한 생태계 지역을 찾아서 위치 표시하기</a:t>
            </a:r>
            <a:endParaRPr lang="en-US" sz="19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8" name="Google Shape;16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808640" y="2282313"/>
            <a:ext cx="2838455" cy="3183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6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76" name="Google Shape;176;p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7" name="Google Shape;177;p6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마음키움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78" name="Google Shape;178;p6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79" name="Google Shape;179;p6"/>
          <p:cNvSpPr/>
          <p:nvPr/>
        </p:nvSpPr>
        <p:spPr>
          <a:xfrm>
            <a:off x="511219" y="1834371"/>
            <a:ext cx="11127094" cy="4597174"/>
          </a:xfrm>
          <a:prstGeom prst="roundRect">
            <a:avLst>
              <a:gd fmla="val 5525" name="adj"/>
            </a:avLst>
          </a:prstGeom>
          <a:solidFill>
            <a:schemeClr val="lt1"/>
          </a:solidFill>
          <a:ln cap="flat" cmpd="sng" w="19050">
            <a:solidFill>
              <a:srgbClr val="F4E5B1"/>
            </a:solidFill>
            <a:prstDash val="solid"/>
            <a:round/>
            <a:headEnd len="sm" w="sm" type="none"/>
            <a:tailEnd len="sm" w="sm" type="none"/>
          </a:ln>
          <a:effectLst>
            <a:outerShdw blurRad="139700" rotWithShape="0" algn="t" dir="54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85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6"/>
          <p:cNvSpPr txBox="1"/>
          <p:nvPr/>
        </p:nvSpPr>
        <p:spPr>
          <a:xfrm>
            <a:off x="544060" y="1286809"/>
            <a:ext cx="7961298" cy="416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         다양한 생태계 안에 살고 있는 생물들  알아보기</a:t>
            </a:r>
            <a:endParaRPr b="1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" name="Google Shape;181;p6"/>
          <p:cNvSpPr txBox="1"/>
          <p:nvPr/>
        </p:nvSpPr>
        <p:spPr>
          <a:xfrm>
            <a:off x="859981" y="2209443"/>
            <a:ext cx="10472038" cy="155067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28600" lvl="0" marL="2286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지난 시간에 알아본 파주 지역의 다양한 생태계 중에서 한 곳을 정하기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정한 생태계 지역에 살고 있는 다양한 생물종 이름을 기록하기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0" marL="2286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다양한 생물종들을 그림으로 그려서 표현하기, 문장으로 특징 쓰기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2" name="Google Shape;18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6"/>
          <p:cNvSpPr/>
          <p:nvPr/>
        </p:nvSpPr>
        <p:spPr>
          <a:xfrm>
            <a:off x="538586" y="1282401"/>
            <a:ext cx="1245698" cy="431728"/>
          </a:xfrm>
          <a:prstGeom prst="roundRect">
            <a:avLst>
              <a:gd fmla="val 16667" name="adj"/>
            </a:avLst>
          </a:prstGeom>
          <a:solidFill>
            <a:srgbClr val="D2DED3"/>
          </a:solidFill>
          <a:ln cap="flat" cmpd="sng" w="12700">
            <a:solidFill>
              <a:srgbClr val="9278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rPr>
              <a:t>2차시</a:t>
            </a:r>
            <a:endParaRPr b="1" i="0" sz="2000" u="none" cap="none" strike="noStrike">
              <a:solidFill>
                <a:srgbClr val="9278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8" name="Google Shape;188;p7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189" name="Google Shape;189;p7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0" name="Google Shape;190;p7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마음키움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91" name="Google Shape;191;p7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92" name="Google Shape;192;p7"/>
          <p:cNvSpPr/>
          <p:nvPr/>
        </p:nvSpPr>
        <p:spPr>
          <a:xfrm>
            <a:off x="511219" y="1834371"/>
            <a:ext cx="11127094" cy="4597174"/>
          </a:xfrm>
          <a:prstGeom prst="roundRect">
            <a:avLst>
              <a:gd fmla="val 5525" name="adj"/>
            </a:avLst>
          </a:prstGeom>
          <a:solidFill>
            <a:schemeClr val="lt1"/>
          </a:solidFill>
          <a:ln cap="flat" cmpd="sng" w="19050">
            <a:solidFill>
              <a:srgbClr val="F4E5B1"/>
            </a:solidFill>
            <a:prstDash val="solid"/>
            <a:round/>
            <a:headEnd len="sm" w="sm" type="none"/>
            <a:tailEnd len="sm" w="sm" type="none"/>
          </a:ln>
          <a:effectLst>
            <a:outerShdw blurRad="139700" rotWithShape="0" algn="t" dir="54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1" i="0" sz="1800" u="none" cap="none" strike="noStrike">
              <a:solidFill>
                <a:srgbClr val="85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7"/>
          <p:cNvSpPr txBox="1"/>
          <p:nvPr/>
        </p:nvSpPr>
        <p:spPr>
          <a:xfrm>
            <a:off x="1899409" y="1318611"/>
            <a:ext cx="7529959" cy="422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다양한 생물들이 사라진다면? 시나리오 작성하기</a:t>
            </a:r>
            <a:endParaRPr b="1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555009" y="1320501"/>
            <a:ext cx="1245698" cy="431728"/>
          </a:xfrm>
          <a:prstGeom prst="roundRect">
            <a:avLst>
              <a:gd fmla="val 16667" name="adj"/>
            </a:avLst>
          </a:prstGeom>
          <a:solidFill>
            <a:srgbClr val="D2DED3"/>
          </a:solidFill>
          <a:ln cap="flat" cmpd="sng" w="12700">
            <a:solidFill>
              <a:srgbClr val="92785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US" sz="20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rPr>
              <a:t>3차시</a:t>
            </a:r>
            <a:endParaRPr b="1" i="0" sz="2000" u="none" cap="none" strike="noStrike">
              <a:solidFill>
                <a:srgbClr val="9278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1520301" y="2187424"/>
            <a:ext cx="9765619" cy="2868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모둠 또는 개별활동으로 한곳을 정했던 생태계(서식환경)에서 살고 있던 생물들이 어떤 역할을 하고 있는지 토의한다.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다양한 생물들이 사라진다면 ?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어떤 일이 일어날지 시나리오를 작성한다.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(에듀테크 플랫폼으로 하이러닝 또는 구글클래스룸 이용 또는 학습지 사용)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시나리오를 공유하고 생물의 소중함에 대해 토의한다.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oogle Shape;201;p8"/>
          <p:cNvGrpSpPr/>
          <p:nvPr/>
        </p:nvGrpSpPr>
        <p:grpSpPr>
          <a:xfrm>
            <a:off x="437330" y="434982"/>
            <a:ext cx="2734596" cy="727178"/>
            <a:chOff x="437330" y="434982"/>
            <a:chExt cx="2734596" cy="727178"/>
          </a:xfrm>
        </p:grpSpPr>
        <p:pic>
          <p:nvPicPr>
            <p:cNvPr id="202" name="Google Shape;202;p8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511219" y="568539"/>
              <a:ext cx="460064" cy="46006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3" name="Google Shape;203;p8"/>
            <p:cNvSpPr/>
            <p:nvPr/>
          </p:nvSpPr>
          <p:spPr>
            <a:xfrm>
              <a:off x="1144023" y="434982"/>
              <a:ext cx="2027903" cy="727177"/>
            </a:xfrm>
            <a:prstGeom prst="round2SameRect">
              <a:avLst>
                <a:gd fmla="val 16667" name="adj1"/>
                <a:gd fmla="val 0" name="adj2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900"/>
                <a:buFont typeface="Arial"/>
                <a:buNone/>
              </a:pPr>
              <a:r>
                <a:rPr b="1" i="0" lang="en-US" sz="2900" u="none" cap="none" strike="noStrike">
                  <a:solidFill>
                    <a:srgbClr val="927855"/>
                  </a:solidFill>
                  <a:latin typeface="Arial"/>
                  <a:ea typeface="Arial"/>
                  <a:cs typeface="Arial"/>
                  <a:sym typeface="Arial"/>
                </a:rPr>
                <a:t>마음다짐</a:t>
              </a:r>
              <a:endParaRPr b="1" i="0" sz="2900" u="none" cap="none" strike="noStrike">
                <a:solidFill>
                  <a:srgbClr val="927855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04" name="Google Shape;204;p8"/>
            <p:cNvCxnSpPr/>
            <p:nvPr/>
          </p:nvCxnSpPr>
          <p:spPr>
            <a:xfrm>
              <a:off x="437330" y="1162160"/>
              <a:ext cx="2726407" cy="0"/>
            </a:xfrm>
            <a:prstGeom prst="straightConnector1">
              <a:avLst/>
            </a:prstGeom>
            <a:noFill/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205" name="Google Shape;205;p8"/>
          <p:cNvSpPr/>
          <p:nvPr/>
        </p:nvSpPr>
        <p:spPr>
          <a:xfrm>
            <a:off x="511219" y="1834371"/>
            <a:ext cx="11127094" cy="4597174"/>
          </a:xfrm>
          <a:prstGeom prst="roundRect">
            <a:avLst>
              <a:gd fmla="val 5525" name="adj"/>
            </a:avLst>
          </a:prstGeom>
          <a:solidFill>
            <a:schemeClr val="lt1"/>
          </a:solidFill>
          <a:ln cap="flat" cmpd="sng" w="19050">
            <a:solidFill>
              <a:srgbClr val="F4E5B1"/>
            </a:solidFill>
            <a:prstDash val="solid"/>
            <a:round/>
            <a:headEnd len="sm" w="sm" type="none"/>
            <a:tailEnd len="sm" w="sm" type="none"/>
          </a:ln>
          <a:effectLst>
            <a:outerShdw blurRad="139700" rotWithShape="0" algn="t" dir="5400000" dist="762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t/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  <a:endParaRPr b="1" i="0" sz="1800" u="none" cap="none" strike="noStrike">
              <a:solidFill>
                <a:srgbClr val="85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8"/>
          <p:cNvSpPr txBox="1"/>
          <p:nvPr/>
        </p:nvSpPr>
        <p:spPr>
          <a:xfrm>
            <a:off x="1151016" y="1391617"/>
            <a:ext cx="10141122" cy="4225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-US" sz="2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생태계 보전을 위한 실천항목 만들기, 환경지킴 편지 쓰기, 표어 만들기</a:t>
            </a:r>
            <a:endParaRPr b="1" i="0" sz="2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8"/>
          <p:cNvSpPr txBox="1"/>
          <p:nvPr/>
        </p:nvSpPr>
        <p:spPr>
          <a:xfrm>
            <a:off x="1520301" y="2187424"/>
            <a:ext cx="9765619" cy="24017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생물 다양성 보전을 위한 실천항목으로 액션 플랜 만들기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보호하고 싶은 생물을 위한 환경 지킴 편지 쓰기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생태계 다양성 보전을 위한 표어 만들기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액션 플랜 공유하고 실천 행동의 가능성에 대해 토의하기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79400" lvl="0" marL="279400" marR="0" rtl="0" algn="just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r>
              <a:rPr b="1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 생태계 다양성과 생물 다양성의 관계에 대해 이야기하기</a:t>
            </a:r>
            <a:endParaRPr b="1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8" name="Google Shape;20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631275" y="328431"/>
            <a:ext cx="2301682" cy="6899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rgbClr val="000000"/>
      </a:dk1>
      <a:lt1>
        <a:srgbClr val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Office">
      <a:maj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283</ep:Words>
  <ep:PresentationFormat/>
  <ep:Paragraphs>43</ep:Paragraphs>
  <ep:Slides>8</ep:Slides>
  <ep:Notes>8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ep:HeadingPairs>
  <ep:TitlesOfParts>
    <vt:vector size="9" baseType="lpstr">
      <vt:lpstr>한컴오피스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2025-06-04T04:55:12.943</dcterms:created>
  <dc:creator>User</dc:creator>
  <cp:lastModifiedBy>User</cp:lastModifiedBy>
  <dcterms:modified xsi:type="dcterms:W3CDTF">2025-08-04T11:35:45.262</dcterms:modified>
  <cp:revision>10</cp:revision>
  <cp:version/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