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7">
          <p15:clr>
            <a:srgbClr val="000000"/>
          </p15:clr>
        </p15:guide>
        <p15:guide id="2" pos="3839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7" orient="horz"/>
        <p:guide pos="383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914399" y="2130425"/>
            <a:ext cx="10363198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828799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간지" type="objOnly">
  <p:cSld name="OBJECT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ctrTitle"/>
          </p:nvPr>
        </p:nvSpPr>
        <p:spPr>
          <a:xfrm>
            <a:off x="0" y="2130425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목차" type="clipArtAndTx">
  <p:cSld name="CLIPART_AND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>
            <a:off x="2857477" y="2214563"/>
            <a:ext cx="6477021" cy="3214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본문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type="title"/>
          </p:nvPr>
        </p:nvSpPr>
        <p:spPr>
          <a:xfrm rot="5400000">
            <a:off x="7285036" y="1828801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" type="body"/>
          </p:nvPr>
        </p:nvSpPr>
        <p:spPr>
          <a:xfrm rot="5400000">
            <a:off x="1697036" y="-812799"/>
            <a:ext cx="5851525" cy="802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963083" y="4406900"/>
            <a:ext cx="10363198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963083" y="2906713"/>
            <a:ext cx="10363198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내용 2개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09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406400" lvl="8" marL="41148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97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406400" lvl="8" marL="41148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표" type="tbl">
  <p:cSld name="TABL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내용 4개" type="fourObj">
  <p:cSld name="FOUR_OBJECTS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09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197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8" name="Google Shape;58;p9"/>
          <p:cNvSpPr txBox="1"/>
          <p:nvPr>
            <p:ph idx="3" type="body"/>
          </p:nvPr>
        </p:nvSpPr>
        <p:spPr>
          <a:xfrm>
            <a:off x="608037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9" name="Google Shape;59;p9"/>
          <p:cNvSpPr txBox="1"/>
          <p:nvPr>
            <p:ph idx="4" type="body"/>
          </p:nvPr>
        </p:nvSpPr>
        <p:spPr>
          <a:xfrm>
            <a:off x="6196036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그림 및 설명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2389716" y="4800600"/>
            <a:ext cx="7315199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/>
          <p:nvPr>
            <p:ph idx="2" type="pic"/>
          </p:nvPr>
        </p:nvSpPr>
        <p:spPr>
          <a:xfrm>
            <a:off x="2389716" y="612775"/>
            <a:ext cx="73151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2389716" y="5367338"/>
            <a:ext cx="7315199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86448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914401" y="1671850"/>
            <a:ext cx="10363198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Font typeface="Arial"/>
              <a:buNone/>
            </a:pPr>
            <a:r>
              <a:rPr lang="ko-KR" sz="6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작은 실천이 지구를 살려요</a:t>
            </a:r>
            <a:endParaRPr sz="6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946635" y="3218075"/>
            <a:ext cx="8298729" cy="574249"/>
          </a:xfrm>
          <a:prstGeom prst="rect">
            <a:avLst/>
          </a:prstGeom>
          <a:solidFill>
            <a:srgbClr val="69C482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ko-KR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우리 동네 하천 지킴이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391B3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560896" y="1486178"/>
            <a:ext cx="11119306" cy="3718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900"/>
              <a:buFont typeface="Arial"/>
              <a:buNone/>
            </a:pPr>
            <a:r>
              <a:rPr b="0" i="0" lang="ko-KR" sz="4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하천을 깨끗하게 하기 위해</a:t>
            </a:r>
            <a:endParaRPr b="0" i="0" sz="6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</a:pPr>
            <a:r>
              <a:t/>
            </a:r>
            <a:endParaRPr b="0" i="0" sz="6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100"/>
              <a:buFont typeface="Arial"/>
              <a:buNone/>
            </a:pPr>
            <a:r>
              <a:rPr b="0" i="0" lang="ko-KR" sz="7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우리는 무엇을 할 수 있을까요?</a:t>
            </a:r>
            <a:endParaRPr b="0" i="0" sz="71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52132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609600" y="696880"/>
            <a:ext cx="10972798" cy="6052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ko-KR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</a:t>
            </a:r>
            <a:br>
              <a:rPr lang="ko-KR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</a:t>
            </a: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r>
              <a:rPr lang="ko-KR" sz="66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 흙공이란?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# EM(Effective Micro-organisms)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# 유용한 미생물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# 미생물과 황토를 섞어 만듦.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# 친환경 흙공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# 황토, EM원액, 물</a:t>
            </a:r>
            <a:b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488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</a:t>
            </a:r>
            <a:br>
              <a:rPr lang="ko-KR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EFEF8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609601" y="246063"/>
            <a:ext cx="10972798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6448"/>
              </a:buClr>
              <a:buSzPts val="2900"/>
              <a:buFont typeface="Arial"/>
              <a:buNone/>
            </a:pPr>
            <a:r>
              <a:rPr lang="ko-KR" sz="2900">
                <a:solidFill>
                  <a:srgbClr val="086448"/>
                </a:solidFill>
                <a:latin typeface="Arial"/>
                <a:ea typeface="Arial"/>
                <a:cs typeface="Arial"/>
                <a:sym typeface="Arial"/>
              </a:rPr>
              <a:t>EM 흙공 만들기</a:t>
            </a:r>
            <a:endParaRPr sz="2900">
              <a:solidFill>
                <a:srgbClr val="08644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7"/>
          <p:cNvSpPr/>
          <p:nvPr/>
        </p:nvSpPr>
        <p:spPr>
          <a:xfrm>
            <a:off x="659777" y="1013381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90DB45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STEP 1  황토 고르기</a:t>
            </a:r>
            <a:r>
              <a:rPr b="1" i="0" lang="ko-K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</a:t>
            </a:r>
            <a:r>
              <a:rPr b="0" i="0" lang="ko-K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황토 속 돌멩이, 나뭇가지, 비닐 등 골라내기</a:t>
            </a:r>
            <a:r>
              <a:rPr b="1" i="0" lang="ko-K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659777" y="2679569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059D34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STEP 3  EM 용액을 넣고 반죽하기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b="0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섞인 황토를 분화구 형태로 만든 뒤 용액 넣고 반죽하기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7"/>
          <p:cNvSpPr/>
          <p:nvPr/>
        </p:nvSpPr>
        <p:spPr>
          <a:xfrm>
            <a:off x="659777" y="1857866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90DB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STEP 2  황토와 EM 발효제 섞기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b="0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황토와 EM 발효제를 잘 섞어주기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7"/>
          <p:cNvSpPr/>
          <p:nvPr/>
        </p:nvSpPr>
        <p:spPr>
          <a:xfrm>
            <a:off x="659777" y="3542515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059D3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STEP 4  흙공 모양 만들기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 </a:t>
            </a:r>
            <a:r>
              <a:rPr b="0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반죽된 황토를 치즈볼 크기로, 매끄럽고 동그랗게 빚기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659777" y="4382287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086448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STEP 5  발효시키기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          </a:t>
            </a:r>
            <a:r>
              <a:rPr b="0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잘 빚어진 흙공을 건조한 그늘에서 1주일 이상 발효시키기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/>
          <p:nvPr/>
        </p:nvSpPr>
        <p:spPr>
          <a:xfrm>
            <a:off x="659777" y="5231877"/>
            <a:ext cx="10872445" cy="618633"/>
          </a:xfrm>
          <a:prstGeom prst="roundRect">
            <a:avLst>
              <a:gd fmla="val 16667" name="adj"/>
            </a:avLst>
          </a:prstGeom>
          <a:solidFill>
            <a:srgbClr val="0864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STEP 6  하천에 투척하기</a:t>
            </a:r>
            <a:r>
              <a:rPr b="1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 </a:t>
            </a:r>
            <a:r>
              <a:rPr b="0" i="0" lang="ko-KR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잘 발효된 EM 흙공을 우리 주변의 하천에 투척하기</a:t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EFEF8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6029" y="0"/>
            <a:ext cx="51435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29866" y="0"/>
            <a:ext cx="51435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8"/>
          <p:cNvSpPr/>
          <p:nvPr/>
        </p:nvSpPr>
        <p:spPr>
          <a:xfrm>
            <a:off x="293115" y="6016657"/>
            <a:ext cx="5779416" cy="574249"/>
          </a:xfrm>
          <a:prstGeom prst="rect">
            <a:avLst/>
          </a:prstGeom>
          <a:solidFill>
            <a:srgbClr val="61575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ko-KR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흙공 모양으로 만들었어요.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6229251" y="6016657"/>
            <a:ext cx="5779416" cy="574249"/>
          </a:xfrm>
          <a:prstGeom prst="rect">
            <a:avLst/>
          </a:prstGeom>
          <a:solidFill>
            <a:srgbClr val="0864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ko-KR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10일 후, 잘 숙성되었습니다.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EFEF8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/>
          <p:nvPr>
            <p:ph type="title"/>
          </p:nvPr>
        </p:nvSpPr>
        <p:spPr>
          <a:xfrm>
            <a:off x="1196717" y="5813769"/>
            <a:ext cx="276441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900"/>
              <a:buFont typeface="Arial"/>
              <a:buNone/>
            </a:pPr>
            <a:r>
              <a:rPr lang="ko-KR" sz="29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수질정화</a:t>
            </a:r>
            <a:endParaRPr sz="2900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994724" y="2397943"/>
            <a:ext cx="3168396" cy="3168396"/>
          </a:xfrm>
          <a:prstGeom prst="ellipse">
            <a:avLst/>
          </a:prstGeom>
          <a:solidFill>
            <a:srgbClr val="90DB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4672356" y="2397943"/>
            <a:ext cx="3168396" cy="3168396"/>
          </a:xfrm>
          <a:prstGeom prst="ellipse">
            <a:avLst/>
          </a:prstGeom>
          <a:solidFill>
            <a:srgbClr val="059D3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9"/>
          <p:cNvSpPr/>
          <p:nvPr/>
        </p:nvSpPr>
        <p:spPr>
          <a:xfrm>
            <a:off x="8236867" y="2397943"/>
            <a:ext cx="3168396" cy="3168396"/>
          </a:xfrm>
          <a:prstGeom prst="ellipse">
            <a:avLst/>
          </a:prstGeom>
          <a:solidFill>
            <a:srgbClr val="0864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828329" y="1143966"/>
            <a:ext cx="10535342" cy="701904"/>
          </a:xfrm>
          <a:prstGeom prst="rect">
            <a:avLst/>
          </a:prstGeom>
          <a:solidFill>
            <a:srgbClr val="69C48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0" i="0" lang="ko-KR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물 속 환경을 건강하게!</a:t>
            </a:r>
            <a:endParaRPr b="0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762001" y="398463"/>
            <a:ext cx="10972798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6448"/>
              </a:buClr>
              <a:buSzPts val="2900"/>
              <a:buFont typeface="Arial"/>
              <a:buNone/>
            </a:pPr>
            <a:r>
              <a:rPr b="0" i="0" lang="ko-KR" sz="2900" u="none" cap="none" strike="noStrike">
                <a:solidFill>
                  <a:srgbClr val="086448"/>
                </a:solidFill>
                <a:latin typeface="Arial"/>
                <a:ea typeface="Arial"/>
                <a:cs typeface="Arial"/>
                <a:sym typeface="Arial"/>
              </a:rPr>
              <a:t>EM 흙공의 효과</a:t>
            </a:r>
            <a:endParaRPr b="0" i="0" sz="2900" u="none" cap="none" strike="noStrike">
              <a:solidFill>
                <a:srgbClr val="08644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4874349" y="5813769"/>
            <a:ext cx="276441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900"/>
              <a:buFont typeface="Arial"/>
              <a:buNone/>
            </a:pPr>
            <a:r>
              <a:rPr b="0" i="0" lang="ko-KR" sz="29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악취제거</a:t>
            </a:r>
            <a:endParaRPr b="0" i="0" sz="290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8438862" y="5813769"/>
            <a:ext cx="276441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2900"/>
              <a:buFont typeface="Arial"/>
              <a:buNone/>
            </a:pPr>
            <a:r>
              <a:rPr b="0" i="0" lang="ko-KR" sz="29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수생생물복원</a:t>
            </a:r>
            <a:endParaRPr b="0" i="0" sz="290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994724" y="3429000"/>
            <a:ext cx="3147374" cy="11999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ko-KR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오염된 물 속의 유해 물질을 분해해요</a:t>
            </a:r>
            <a:r>
              <a:rPr b="0" i="0" lang="ko-KR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4693378" y="3429000"/>
            <a:ext cx="3147374" cy="11999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ko-KR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물 속 유해균을 억제,불쾌한 냄새를 줄여요 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8257890" y="2938021"/>
            <a:ext cx="3147374" cy="20640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0" i="0" lang="ko-KR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건강한 생태 환경 만들어요</a:t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0" i="0" lang="ko-KR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물고기, 식물 서식 도와요</a:t>
            </a:r>
            <a:r>
              <a:rPr b="0" i="0" lang="ko-KR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391B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/>
          <p:nvPr/>
        </p:nvSpPr>
        <p:spPr>
          <a:xfrm>
            <a:off x="560896" y="1486178"/>
            <a:ext cx="11119306" cy="3718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900"/>
              <a:buFont typeface="Arial"/>
              <a:buNone/>
            </a:pPr>
            <a:r>
              <a:rPr b="0" i="0" lang="ko-KR" sz="4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우리 동네 하천에</a:t>
            </a:r>
            <a:endParaRPr b="0" i="0" sz="49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</a:pPr>
            <a:r>
              <a:t/>
            </a:r>
            <a:endParaRPr b="0" i="0" sz="6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100"/>
              <a:buFont typeface="Arial"/>
              <a:buNone/>
            </a:pPr>
            <a:r>
              <a:rPr b="0" i="0" lang="ko-KR" sz="7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가 본 적이 있나요?</a:t>
            </a:r>
            <a:endParaRPr b="0" i="0" sz="71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86448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ctrTitle"/>
          </p:nvPr>
        </p:nvSpPr>
        <p:spPr>
          <a:xfrm>
            <a:off x="369421" y="1734025"/>
            <a:ext cx="11453100" cy="49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EM 흙공은 꼭 하천에만 던져주세요.</a:t>
            </a:r>
            <a:b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자전거나 행인과 충돌하지 않도록 항상 조심해주세요.</a:t>
            </a:r>
            <a:b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EM 흙공을 던질 때 너무 무리해서 팔이 다치거나              소지품이 빠지지 않도록 주의해주세요.</a:t>
            </a:r>
            <a:br>
              <a:rPr lang="ko-KR" sz="43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43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1"/>
          <p:cNvSpPr txBox="1"/>
          <p:nvPr>
            <p:ph idx="1" type="subTitle"/>
          </p:nvPr>
        </p:nvSpPr>
        <p:spPr>
          <a:xfrm>
            <a:off x="1946635" y="262379"/>
            <a:ext cx="8298729" cy="1252356"/>
          </a:xfrm>
          <a:prstGeom prst="rect">
            <a:avLst/>
          </a:prstGeom>
          <a:solidFill>
            <a:srgbClr val="69C482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</a:pPr>
            <a:r>
              <a:rPr lang="ko-KR" sz="4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 흙공 던지기 주의사항</a:t>
            </a:r>
            <a:endParaRPr sz="4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