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authors.xml" ContentType="application/vnd.ms-powerpoint.author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Relationship Id="rId5" Type="http://schemas.openxmlformats.org/officeDocument/2006/relationships/custom-properties" Target="docProps/custom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autoCompressPictures="0">
  <p:sldMasterIdLst>
    <p:sldMasterId id="2147483649" r:id="rId1"/>
    <p:sldMasterId id="2147483651" r:id="rId2"/>
  </p:sldMasterIdLst>
  <p:notesMasterIdLst>
    <p:notesMasterId r:id="rId3"/>
  </p:notesMasterIdLst>
  <p:sldIdLst>
    <p:sldId id="277" r:id="rId4"/>
    <p:sldId id="257" r:id="rId5"/>
    <p:sldId id="258" r:id="rId6"/>
    <p:sldId id="271" r:id="rId7"/>
    <p:sldId id="272" r:id="rId8"/>
    <p:sldId id="274" r:id="rId9"/>
    <p:sldId id="275" r:id="rId10"/>
    <p:sldId id="278" r:id="rId11"/>
    <p:sldId id="273" r:id="rId12"/>
    <p:sldId id="279" r:id="rId13"/>
    <p:sldId id="264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authors.xml><?xml version="1.0" encoding="utf-8"?>
<p188:authorLs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xmlns:p188="http://schemas.microsoft.com/office/powerpoint/2018/8/main">
  <p188:author id="{DBA8AD97-52B1-3A7B-F49E-3DA176894C4B}" name="전 지혜" initials="지전" userId="S::jjh@ihhs88.onmicrosoft.com::c75705ed-3d61-497f-b56e-4d33af049cc9" providerId="AD"/>
</p188:authorLst>
</file>

<file path=ppt/commentAuthors.xml><?xml version="1.0" encoding="utf-8"?>
<p:cmAuthorLs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mAuthor id="0" name="전 지혜" initials="지전" lastIdx="0" clrIdx="0"/>
</p:cmAuthorLst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prnPr scaleToFitPaper="1"/>
</p:presentationPr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TxStyle/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TxStyle/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0" d="100"/>
          <a:sy n="100" d="100"/>
        </p:scale>
        <p:origin x="1594" y="62"/>
      </p:cViewPr>
      <p:guideLst>
        <p:guide orient="horz" pos="2156"/>
        <p:guide pos="287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10" Type="http://schemas.openxmlformats.org/officeDocument/2006/relationships/slide" Target="slides/slide7.xml"  /><Relationship Id="rId11" Type="http://schemas.openxmlformats.org/officeDocument/2006/relationships/slide" Target="slides/slide8.xml"  /><Relationship Id="rId12" Type="http://schemas.openxmlformats.org/officeDocument/2006/relationships/slide" Target="slides/slide9.xml"  /><Relationship Id="rId13" Type="http://schemas.openxmlformats.org/officeDocument/2006/relationships/slide" Target="slides/slide10.xml"  /><Relationship Id="rId14" Type="http://schemas.openxmlformats.org/officeDocument/2006/relationships/slide" Target="slides/slide11.xml"  /><Relationship Id="rId15" Type="http://schemas.openxmlformats.org/officeDocument/2006/relationships/commentAuthors" Target="commentAuthors.xml"  /><Relationship Id="rId16" Type="http://schemas.microsoft.com/office/2018/10/relationships/authors" Target="authors.xml"  /><Relationship Id="rId17" Type="http://schemas.openxmlformats.org/officeDocument/2006/relationships/presProps" Target="presProps.xml"  /><Relationship Id="rId18" Type="http://schemas.openxmlformats.org/officeDocument/2006/relationships/viewProps" Target="viewProps.xml"  /><Relationship Id="rId19" Type="http://schemas.openxmlformats.org/officeDocument/2006/relationships/theme" Target="theme/theme1.xml"  /><Relationship Id="rId2" Type="http://schemas.openxmlformats.org/officeDocument/2006/relationships/slideMaster" Target="slideMasters/slideMaster2.xml"  /><Relationship Id="rId20" Type="http://schemas.openxmlformats.org/officeDocument/2006/relationships/tableStyles" Target="tableStyles.xml"  /><Relationship Id="rId3" Type="http://schemas.openxmlformats.org/officeDocument/2006/relationships/notesMaster" Target="notesMasters/notesMaster1.xml"  /><Relationship Id="rId4" Type="http://schemas.openxmlformats.org/officeDocument/2006/relationships/slide" Target="slides/slide1.xml"  /><Relationship Id="rId5" Type="http://schemas.openxmlformats.org/officeDocument/2006/relationships/slide" Target="slides/slide2.xml"  /><Relationship Id="rId6" Type="http://schemas.openxmlformats.org/officeDocument/2006/relationships/slide" Target="slides/slide3.xml"  /><Relationship Id="rId7" Type="http://schemas.openxmlformats.org/officeDocument/2006/relationships/slide" Target="slides/slide4.xml"  /><Relationship Id="rId8" Type="http://schemas.openxmlformats.org/officeDocument/2006/relationships/slide" Target="slides/slide5.xml"  /><Relationship Id="rId9" Type="http://schemas.openxmlformats.org/officeDocument/2006/relationships/slide" Target="slides/slide6.xml"  /></Relationships>
</file>

<file path=ppt/notesMasters/_rels/notesMaster1.xml.rels><?xml version="1.0" encoding="UTF-8" standalone="yes" ?><Relationships xmlns="http://schemas.openxmlformats.org/package/2006/relationships"><Relationship Id="rId1" Type="http://schemas.openxmlformats.org/officeDocument/2006/relationships/theme" Target="../theme/theme3.xml"  /></Relationships>
</file>

<file path=ppt/notesMasters/notesMaster1.xml><?xml version="1.0" encoding="utf-8"?>
<p:notes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 idx="0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l">
              <a:defRPr sz="1200"/>
            </a:lvl1pPr>
          </a:lstStyle>
          <a:p>
            <a:pPr lvl="0">
              <a:defRPr/>
            </a:pP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r">
              <a:defRPr sz="1200"/>
            </a:lvl1pPr>
          </a:lstStyle>
          <a:p>
            <a:pPr lvl="0">
              <a:defRPr/>
            </a:pPr>
            <a:fld id="{E2B2BC9D-A816-4D0A-858B-1D023B3A8ACA}" type="datetime1">
              <a:rPr lang="ko-KR" altLang="en-US"/>
              <a:pPr lvl="0">
                <a:defRPr/>
              </a:pPr>
              <a:t>2025-07-17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anchor="ctr"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>
            <a:noAutofit/>
          </a:bodyPr>
          <a:lstStyle/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l">
              <a:defRPr sz="1200"/>
            </a:lvl1pPr>
          </a:lstStyle>
          <a:p>
            <a:pPr lvl="0">
              <a:defRPr/>
            </a:pP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r">
              <a:defRPr sz="1200"/>
            </a:lvl1pPr>
          </a:lstStyle>
          <a:p>
            <a:pPr lvl="0">
              <a:defRPr/>
            </a:pPr>
            <a:fld id="{09F4262C-968C-4EE9-8164-CE16364706B3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1695023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1" Type="http://schemas.openxmlformats.org/officeDocument/2006/relationships/slide" Target="../slides/slide5.xml"  /><Relationship Id="rId2" Type="http://schemas.openxmlformats.org/officeDocument/2006/relationships/notesMaster" Target="../notesMasters/notesMaster1.xml"  /></Relationships>
</file>

<file path=ppt/notesSlides/notesSlide1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p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pPr lvl="0"/>
            <a:fld id="{09F4262C-968C-4EE9-8164-CE16364706B3}" type="slidenum">
              <a:rPr lang="ko-KR" altLang="en-US" smtClean="0"/>
              <a:pPr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9039076"/>
      </p:ext>
    </p:extLst>
  </p:cSld>
  <p:clrMapOvr>
    <a:masterClrMapping/>
  </p:clrMapOvr>
</p:notes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2.xml"  /></Relationships>
</file>

<file path=ppt/slideLayouts/slideLayout1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72787060"/>
      </p:ext>
    </p:extLst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2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8107508"/>
      </p:ext>
    </p:extLst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theme" Target="../theme/theme1.xml"  /></Relationships>
</file>

<file path=ppt/slideMasters/_rels/slideMaster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theme" Target="../theme/theme2.xml"  /></Relationships>
</file>

<file path=ppt/slideMasters/slideMaster1.xml><?xml version="1.0" encoding="utf-8"?>
<p:sld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rgbClr val="e1efd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15435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transition xmlns:mc="http://schemas.openxmlformats.org/markup-compatibility/2006" xmlns:hp="http://schemas.haansoft.com/office/presentation/8.0" mc:Ignorable="hp" hp:hslDur="500"/>
</p:sldMaster>
</file>

<file path=ppt/slideMasters/slideMaster2.xml><?xml version="1.0" encoding="utf-8"?>
<p:sld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rgbClr val="e1efd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9832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ransition xmlns:mc="http://schemas.openxmlformats.org/markup-compatibility/2006" xmlns:hp="http://schemas.haansoft.com/office/presentation/8.0" mc:Ignorable="hp" hp:hslDur="500"/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_rels/slide10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7.png"  /></Relationships>
</file>

<file path=ppt/slides/_rels/slide1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hyperlink" Target="https://www.wamis.go.kr/wke/wke_wqbase_lst.do" TargetMode="External" /></Relationships>
</file>

<file path=ppt/slides/_rels/slide5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1.xml"  /><Relationship Id="rId2" Type="http://schemas.openxmlformats.org/officeDocument/2006/relationships/slideLayout" Target="../slideLayouts/slideLayout2.xml"  /></Relationships>
</file>

<file path=ppt/slides/_rels/slide6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7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1.png"  /></Relationships>
</file>

<file path=ppt/slides/_rels/slide8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2.png"  /><Relationship Id="rId3" Type="http://schemas.openxmlformats.org/officeDocument/2006/relationships/image" Target="../media/image3.png"  /><Relationship Id="rId4" Type="http://schemas.openxmlformats.org/officeDocument/2006/relationships/image" Target="../media/image4.png"  /></Relationships>
</file>

<file path=ppt/slides/_rels/slide9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5.png"  /><Relationship Id="rId3" Type="http://schemas.openxmlformats.org/officeDocument/2006/relationships/image" Target="../media/image6.png"  /></Relationships>
</file>

<file path=ppt/slides/slide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대각선 방향의 모서리가 잘린 사각형 7"/>
          <p:cNvSpPr/>
          <p:nvPr/>
        </p:nvSpPr>
        <p:spPr>
          <a:xfrm>
            <a:off x="1187295" y="4690054"/>
            <a:ext cx="6769409" cy="323665"/>
          </a:xfrm>
          <a:prstGeom prst="snip2DiagRect">
            <a:avLst>
              <a:gd name="adj1" fmla="val 0"/>
              <a:gd name="adj2" fmla="val 50000"/>
            </a:avLst>
          </a:prstGeom>
          <a:solidFill>
            <a:schemeClr val="lt1"/>
          </a:solidFill>
          <a:ln>
            <a:solidFill>
              <a:schemeClr val="lt1"/>
            </a:solidFill>
          </a:ln>
          <a:effectLst>
            <a:softEdge rad="6350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p>
            <a:pPr lvl="0">
              <a:defRPr/>
            </a:pPr>
            <a:endParaRPr/>
          </a:p>
        </p:txBody>
      </p:sp>
      <p:sp>
        <p:nvSpPr>
          <p:cNvPr id="6" name="타원 5"/>
          <p:cNvSpPr/>
          <p:nvPr/>
        </p:nvSpPr>
        <p:spPr>
          <a:xfrm>
            <a:off x="257803" y="1242319"/>
            <a:ext cx="8628394" cy="2126942"/>
          </a:xfrm>
          <a:prstGeom prst="ellipse">
            <a:avLst/>
          </a:prstGeom>
          <a:solidFill>
            <a:schemeClr val="lt1"/>
          </a:solidFill>
          <a:ln>
            <a:solidFill>
              <a:schemeClr val="lt1"/>
            </a:solidFill>
          </a:ln>
          <a:effectLst>
            <a:softEdge rad="6350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p>
            <a:pPr lvl="0">
              <a:defRPr/>
            </a:pPr>
            <a:endParaRPr/>
          </a:p>
        </p:txBody>
      </p:sp>
      <p:sp>
        <p:nvSpPr>
          <p:cNvPr id="2" name="TextBox 1"/>
          <p:cNvSpPr txBox="1"/>
          <p:nvPr/>
        </p:nvSpPr>
        <p:spPr>
          <a:xfrm>
            <a:off x="128134" y="1570721"/>
            <a:ext cx="8887733" cy="13515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 sz="4400" b="1"/>
            </a:pPr>
            <a:r>
              <a:rPr xmlns:mc="http://schemas.openxmlformats.org/markup-compatibility/2006" xmlns:hp="http://schemas.haansoft.com/office/presentation/8.0" lang="ko-KR" altLang="en-US" sz="2500" b="0" i="0" u="none" strike="noStrike" mc:Ignorable="hp" hp:hslEmbossed="0">
                <a:solidFill>
                  <a:srgbClr val="000000"/>
                </a:solidFill>
                <a:latin typeface="학교안심 모험가 B"/>
                <a:ea typeface="학교안심 모험가 B"/>
                <a:cs typeface="한컴돋움"/>
              </a:rPr>
              <a:t>이천의 생명수</a:t>
            </a:r>
            <a:endParaRPr xmlns:mc="http://schemas.openxmlformats.org/markup-compatibility/2006" xmlns:hp="http://schemas.haansoft.com/office/presentation/8.0" lang="en-US" altLang="ko-KR" sz="2500" b="0" i="0" u="none" strike="noStrike" mc:Ignorable="hp" hp:hslEmbossed="0">
              <a:solidFill>
                <a:srgbClr val="000000"/>
              </a:solidFill>
              <a:latin typeface="학교안심 모험가 B"/>
              <a:ea typeface="학교안심 모험가 B"/>
              <a:cs typeface="한컴돋움"/>
            </a:endParaRPr>
          </a:p>
          <a:p>
            <a:pPr lvl="0" algn="ctr">
              <a:defRPr sz="4400" b="1"/>
            </a:pPr>
            <a:r>
              <a:rPr xmlns:mc="http://schemas.openxmlformats.org/markup-compatibility/2006" xmlns:hp="http://schemas.haansoft.com/office/presentation/8.0" lang="ko-KR" altLang="en-US" sz="4300" mc:Ignorable="hp" hp:hslEmbossed="0">
                <a:solidFill>
                  <a:srgbClr val="4f7429"/>
                </a:solidFill>
                <a:effectLst>
                  <a:outerShdw blurRad="76200" dist="76200" dir="2700000" algn="ctr" rotWithShape="0">
                    <a:srgbClr val="000000">
                      <a:alpha val="15000"/>
                    </a:srgbClr>
                  </a:outerShdw>
                  <a:reflection blurRad="6350" stA="50000" endA="300" endPos="50000" dir="5400000" sy="-100000" algn="bl" rotWithShape="0"/>
                </a:effectLst>
                <a:latin typeface="학교안심 모험가 B"/>
                <a:ea typeface="학교안심 모험가 B"/>
              </a:rPr>
              <a:t>죽당천 생태탐사 프로젝트</a:t>
            </a:r>
            <a:endParaRPr xmlns:mc="http://schemas.openxmlformats.org/markup-compatibility/2006" xmlns:hp="http://schemas.haansoft.com/office/presentation/8.0" lang="ko-KR" altLang="en-US" sz="4300" mc:Ignorable="hp" hp:hslEmbossed="0">
              <a:solidFill>
                <a:srgbClr val="4f7429"/>
              </a:solidFill>
              <a:effectLst>
                <a:outerShdw blurRad="76200" dist="76200" dir="2700000" algn="ctr" rotWithShape="0">
                  <a:srgbClr val="000000">
                    <a:alpha val="15000"/>
                  </a:srgbClr>
                </a:outerShdw>
              </a:effectLst>
              <a:latin typeface="학교안심 모험가 B"/>
              <a:ea typeface="학교안심 모험가 B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181323" y="3910959"/>
            <a:ext cx="2781353" cy="5162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 sz="2800"/>
            </a:pPr>
            <a:r>
              <a:rPr xmlns:mc="http://schemas.openxmlformats.org/markup-compatibility/2006" xmlns:hp="http://schemas.haansoft.com/office/presentation/8.0" lang="en-US" altLang="ko-KR" mc:Ignorable="hp" hp:hslEmbossed="0">
                <a:solidFill>
                  <a:schemeClr val="lt1"/>
                </a:solidFill>
                <a:effectLst>
                  <a:outerShdw blurRad="76200" dist="76200" dir="2700000" algn="ctr" rotWithShape="0">
                    <a:srgbClr val="000000">
                      <a:alpha val="50000"/>
                    </a:srgbClr>
                  </a:outerShdw>
                </a:effectLst>
                <a:latin typeface="학교안심 모험가 B"/>
                <a:ea typeface="학교안심 모험가 B"/>
                <a:cs typeface="한컴돋움"/>
                <a:sym typeface="한컴돋움"/>
              </a:rPr>
              <a:t>-2~3</a:t>
            </a:r>
            <a:r>
              <a:rPr xmlns:mc="http://schemas.openxmlformats.org/markup-compatibility/2006" xmlns:hp="http://schemas.haansoft.com/office/presentation/8.0" lang="ko-KR" altLang="en-US" mc:Ignorable="hp" hp:hslEmbossed="0">
                <a:solidFill>
                  <a:schemeClr val="lt1"/>
                </a:solidFill>
                <a:effectLst>
                  <a:outerShdw blurRad="76200" dist="76200" dir="2700000" algn="ctr" rotWithShape="0">
                    <a:srgbClr val="000000">
                      <a:alpha val="50000"/>
                    </a:srgbClr>
                  </a:outerShdw>
                </a:effectLst>
                <a:latin typeface="학교안심 모험가 B"/>
                <a:ea typeface="학교안심 모험가 B"/>
                <a:cs typeface="한컴돋움"/>
                <a:sym typeface="한컴돋움"/>
              </a:rPr>
              <a:t>차시</a:t>
            </a:r>
            <a:r>
              <a:rPr xmlns:mc="http://schemas.openxmlformats.org/markup-compatibility/2006" xmlns:hp="http://schemas.haansoft.com/office/presentation/8.0" lang="en-US" altLang="ko-KR" mc:Ignorable="hp" hp:hslEmbossed="0">
                <a:solidFill>
                  <a:schemeClr val="lt1"/>
                </a:solidFill>
                <a:effectLst>
                  <a:outerShdw blurRad="76200" dist="76200" dir="2700000" algn="ctr" rotWithShape="0">
                    <a:srgbClr val="000000">
                      <a:alpha val="50000"/>
                    </a:srgbClr>
                  </a:outerShdw>
                </a:effectLst>
                <a:latin typeface="학교안심 모험가 B"/>
                <a:ea typeface="학교안심 모험가 B"/>
                <a:cs typeface="한컴돋움"/>
                <a:sym typeface="한컴돋움"/>
              </a:rPr>
              <a:t>-</a:t>
            </a:r>
            <a:endParaRPr xmlns:mc="http://schemas.openxmlformats.org/markup-compatibility/2006" xmlns:hp="http://schemas.haansoft.com/office/presentation/8.0" lang="en-US" altLang="ko-KR" mc:Ignorable="hp" hp:hslEmbossed="0">
              <a:solidFill>
                <a:schemeClr val="lt1"/>
              </a:solidFill>
              <a:effectLst>
                <a:outerShdw blurRad="76200" dist="76200" dir="2700000" algn="ctr" rotWithShape="0">
                  <a:srgbClr val="000000">
                    <a:alpha val="50000"/>
                  </a:srgbClr>
                </a:outerShdw>
              </a:effectLst>
              <a:latin typeface="학교안심 모험가 B"/>
              <a:ea typeface="학교안심 모험가 B"/>
              <a:cs typeface="한컴돋움"/>
              <a:sym typeface="한컴돋움"/>
            </a:endParaRPr>
          </a:p>
        </p:txBody>
      </p:sp>
      <p:sp>
        <p:nvSpPr>
          <p:cNvPr id="7" name="TextBox 2"/>
          <p:cNvSpPr txBox="1"/>
          <p:nvPr/>
        </p:nvSpPr>
        <p:spPr>
          <a:xfrm>
            <a:off x="1833638" y="4169073"/>
            <a:ext cx="5476723" cy="965761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 lvl="0" algn="ctr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 sz="2800"/>
            </a:pPr>
            <a:r>
              <a:rPr xmlns:mc="http://schemas.openxmlformats.org/markup-compatibility/2006" xmlns:hp="http://schemas.haansoft.com/office/presentation/8.0" lang="ko-KR" altLang="en-US" sz="3600" b="1" i="0" u="none" strike="noStrike" mc:Ignorable="hp" hp:hslEmbossed="0">
                <a:solidFill>
                  <a:srgbClr val="000000"/>
                </a:solidFill>
                <a:latin typeface="학교안심 모험가 B"/>
                <a:ea typeface="학교안심 모험가 B"/>
                <a:cs typeface="한컴돋움"/>
              </a:rPr>
              <a:t>죽당천 수질 측정하기</a:t>
            </a:r>
            <a:endParaRPr xmlns:mc="http://schemas.openxmlformats.org/markup-compatibility/2006" xmlns:hp="http://schemas.haansoft.com/office/presentation/8.0" lang="ko-KR" altLang="en-US" sz="3600" b="1" i="0" u="none" strike="noStrike" mc:Ignorable="hp" hp:hslEmbossed="0">
              <a:solidFill>
                <a:srgbClr val="000000"/>
              </a:solidFill>
              <a:latin typeface="학교안심 모험가 B"/>
              <a:ea typeface="학교안심 모험가 B"/>
              <a:cs typeface="한컴돋움"/>
            </a:endParaRPr>
          </a:p>
        </p:txBody>
      </p:sp>
    </p:spTree>
    <p:extLst>
      <p:ext uri="{BB962C8B-B14F-4D97-AF65-F5344CB8AC3E}">
        <p14:creationId xmlns:p14="http://schemas.microsoft.com/office/powerpoint/2010/main" val="716928200"/>
      </p:ext>
    </p:extLst>
  </p:cSld>
  <p:clrMapOvr>
    <a:masterClrMapping/>
  </p:clrMapOvr>
</p:sld>
</file>

<file path=ppt/slides/slide10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5245" y="1408113"/>
            <a:ext cx="6424759" cy="576415"/>
          </a:xfrm>
        </p:spPr>
        <p:txBody>
          <a:bodyPr>
            <a:normAutofit fontScale="92500" lnSpcReduction="20000"/>
          </a:bodyPr>
          <a:p>
            <a:pPr marL="279400" lvl="0" indent="-279400"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xmlns:mc="http://schemas.openxmlformats.org/markup-compatibility/2006" xmlns:hp="http://schemas.haansoft.com/office/presentation/8.0" lang="en-US" altLang="ko-KR" sz="2400" b="0" i="0" u="none" strike="noStrike" baseline="0" mc:Ignorable="hp" hp:hslEmbossed="0">
                <a:solidFill>
                  <a:srgbClr val="000000"/>
                </a:solidFill>
                <a:latin typeface="학교안심 모험가 B"/>
                <a:ea typeface="학교안심 모험가 B"/>
                <a:cs typeface="한컴돋움"/>
              </a:rPr>
              <a:t>*</a:t>
            </a:r>
            <a:r>
              <a:rPr xmlns:mc="http://schemas.openxmlformats.org/markup-compatibility/2006" xmlns:hp="http://schemas.haansoft.com/office/presentation/8.0" lang="ko-KR" altLang="en-US" sz="2400" b="0" i="0" u="none" strike="noStrike" baseline="0" mc:Ignorable="hp" hp:hslEmbossed="0">
                <a:solidFill>
                  <a:srgbClr val="000000"/>
                </a:solidFill>
                <a:latin typeface="학교안심 모험가 B"/>
                <a:ea typeface="학교안심 모험가 B"/>
                <a:cs typeface="한컴돋움"/>
              </a:rPr>
              <a:t> </a:t>
            </a:r>
            <a:r>
              <a:rPr xmlns:mc="http://schemas.openxmlformats.org/markup-compatibility/2006" xmlns:hp="http://schemas.haansoft.com/office/presentation/8.0" sz="2400" b="0" i="0" u="none" strike="noStrike" baseline="0" mc:Ignorable="hp" hp:hslEmbossed="0">
                <a:solidFill>
                  <a:srgbClr val="000000"/>
                </a:solidFill>
                <a:latin typeface="학교안심 모험가 B"/>
                <a:ea typeface="학교안심 모험가 B"/>
                <a:cs typeface="한컴돋움"/>
              </a:rPr>
              <a:t>죽당천의 수질 오염도 측정</a:t>
            </a:r>
            <a:r>
              <a:rPr xmlns:mc="http://schemas.openxmlformats.org/markup-compatibility/2006" xmlns:hp="http://schemas.haansoft.com/office/presentation/8.0" lang="ko-KR" altLang="en-US" sz="2400" b="0" i="0" u="none" strike="noStrike" baseline="0" mc:Ignorable="hp" hp:hslEmbossed="0">
                <a:solidFill>
                  <a:srgbClr val="000000"/>
                </a:solidFill>
                <a:latin typeface="학교안심 모험가 B"/>
                <a:ea typeface="학교안심 모험가 B"/>
                <a:cs typeface="한컴돋움"/>
              </a:rPr>
              <a:t>하기</a:t>
            </a:r>
            <a:endParaRPr lang="ko-KR" altLang="en-US" sz="2400"/>
          </a:p>
        </p:txBody>
      </p:sp>
      <p:sp>
        <p:nvSpPr>
          <p:cNvPr id="5" name="대각선 방향의 모서리가 잘린 사각형 4"/>
          <p:cNvSpPr/>
          <p:nvPr/>
        </p:nvSpPr>
        <p:spPr>
          <a:xfrm>
            <a:off x="2870558" y="998538"/>
            <a:ext cx="3285351" cy="323665"/>
          </a:xfrm>
          <a:prstGeom prst="snip2DiagRect">
            <a:avLst>
              <a:gd name="adj1" fmla="val 0"/>
              <a:gd name="adj2" fmla="val 50000"/>
            </a:avLst>
          </a:prstGeom>
          <a:solidFill>
            <a:srgbClr val="ffffff">
              <a:alpha val="100000"/>
            </a:srgbClr>
          </a:solidFill>
          <a:ln w="9525" cap="flat" cmpd="sng" algn="ctr">
            <a:solidFill>
              <a:srgbClr val="ffffff">
                <a:alpha val="100000"/>
              </a:srgbClr>
            </a:solidFill>
            <a:prstDash val="solid"/>
          </a:ln>
          <a:effectLst>
            <a:softEdge rad="63500"/>
          </a:effectLst>
        </p:spPr>
        <p:txBody>
          <a:bodyPr/>
          <a:p>
            <a:pPr marL="0" lvl="0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xmlns:mc="http://schemas.openxmlformats.org/markup-compatibility/2006" xmlns:hp="http://schemas.haansoft.com/office/presentation/8.0" kumimoji="0" sz="1800" b="0" i="0" u="none" strike="noStrike" kern="1200" cap="none" spc="0" normalizeH="0" baseline="0" mc:Ignorable="hp" hp:hslEmbossed="0">
              <a:solidFill>
                <a:srgbClr val="ffffff"/>
              </a:solidFill>
              <a:latin typeface="Calibri"/>
              <a:ea typeface="맑은 고딕"/>
              <a:cs typeface="맑은 고딕"/>
            </a:endParaRPr>
          </a:p>
        </p:txBody>
      </p:sp>
      <p:sp>
        <p:nvSpPr>
          <p:cNvPr id="6" name="Title 1"/>
          <p:cNvSpPr>
            <a:spLocks noGrp="1"/>
          </p:cNvSpPr>
          <p:nvPr/>
        </p:nvSpPr>
        <p:spPr>
          <a:xfrm>
            <a:off x="3148815" y="427038"/>
            <a:ext cx="2846369" cy="1143000"/>
          </a:xfrm>
          <a:prstGeom prst="rect">
            <a:avLst/>
          </a:prstGeom>
        </p:spPr>
        <p:txBody>
          <a:bodyPr vert="horz" lIns="91440" tIns="45720" rIns="91440" bIns="45720" anchor="ctr">
            <a:normAutofit/>
          </a:bodyPr>
          <a:p>
            <a:pPr marL="0" lvl="0" indent="0" algn="ctr" defTabSz="4572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4400" b="0" i="0" u="none" strike="noStrike" kern="1200" cap="none" spc="0" normalizeH="0" baseline="0" mc:Ignorable="hp" hp:hslEmbossed="0">
                <a:solidFill>
                  <a:srgbClr val="000000"/>
                </a:solidFill>
                <a:latin typeface="학교안심 모험가 B"/>
                <a:ea typeface="학교안심 모험가 B"/>
              </a:rPr>
              <a:t>활동</a:t>
            </a:r>
            <a:r>
              <a:rPr xmlns:mc="http://schemas.openxmlformats.org/markup-compatibility/2006" xmlns:hp="http://schemas.haansoft.com/office/presentation/8.0" kumimoji="0" lang="en-US" altLang="ko-KR" sz="4400" b="0" i="0" u="none" strike="noStrike" kern="1200" cap="none" spc="0" normalizeH="0" baseline="0" mc:Ignorable="hp" hp:hslEmbossed="0">
                <a:solidFill>
                  <a:srgbClr val="000000"/>
                </a:solidFill>
                <a:latin typeface="학교안심 모험가 B"/>
                <a:ea typeface="학교안심 모험가 B"/>
              </a:rPr>
              <a:t>3</a:t>
            </a:r>
            <a:endParaRPr xmlns:mc="http://schemas.openxmlformats.org/markup-compatibility/2006" xmlns:hp="http://schemas.haansoft.com/office/presentation/8.0" kumimoji="0" lang="en-US" altLang="ko-KR" sz="4400" b="0" i="0" u="none" strike="noStrike" kern="1200" cap="none" spc="0" normalizeH="0" baseline="0" mc:Ignorable="hp" hp:hslEmbossed="0">
              <a:solidFill>
                <a:srgbClr val="000000"/>
              </a:solidFill>
              <a:latin typeface="학교안심 모험가 B"/>
              <a:ea typeface="학교안심 모험가 B"/>
            </a:endParaRPr>
          </a:p>
        </p:txBody>
      </p:sp>
      <p:pic>
        <p:nvPicPr>
          <p:cNvPr id="10" name="그림 9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245806" y="2084387"/>
            <a:ext cx="8652387" cy="3906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1259351"/>
      </p:ext>
    </p:extLst>
  </p:cSld>
  <p:clrMapOvr>
    <a:masterClrMapping/>
  </p:clrMapOvr>
</p:sld>
</file>

<file path=ppt/slides/slide1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750031"/>
            <a:ext cx="8229600" cy="4525963"/>
          </a:xfrm>
        </p:spPr>
        <p:txBody>
          <a:bodyPr/>
          <a:lstStyle/>
          <a:p>
            <a:pPr lvl="0">
              <a:defRPr/>
            </a:pPr>
            <a:r>
              <a:rPr lang="ko-KR" altLang="en-US" sz="2200">
                <a:latin typeface="한컴 고딕"/>
                <a:ea typeface="한컴 고딕"/>
              </a:rPr>
              <a:t>국가수자원관리 종합 정보 시스템 등급별 수질 및 수 생태계 상태</a:t>
            </a:r>
            <a:endParaRPr lang="ko-KR" altLang="en-US" sz="3000"/>
          </a:p>
          <a:p>
            <a:pPr lvl="0">
              <a:defRPr/>
            </a:pPr>
            <a:endParaRPr lang="ko-KR" altLang="en-US" sz="3000">
              <a:latin typeface="한컴 고딕"/>
              <a:ea typeface="한컴 고딕"/>
            </a:endParaRPr>
          </a:p>
        </p:txBody>
      </p:sp>
      <p:sp>
        <p:nvSpPr>
          <p:cNvPr id="5" name="대각선 방향의 모서리가 잘린 사각형 4"/>
          <p:cNvSpPr/>
          <p:nvPr/>
        </p:nvSpPr>
        <p:spPr>
          <a:xfrm>
            <a:off x="2870558" y="998538"/>
            <a:ext cx="3285351" cy="323665"/>
          </a:xfrm>
          <a:prstGeom prst="snip2DiagRect">
            <a:avLst>
              <a:gd name="adj1" fmla="val 0"/>
              <a:gd name="adj2" fmla="val 50000"/>
            </a:avLst>
          </a:prstGeom>
          <a:solidFill>
            <a:srgbClr val="ffffff">
              <a:alpha val="100000"/>
            </a:srgbClr>
          </a:solidFill>
          <a:ln w="9525" cap="flat" cmpd="sng" algn="ctr">
            <a:solidFill>
              <a:srgbClr val="ffffff">
                <a:alpha val="100000"/>
              </a:srgbClr>
            </a:solidFill>
            <a:prstDash val="solid"/>
          </a:ln>
          <a:effectLst>
            <a:softEdge rad="63500"/>
          </a:effectLst>
        </p:spPr>
        <p:txBody>
          <a:bodyPr/>
          <a:p>
            <a:pPr marL="0" lvl="0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xmlns:mc="http://schemas.openxmlformats.org/markup-compatibility/2006" xmlns:hp="http://schemas.haansoft.com/office/presentation/8.0" kumimoji="0" sz="1800" b="0" i="0" u="none" strike="noStrike" kern="1200" cap="none" spc="0" normalizeH="0" baseline="0" mc:Ignorable="hp" hp:hslEmbossed="0">
              <a:solidFill>
                <a:srgbClr val="ffffff"/>
              </a:solidFill>
              <a:latin typeface="Calibri"/>
              <a:ea typeface="맑은 고딕"/>
              <a:cs typeface="맑은 고딕"/>
            </a:endParaRPr>
          </a:p>
        </p:txBody>
      </p:sp>
      <p:sp>
        <p:nvSpPr>
          <p:cNvPr id="6" name="Title 1"/>
          <p:cNvSpPr>
            <a:spLocks noGrp="1"/>
          </p:cNvSpPr>
          <p:nvPr/>
        </p:nvSpPr>
        <p:spPr>
          <a:xfrm>
            <a:off x="3148815" y="427038"/>
            <a:ext cx="2846369" cy="1143000"/>
          </a:xfrm>
          <a:prstGeom prst="rect">
            <a:avLst/>
          </a:prstGeom>
        </p:spPr>
        <p:txBody>
          <a:bodyPr vert="horz" lIns="91440" tIns="45720" rIns="91440" bIns="45720" anchor="ctr">
            <a:normAutofit/>
          </a:bodyPr>
          <a:p>
            <a:pPr marL="0" lvl="0" indent="0" algn="ctr" defTabSz="4572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4400" b="0" i="0" u="none" strike="noStrike" kern="1200" cap="none" spc="0" normalizeH="0" baseline="0" mc:Ignorable="hp" hp:hslEmbossed="0">
                <a:solidFill>
                  <a:srgbClr val="000000"/>
                </a:solidFill>
                <a:latin typeface="학교안심 모험가 B"/>
                <a:ea typeface="학교안심 모험가 B"/>
              </a:rPr>
              <a:t>출처</a:t>
            </a:r>
            <a:endParaRPr xmlns:mc="http://schemas.openxmlformats.org/markup-compatibility/2006" xmlns:hp="http://schemas.haansoft.com/office/presentation/8.0" kumimoji="0" lang="ko-KR" altLang="en-US" sz="4400" b="0" i="0" u="none" strike="noStrike" kern="1200" cap="none" spc="0" normalizeH="0" baseline="0" mc:Ignorable="hp" hp:hslEmbossed="0">
              <a:solidFill>
                <a:srgbClr val="000000"/>
              </a:solidFill>
              <a:latin typeface="학교안심 모험가 B"/>
              <a:ea typeface="학교안심 모험가 B"/>
            </a:endParaRPr>
          </a:p>
        </p:txBody>
      </p:sp>
    </p:spTree>
  </p:cSld>
  <p:clrMapOvr>
    <a:masterClrMapping/>
  </p:clrMapOvr>
</p:sld>
</file>

<file path=ppt/slides/slide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99576"/>
            <a:ext cx="8229600" cy="4433785"/>
          </a:xfrm>
        </p:spPr>
        <p:txBody>
          <a:bodyPr vert="horz" wrap="square" lIns="91440" tIns="45720" rIns="91440" bIns="45720" anchor="t">
            <a:noAutofit/>
          </a:bodyPr>
          <a:lstStyle/>
          <a:p>
            <a:pPr lvl="0">
              <a:lnSpc>
                <a:spcPct val="150000"/>
              </a:lnSpc>
              <a:defRPr/>
            </a:pPr>
            <a:r>
              <a:rPr lang="en-US" altLang="ko-KR" sz="2300">
                <a:solidFill>
                  <a:schemeClr val="tx1"/>
                </a:solidFill>
                <a:latin typeface="한컴 고딕"/>
                <a:ea typeface="한컴 고딕"/>
              </a:rPr>
              <a:t>*</a:t>
            </a:r>
            <a:r>
              <a:rPr lang="ko-KR" altLang="en-US" sz="2300">
                <a:solidFill>
                  <a:schemeClr val="tx1"/>
                </a:solidFill>
                <a:latin typeface="한컴 고딕"/>
                <a:ea typeface="한컴 고딕"/>
              </a:rPr>
              <a:t>  수질 생태 환경 지표</a:t>
            </a:r>
            <a:r>
              <a:rPr lang="en-US" altLang="ko-KR" sz="2300">
                <a:solidFill>
                  <a:schemeClr val="tx1"/>
                </a:solidFill>
                <a:latin typeface="한컴 고딕"/>
                <a:ea typeface="한컴 고딕"/>
              </a:rPr>
              <a:t>(pH, DO, COD, BOD)</a:t>
            </a:r>
            <a:r>
              <a:rPr lang="ko-KR" altLang="en-US" sz="2300">
                <a:solidFill>
                  <a:schemeClr val="tx1"/>
                </a:solidFill>
                <a:latin typeface="한컴 고딕"/>
                <a:ea typeface="한컴 고딕"/>
              </a:rPr>
              <a:t>의 의미를 이해하고</a:t>
            </a:r>
            <a:endParaRPr lang="ko-KR" altLang="en-US" sz="2300">
              <a:solidFill>
                <a:schemeClr val="tx1"/>
              </a:solidFill>
              <a:latin typeface="한컴 고딕"/>
              <a:ea typeface="한컴 고딕"/>
            </a:endParaRPr>
          </a:p>
          <a:p>
            <a:pPr lvl="0">
              <a:lnSpc>
                <a:spcPct val="150000"/>
              </a:lnSpc>
              <a:defRPr/>
            </a:pPr>
            <a:r>
              <a:rPr lang="ko-KR" altLang="en-US" sz="2300">
                <a:solidFill>
                  <a:schemeClr val="tx1"/>
                </a:solidFill>
                <a:latin typeface="한컴 고딕"/>
                <a:ea typeface="한컴 고딕"/>
              </a:rPr>
              <a:t>   설명할 수 있다</a:t>
            </a:r>
            <a:r>
              <a:rPr lang="en-US" altLang="ko-KR" sz="2300">
                <a:solidFill>
                  <a:schemeClr val="tx1"/>
                </a:solidFill>
                <a:latin typeface="한컴 고딕"/>
                <a:ea typeface="한컴 고딕"/>
              </a:rPr>
              <a:t>.</a:t>
            </a:r>
            <a:endParaRPr lang="en-US" altLang="ko-KR" sz="2300">
              <a:solidFill>
                <a:schemeClr val="tx1"/>
              </a:solidFill>
              <a:latin typeface="한컴 고딕"/>
              <a:ea typeface="한컴 고딕"/>
            </a:endParaRPr>
          </a:p>
          <a:p>
            <a:pPr lvl="0">
              <a:lnSpc>
                <a:spcPct val="150000"/>
              </a:lnSpc>
              <a:defRPr/>
            </a:pPr>
            <a:endParaRPr lang="en-US" altLang="ko-KR" sz="2300">
              <a:solidFill>
                <a:schemeClr val="tx1"/>
              </a:solidFill>
              <a:latin typeface="한컴 고딕"/>
              <a:ea typeface="한컴 고딕"/>
            </a:endParaRPr>
          </a:p>
          <a:p>
            <a:pPr lvl="0">
              <a:lnSpc>
                <a:spcPct val="150000"/>
              </a:lnSpc>
              <a:spcBef>
                <a:spcPts val="720"/>
              </a:spcBef>
              <a:defRPr/>
            </a:pPr>
            <a:r>
              <a:rPr lang="en-US" altLang="ko-KR" sz="2300">
                <a:solidFill>
                  <a:schemeClr val="tx1"/>
                </a:solidFill>
                <a:latin typeface="한컴 고딕"/>
                <a:ea typeface="한컴 고딕"/>
              </a:rPr>
              <a:t>*</a:t>
            </a:r>
            <a:r>
              <a:rPr lang="ko-KR" altLang="en-US" sz="2300">
                <a:solidFill>
                  <a:schemeClr val="tx1"/>
                </a:solidFill>
                <a:latin typeface="한컴 고딕"/>
                <a:ea typeface="한컴 고딕"/>
              </a:rPr>
              <a:t>  수질 측정 기기의 사용법을 이해하고 간이 수질 측정기와 </a:t>
            </a:r>
            <a:r>
              <a:rPr lang="en-US" altLang="ko-KR" sz="2300">
                <a:solidFill>
                  <a:schemeClr val="tx1"/>
                </a:solidFill>
                <a:latin typeface="한컴 고딕"/>
                <a:ea typeface="한컴 고딕"/>
              </a:rPr>
              <a:t>MBL</a:t>
            </a:r>
            <a:r>
              <a:rPr lang="ko-KR" altLang="en-US" sz="2300">
                <a:solidFill>
                  <a:schemeClr val="tx1"/>
                </a:solidFill>
                <a:latin typeface="한컴 고딕"/>
                <a:ea typeface="한컴 고딕"/>
              </a:rPr>
              <a:t>을</a:t>
            </a:r>
            <a:endParaRPr lang="ko-KR" altLang="en-US" sz="2300">
              <a:solidFill>
                <a:schemeClr val="tx1"/>
              </a:solidFill>
              <a:latin typeface="한컴 고딕"/>
              <a:ea typeface="한컴 고딕"/>
            </a:endParaRPr>
          </a:p>
          <a:p>
            <a:pPr lvl="0">
              <a:lnSpc>
                <a:spcPct val="150000"/>
              </a:lnSpc>
              <a:spcBef>
                <a:spcPts val="720"/>
              </a:spcBef>
              <a:defRPr/>
            </a:pPr>
            <a:r>
              <a:rPr lang="ko-KR" altLang="en-US" sz="2300">
                <a:solidFill>
                  <a:schemeClr val="tx1"/>
                </a:solidFill>
                <a:latin typeface="한컴 고딕"/>
                <a:ea typeface="한컴 고딕"/>
              </a:rPr>
              <a:t>    활용하여 수질 오염도를 분석할 수 있다</a:t>
            </a:r>
            <a:r>
              <a:rPr lang="en-US" altLang="ko-KR" sz="2300">
                <a:solidFill>
                  <a:schemeClr val="tx1"/>
                </a:solidFill>
                <a:latin typeface="한컴 고딕"/>
                <a:ea typeface="한컴 고딕"/>
              </a:rPr>
              <a:t>.</a:t>
            </a:r>
            <a:r>
              <a:rPr lang="ko-KR" altLang="en-US" sz="2300">
                <a:solidFill>
                  <a:schemeClr val="tx1"/>
                </a:solidFill>
                <a:latin typeface="한컴 고딕"/>
                <a:ea typeface="한컴 고딕"/>
              </a:rPr>
              <a:t> </a:t>
            </a:r>
            <a:endParaRPr lang="ko-KR" altLang="en-US" sz="2300">
              <a:solidFill>
                <a:schemeClr val="tx1"/>
              </a:solidFill>
              <a:latin typeface="한컴 고딕"/>
              <a:ea typeface="한컴 고딕"/>
            </a:endParaRPr>
          </a:p>
          <a:p>
            <a:pPr lvl="0">
              <a:lnSpc>
                <a:spcPct val="150000"/>
              </a:lnSpc>
              <a:defRPr/>
            </a:pPr>
            <a:endParaRPr lang="ko-KR" altLang="en-US" sz="2300">
              <a:solidFill>
                <a:schemeClr val="tx1"/>
              </a:solidFill>
              <a:latin typeface="한컴 고딕"/>
              <a:ea typeface="한컴 고딕"/>
            </a:endParaRPr>
          </a:p>
          <a:p>
            <a:pPr lvl="0">
              <a:lnSpc>
                <a:spcPct val="150000"/>
              </a:lnSpc>
              <a:defRPr/>
            </a:pPr>
            <a:r>
              <a:rPr lang="en-US" altLang="ko-KR" sz="2300">
                <a:solidFill>
                  <a:schemeClr val="tx1"/>
                </a:solidFill>
                <a:latin typeface="한컴 고딕"/>
                <a:ea typeface="한컴 고딕"/>
              </a:rPr>
              <a:t>*</a:t>
            </a:r>
            <a:r>
              <a:rPr lang="ko-KR" altLang="en-US" sz="2300">
                <a:solidFill>
                  <a:schemeClr val="tx1"/>
                </a:solidFill>
                <a:latin typeface="한컴 고딕"/>
                <a:ea typeface="한컴 고딕"/>
              </a:rPr>
              <a:t>  죽당천의 수질을 측정할 수 있다</a:t>
            </a:r>
            <a:r>
              <a:rPr lang="en-US" altLang="ko-KR" sz="2300">
                <a:solidFill>
                  <a:schemeClr val="tx1"/>
                </a:solidFill>
                <a:latin typeface="한컴 고딕"/>
                <a:ea typeface="한컴 고딕"/>
              </a:rPr>
              <a:t>.</a:t>
            </a:r>
            <a:endParaRPr lang="en-US" altLang="ko-KR" sz="2300">
              <a:solidFill>
                <a:schemeClr val="tx1"/>
              </a:solidFill>
              <a:latin typeface="한컴 고딕"/>
              <a:ea typeface="한컴 고딕"/>
            </a:endParaRPr>
          </a:p>
          <a:p>
            <a:pPr lvl="0">
              <a:defRPr/>
            </a:pPr>
            <a:endParaRPr lang="en-US" altLang="ko-KR" sz="2300">
              <a:solidFill>
                <a:schemeClr val="tx1"/>
              </a:solidFill>
              <a:latin typeface="한컴 고딕"/>
              <a:ea typeface="한컴 고딕"/>
            </a:endParaRPr>
          </a:p>
          <a:p>
            <a:pPr lvl="0">
              <a:defRPr/>
            </a:pPr>
            <a:endParaRPr sz="2300">
              <a:latin typeface="한컴 고딕"/>
              <a:ea typeface="한컴 고딕"/>
            </a:endParaRPr>
          </a:p>
        </p:txBody>
      </p:sp>
      <p:sp>
        <p:nvSpPr>
          <p:cNvPr id="9" name="대각선 방향의 모서리가 잘린 사각형 8"/>
          <p:cNvSpPr/>
          <p:nvPr/>
        </p:nvSpPr>
        <p:spPr>
          <a:xfrm>
            <a:off x="2870558" y="998538"/>
            <a:ext cx="3285351" cy="323665"/>
          </a:xfrm>
          <a:prstGeom prst="snip2DiagRect">
            <a:avLst>
              <a:gd name="adj1" fmla="val 0"/>
              <a:gd name="adj2" fmla="val 50000"/>
            </a:avLst>
          </a:prstGeom>
          <a:solidFill>
            <a:srgbClr val="ffffff">
              <a:alpha val="100000"/>
            </a:srgbClr>
          </a:solidFill>
          <a:ln w="9525" cap="flat" cmpd="sng" algn="ctr">
            <a:solidFill>
              <a:srgbClr val="ffffff">
                <a:alpha val="100000"/>
              </a:srgbClr>
            </a:solidFill>
            <a:prstDash val="solid"/>
          </a:ln>
          <a:effectLst>
            <a:softEdge rad="63500"/>
          </a:effectLst>
        </p:spPr>
        <p:txBody>
          <a:bodyPr/>
          <a:p>
            <a:pPr marL="0" lvl="0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xmlns:mc="http://schemas.openxmlformats.org/markup-compatibility/2006" xmlns:hp="http://schemas.haansoft.com/office/presentation/8.0" kumimoji="0" sz="1800" b="0" i="0" u="none" strike="noStrike" kern="1200" cap="none" spc="0" normalizeH="0" baseline="0" mc:Ignorable="hp" hp:hslEmbossed="0">
              <a:solidFill>
                <a:srgbClr val="ffffff"/>
              </a:solidFill>
              <a:latin typeface="Calibri"/>
              <a:ea typeface="맑은 고딕"/>
              <a:cs typeface="맑은 고딕"/>
            </a:endParaRPr>
          </a:p>
        </p:txBody>
      </p:sp>
      <p:sp>
        <p:nvSpPr>
          <p:cNvPr id="10" name="Title 1"/>
          <p:cNvSpPr>
            <a:spLocks noGrp="1"/>
          </p:cNvSpPr>
          <p:nvPr/>
        </p:nvSpPr>
        <p:spPr>
          <a:xfrm>
            <a:off x="3148815" y="427038"/>
            <a:ext cx="2846369" cy="1143000"/>
          </a:xfrm>
          <a:prstGeom prst="rect">
            <a:avLst/>
          </a:prstGeom>
        </p:spPr>
        <p:txBody>
          <a:bodyPr vert="horz" lIns="91440" tIns="45720" rIns="91440" bIns="45720" anchor="ctr">
            <a:normAutofit/>
          </a:bodyPr>
          <a:p>
            <a:pPr marL="0" lvl="0" indent="0" algn="ctr" defTabSz="4572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4400" b="0" i="0" u="none" strike="noStrike" kern="1200" cap="none" spc="0" normalizeH="0" baseline="0" mc:Ignorable="hp" hp:hslEmbossed="0">
                <a:solidFill>
                  <a:srgbClr val="000000"/>
                </a:solidFill>
                <a:latin typeface="학교안심 모험가 B"/>
                <a:ea typeface="학교안심 모험가 B"/>
              </a:rPr>
              <a:t>학습목표</a:t>
            </a:r>
            <a:endParaRPr xmlns:mc="http://schemas.openxmlformats.org/markup-compatibility/2006" xmlns:hp="http://schemas.haansoft.com/office/presentation/8.0" kumimoji="0" lang="ko-KR" altLang="en-US" sz="4400" b="0" i="0" u="none" strike="noStrike" kern="1200" cap="none" spc="0" normalizeH="0" baseline="0" mc:Ignorable="hp" hp:hslEmbossed="0">
              <a:solidFill>
                <a:srgbClr val="000000"/>
              </a:solidFill>
              <a:latin typeface="학교안심 모험가 B"/>
              <a:ea typeface="학교안심 모험가 B"/>
            </a:endParaRPr>
          </a:p>
        </p:txBody>
      </p:sp>
    </p:spTree>
  </p:cSld>
  <p:clrMapOvr>
    <a:masterClrMapping/>
  </p:clrMapOvr>
</p:sld>
</file>

<file path=ppt/slides/slide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5779" y="2188822"/>
            <a:ext cx="6763393" cy="3573462"/>
          </a:xfrm>
        </p:spPr>
        <p:txBody>
          <a:bodyPr>
            <a:normAutofit/>
          </a:bodyPr>
          <a:lstStyle/>
          <a:p>
            <a:pPr marL="0" lvl="0" indent="0">
              <a:buNone/>
              <a:defRPr/>
            </a:pPr>
            <a:r>
              <a:rPr sz="2600">
                <a:latin typeface="한컴 고딕"/>
                <a:ea typeface="한컴 고딕"/>
              </a:rPr>
              <a:t>1. </a:t>
            </a:r>
            <a:r>
              <a:rPr lang="ko-KR" altLang="en-US" sz="2600">
                <a:latin typeface="한컴 고딕"/>
                <a:ea typeface="한컴 고딕"/>
              </a:rPr>
              <a:t>들어가기</a:t>
            </a:r>
            <a:r>
              <a:rPr lang="en-US" altLang="ko-KR" sz="2600">
                <a:latin typeface="한컴 고딕"/>
                <a:ea typeface="한컴 고딕"/>
              </a:rPr>
              <a:t>:</a:t>
            </a:r>
            <a:r>
              <a:rPr lang="ko-KR" altLang="en-US" sz="2600">
                <a:latin typeface="한컴 고딕"/>
                <a:ea typeface="한컴 고딕"/>
              </a:rPr>
              <a:t> 학습문제 확인</a:t>
            </a:r>
            <a:endParaRPr lang="ko-KR" altLang="en-US" sz="2600">
              <a:latin typeface="한컴 고딕"/>
              <a:ea typeface="한컴 고딕"/>
            </a:endParaRPr>
          </a:p>
          <a:p>
            <a:pPr marL="0" lvl="0" indent="0">
              <a:buNone/>
              <a:defRPr/>
            </a:pPr>
            <a:endParaRPr lang="ko-KR" altLang="en-US" sz="2600">
              <a:latin typeface="한컴 고딕"/>
              <a:ea typeface="한컴 고딕"/>
            </a:endParaRPr>
          </a:p>
          <a:p>
            <a:pPr marL="0" lvl="0" indent="0">
              <a:buNone/>
              <a:defRPr/>
            </a:pPr>
            <a:r>
              <a:rPr sz="2600">
                <a:latin typeface="한컴 고딕"/>
                <a:ea typeface="한컴 고딕"/>
              </a:rPr>
              <a:t>2. </a:t>
            </a:r>
            <a:r>
              <a:rPr lang="ko-KR" altLang="en-US" sz="2600">
                <a:latin typeface="한컴 고딕"/>
                <a:ea typeface="한컴 고딕"/>
              </a:rPr>
              <a:t>활동</a:t>
            </a:r>
            <a:r>
              <a:rPr sz="2600">
                <a:latin typeface="한컴 고딕"/>
                <a:ea typeface="한컴 고딕"/>
              </a:rPr>
              <a:t>1: </a:t>
            </a:r>
            <a:r>
              <a:rPr lang="ko-KR" altLang="en-US" sz="2600">
                <a:latin typeface="한컴 고딕"/>
                <a:ea typeface="한컴 고딕"/>
              </a:rPr>
              <a:t> 수 생태계  환경 조성</a:t>
            </a:r>
            <a:endParaRPr lang="ko-KR" altLang="en-US" sz="2600">
              <a:latin typeface="한컴 고딕"/>
              <a:ea typeface="한컴 고딕"/>
            </a:endParaRPr>
          </a:p>
          <a:p>
            <a:pPr marL="0" lvl="0" indent="0">
              <a:buNone/>
              <a:defRPr/>
            </a:pPr>
            <a:endParaRPr lang="ko-KR" altLang="en-US" sz="2600">
              <a:latin typeface="한컴 고딕"/>
              <a:ea typeface="한컴 고딕"/>
            </a:endParaRPr>
          </a:p>
          <a:p>
            <a:pPr marL="0" lvl="0" indent="0">
              <a:buNone/>
              <a:defRPr/>
            </a:pPr>
            <a:r>
              <a:rPr sz="2600">
                <a:latin typeface="한컴 고딕"/>
                <a:ea typeface="한컴 고딕"/>
              </a:rPr>
              <a:t>3. </a:t>
            </a:r>
            <a:r>
              <a:rPr lang="ko-KR" altLang="en-US" sz="2600">
                <a:latin typeface="한컴 고딕"/>
                <a:ea typeface="한컴 고딕"/>
              </a:rPr>
              <a:t>활동</a:t>
            </a:r>
            <a:r>
              <a:rPr lang="en-US" altLang="ko-KR" sz="2600">
                <a:latin typeface="한컴 고딕"/>
                <a:ea typeface="한컴 고딕"/>
              </a:rPr>
              <a:t>2</a:t>
            </a:r>
            <a:r>
              <a:rPr sz="2600">
                <a:latin typeface="한컴 고딕"/>
                <a:ea typeface="한컴 고딕"/>
              </a:rPr>
              <a:t>: </a:t>
            </a:r>
            <a:r>
              <a:rPr lang="ko-KR" altLang="en-US" sz="2600">
                <a:latin typeface="한컴 고딕"/>
                <a:ea typeface="한컴 고딕"/>
              </a:rPr>
              <a:t> 수질 측정 활동</a:t>
            </a:r>
            <a:endParaRPr lang="ko-KR" altLang="en-US" sz="2600">
              <a:latin typeface="한컴 고딕"/>
              <a:ea typeface="한컴 고딕"/>
            </a:endParaRPr>
          </a:p>
          <a:p>
            <a:pPr marL="0" lvl="0" indent="0">
              <a:buNone/>
              <a:defRPr/>
            </a:pPr>
            <a:endParaRPr lang="ko-KR" altLang="en-US" sz="2600">
              <a:latin typeface="한컴 고딕"/>
              <a:ea typeface="한컴 고딕"/>
            </a:endParaRPr>
          </a:p>
          <a:p>
            <a:pPr marL="0" lvl="0" indent="0">
              <a:buNone/>
              <a:defRPr/>
            </a:pPr>
            <a:r>
              <a:rPr sz="2600">
                <a:latin typeface="한컴 고딕"/>
                <a:ea typeface="한컴 고딕"/>
              </a:rPr>
              <a:t>4. </a:t>
            </a:r>
            <a:r>
              <a:rPr lang="ko-KR" altLang="en-US" sz="2600">
                <a:latin typeface="한컴 고딕"/>
                <a:ea typeface="한컴 고딕"/>
              </a:rPr>
              <a:t>활동</a:t>
            </a:r>
            <a:r>
              <a:rPr sz="2600">
                <a:latin typeface="한컴 고딕"/>
                <a:ea typeface="한컴 고딕"/>
              </a:rPr>
              <a:t>3: </a:t>
            </a:r>
            <a:r>
              <a:rPr lang="ko-KR" altLang="en-US" sz="2600">
                <a:latin typeface="한컴 고딕"/>
                <a:ea typeface="한컴 고딕"/>
              </a:rPr>
              <a:t> 죽당천의 수질 오염도 측정</a:t>
            </a:r>
            <a:endParaRPr sz="2600">
              <a:latin typeface="한컴 고딕"/>
              <a:ea typeface="한컴 고딕"/>
            </a:endParaRPr>
          </a:p>
        </p:txBody>
      </p:sp>
      <p:sp>
        <p:nvSpPr>
          <p:cNvPr id="4" name="대각선 방향의 모서리가 잘린 사각형 3"/>
          <p:cNvSpPr/>
          <p:nvPr/>
        </p:nvSpPr>
        <p:spPr>
          <a:xfrm>
            <a:off x="2870558" y="998538"/>
            <a:ext cx="3285351" cy="323665"/>
          </a:xfrm>
          <a:prstGeom prst="snip2DiagRect">
            <a:avLst>
              <a:gd name="adj1" fmla="val 0"/>
              <a:gd name="adj2" fmla="val 50000"/>
            </a:avLst>
          </a:prstGeom>
          <a:solidFill>
            <a:srgbClr val="ffffff">
              <a:alpha val="100000"/>
            </a:srgbClr>
          </a:solidFill>
          <a:ln w="9525" cap="flat" cmpd="sng" algn="ctr">
            <a:solidFill>
              <a:srgbClr val="ffffff">
                <a:alpha val="100000"/>
              </a:srgbClr>
            </a:solidFill>
            <a:prstDash val="solid"/>
          </a:ln>
          <a:effectLst>
            <a:softEdge rad="63500"/>
          </a:effectLst>
        </p:spPr>
        <p:txBody>
          <a:bodyPr/>
          <a:p>
            <a:pPr marL="0" lvl="0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xmlns:mc="http://schemas.openxmlformats.org/markup-compatibility/2006" xmlns:hp="http://schemas.haansoft.com/office/presentation/8.0" kumimoji="0" sz="1800" b="0" i="0" u="none" strike="noStrike" kern="1200" cap="none" spc="0" normalizeH="0" baseline="0" mc:Ignorable="hp" hp:hslEmbossed="0">
              <a:solidFill>
                <a:srgbClr val="ffffff"/>
              </a:solidFill>
              <a:latin typeface="Calibri"/>
              <a:ea typeface="맑은 고딕"/>
              <a:cs typeface="맑은 고딕"/>
            </a:endParaRPr>
          </a:p>
        </p:txBody>
      </p:sp>
      <p:sp>
        <p:nvSpPr>
          <p:cNvPr id="5" name="Title 1"/>
          <p:cNvSpPr>
            <a:spLocks noGrp="1"/>
          </p:cNvSpPr>
          <p:nvPr/>
        </p:nvSpPr>
        <p:spPr>
          <a:xfrm>
            <a:off x="3148815" y="427038"/>
            <a:ext cx="2846369" cy="1143000"/>
          </a:xfrm>
          <a:prstGeom prst="rect">
            <a:avLst/>
          </a:prstGeom>
        </p:spPr>
        <p:txBody>
          <a:bodyPr vert="horz" lIns="91440" tIns="45720" rIns="91440" bIns="45720" anchor="ctr">
            <a:normAutofit/>
          </a:bodyPr>
          <a:p>
            <a:pPr marL="0" lvl="0" indent="0" algn="ctr" defTabSz="4572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4400" b="0" i="0" u="none" strike="noStrike" kern="1200" cap="none" spc="0" normalizeH="0" baseline="0" mc:Ignorable="hp" hp:hslEmbossed="0">
                <a:solidFill>
                  <a:srgbClr val="000000"/>
                </a:solidFill>
                <a:latin typeface="학교안심 모험가 B"/>
                <a:ea typeface="학교안심 모험가 B"/>
              </a:rPr>
              <a:t>수업흐름</a:t>
            </a:r>
            <a:endParaRPr xmlns:mc="http://schemas.openxmlformats.org/markup-compatibility/2006" xmlns:hp="http://schemas.haansoft.com/office/presentation/8.0" kumimoji="0" lang="ko-KR" altLang="en-US" sz="4400" b="0" i="0" u="none" strike="noStrike" kern="1200" cap="none" spc="0" normalizeH="0" baseline="0" mc:Ignorable="hp" hp:hslEmbossed="0">
              <a:solidFill>
                <a:srgbClr val="000000"/>
              </a:solidFill>
              <a:latin typeface="학교안심 모험가 B"/>
              <a:ea typeface="학교안심 모험가 B"/>
            </a:endParaRPr>
          </a:p>
        </p:txBody>
      </p:sp>
    </p:spTree>
  </p:cSld>
  <p:clrMapOvr>
    <a:masterClrMapping/>
  </p:clrMapOvr>
</p:sld>
</file>

<file path=ppt/slides/slide4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7032" y="1760733"/>
            <a:ext cx="7929936" cy="4525963"/>
          </a:xfrm>
        </p:spPr>
        <p:txBody>
          <a:bodyPr>
            <a:normAutofit/>
          </a:bodyPr>
          <a:p>
            <a:pPr lv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xmlns:mc="http://schemas.openxmlformats.org/markup-compatibility/2006" xmlns:hp="http://schemas.haansoft.com/office/presentation/8.0" lang="en-US" altLang="ko-KR" sz="2400" b="0" i="0" u="none" strike="noStrike" baseline="0" mc:Ignorable="hp" hp:hslEmbossed="0">
                <a:solidFill>
                  <a:srgbClr val="000000"/>
                </a:solidFill>
                <a:latin typeface="한컴 고딕"/>
                <a:ea typeface="한컴 고딕"/>
                <a:cs typeface="한컴 소망 M"/>
              </a:rPr>
              <a:t>*</a:t>
            </a:r>
            <a:r>
              <a:rPr xmlns:mc="http://schemas.openxmlformats.org/markup-compatibility/2006" xmlns:hp="http://schemas.haansoft.com/office/presentation/8.0" lang="ko-KR" altLang="en-US" sz="2400" b="0" i="0" u="none" strike="noStrike" baseline="0" mc:Ignorable="hp" hp:hslEmbossed="0">
                <a:solidFill>
                  <a:srgbClr val="000000"/>
                </a:solidFill>
                <a:latin typeface="한컴 고딕"/>
                <a:ea typeface="한컴 고딕"/>
                <a:cs typeface="한컴 소망 M"/>
              </a:rPr>
              <a:t>  </a:t>
            </a:r>
            <a:r>
              <a:rPr xmlns:mc="http://schemas.openxmlformats.org/markup-compatibility/2006" xmlns:hp="http://schemas.haansoft.com/office/presentation/8.0" sz="2400" b="0" i="0" u="none" strike="noStrike" baseline="0" mc:Ignorable="hp" hp:hslEmbossed="0">
                <a:solidFill>
                  <a:srgbClr val="000000"/>
                </a:solidFill>
                <a:latin typeface="한컴 고딕"/>
                <a:ea typeface="한컴 고딕"/>
                <a:cs typeface="한컴 소망 M"/>
              </a:rPr>
              <a:t>국가수자원관리종합정보시스템 사이트</a:t>
            </a:r>
            <a:r>
              <a:rPr xmlns:mc="http://schemas.openxmlformats.org/markup-compatibility/2006" xmlns:hp="http://schemas.haansoft.com/office/presentation/8.0" lang="ko-KR" altLang="en-US" sz="2400" b="0" i="0" u="none" strike="noStrike" baseline="0" mc:Ignorable="hp" hp:hslEmbossed="0">
                <a:solidFill>
                  <a:srgbClr val="000000"/>
                </a:solidFill>
                <a:latin typeface="한컴 고딕"/>
                <a:ea typeface="한컴 고딕"/>
                <a:cs typeface="한컴 소망 M"/>
              </a:rPr>
              <a:t>에서</a:t>
            </a:r>
            <a:endParaRPr xmlns:mc="http://schemas.openxmlformats.org/markup-compatibility/2006" xmlns:hp="http://schemas.haansoft.com/office/presentation/8.0" lang="ko-KR" altLang="en-US" sz="2400" b="0" i="0" u="none" strike="noStrike" baseline="0" mc:Ignorable="hp" hp:hslEmbossed="0">
              <a:solidFill>
                <a:srgbClr val="000000"/>
              </a:solidFill>
              <a:latin typeface="한컴 고딕"/>
              <a:ea typeface="한컴 고딕"/>
              <a:cs typeface="한컴 소망 M"/>
            </a:endParaRPr>
          </a:p>
          <a:p>
            <a:pPr marL="0" lvl="0" indent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lang="ko-KR" altLang="en-US" sz="2400" b="0" i="0" u="none" strike="noStrike" baseline="0" mc:Ignorable="hp" hp:hslEmbossed="0">
                <a:solidFill>
                  <a:srgbClr val="000000"/>
                </a:solidFill>
                <a:latin typeface="한컴 고딕"/>
                <a:ea typeface="한컴 고딕"/>
                <a:cs typeface="한컴 소망 M"/>
              </a:rPr>
              <a:t>    환경 지표에 대해 알아봅시다</a:t>
            </a:r>
            <a:r>
              <a:rPr xmlns:mc="http://schemas.openxmlformats.org/markup-compatibility/2006" xmlns:hp="http://schemas.haansoft.com/office/presentation/8.0" lang="en-US" altLang="ko-KR" sz="2400" b="0" i="0" u="none" strike="noStrike" baseline="0" mc:Ignorable="hp" hp:hslEmbossed="0">
                <a:solidFill>
                  <a:srgbClr val="000000"/>
                </a:solidFill>
                <a:latin typeface="한컴 고딕"/>
                <a:ea typeface="한컴 고딕"/>
                <a:cs typeface="한컴 소망 M"/>
              </a:rPr>
              <a:t>.</a:t>
            </a:r>
            <a:endParaRPr xmlns:mc="http://schemas.openxmlformats.org/markup-compatibility/2006" xmlns:hp="http://schemas.haansoft.com/office/presentation/8.0" lang="en-US" altLang="ko-KR" sz="2400" b="0" i="0" u="none" strike="noStrike" baseline="0" mc:Ignorable="hp" hp:hslEmbossed="0">
              <a:solidFill>
                <a:srgbClr val="000000"/>
              </a:solidFill>
              <a:latin typeface="한컴 고딕"/>
              <a:ea typeface="한컴 고딕"/>
              <a:cs typeface="한컴 소망 M"/>
            </a:endParaRPr>
          </a:p>
          <a:p>
            <a:pPr marL="400050" lvl="1" indent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lang="EN-US" sz="2400" b="0" i="0" u="sng" strike="noStrike" baseline="0" mc:Ignorable="hp" hp:hslEmbossed="0">
                <a:solidFill>
                  <a:srgbClr val="800080"/>
                </a:solidFill>
                <a:latin typeface="한컴 고딕"/>
                <a:ea typeface="한컴 고딕"/>
                <a:cs typeface="한컴 소망 M"/>
                <a:hlinkClick r:id="rId2"/>
              </a:rPr>
              <a:t>https://www.wamis.go.kr/wke/wke_wqbase_lst.do</a:t>
            </a:r>
            <a:endParaRPr xmlns:mc="http://schemas.openxmlformats.org/markup-compatibility/2006" xmlns:hp="http://schemas.haansoft.com/office/presentation/8.0" lang="EN-US" sz="2400" b="0" i="0" u="sng" strike="noStrike" baseline="0" mc:Ignorable="hp" hp:hslEmbossed="0">
              <a:solidFill>
                <a:srgbClr val="800080"/>
              </a:solidFill>
              <a:latin typeface="한컴 고딕"/>
              <a:ea typeface="한컴 고딕"/>
              <a:cs typeface="한컴 소망 M"/>
            </a:endParaRPr>
          </a:p>
          <a:p>
            <a:pPr marL="400050" lvl="1" indent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xmlns:mc="http://schemas.openxmlformats.org/markup-compatibility/2006" xmlns:hp="http://schemas.haansoft.com/office/presentation/8.0" lang="EN-US" sz="2400" b="0" i="0" u="sng" strike="noStrike" baseline="0" mc:Ignorable="hp" hp:hslEmbossed="0">
              <a:solidFill>
                <a:srgbClr val="800080"/>
              </a:solidFill>
              <a:latin typeface="한컴 고딕"/>
              <a:ea typeface="한컴 고딕"/>
              <a:cs typeface="한컴 소망 M"/>
            </a:endParaRPr>
          </a:p>
          <a:p>
            <a:pPr lv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xmlns:mc="http://schemas.openxmlformats.org/markup-compatibility/2006" xmlns:hp="http://schemas.haansoft.com/office/presentation/8.0" lang="en-US" altLang="ko-KR" sz="2400" i="0" u="none" strike="noStrike" spc="0" baseline="0" mc:Ignorable="hp" hp:hslEmbossed="0">
                <a:solidFill>
                  <a:srgbClr val="000000"/>
                </a:solidFill>
                <a:latin typeface="한컴 고딕"/>
                <a:ea typeface="한컴 고딕"/>
                <a:cs typeface="함초롬바탕"/>
              </a:rPr>
              <a:t>*</a:t>
            </a:r>
            <a:r>
              <a:rPr xmlns:mc="http://schemas.openxmlformats.org/markup-compatibility/2006" xmlns:hp="http://schemas.haansoft.com/office/presentation/8.0" lang="ko-KR" altLang="en-US" sz="2400" i="0" u="none" strike="noStrike" spc="0" baseline="0" mc:Ignorable="hp" hp:hslEmbossed="0">
                <a:solidFill>
                  <a:srgbClr val="000000"/>
                </a:solidFill>
                <a:latin typeface="한컴 고딕"/>
                <a:ea typeface="한컴 고딕"/>
                <a:cs typeface="함초롬바탕"/>
              </a:rPr>
              <a:t>  </a:t>
            </a:r>
            <a:r>
              <a:rPr xmlns:mc="http://schemas.openxmlformats.org/markup-compatibility/2006" xmlns:hp="http://schemas.haansoft.com/office/presentation/8.0" sz="2400" i="0" u="none" strike="noStrike" spc="0" baseline="0" mc:Ignorable="hp" hp:hslEmbossed="0">
                <a:solidFill>
                  <a:srgbClr val="000000"/>
                </a:solidFill>
                <a:latin typeface="한컴 고딕"/>
                <a:ea typeface="한컴 고딕"/>
                <a:cs typeface="함초롬바탕"/>
              </a:rPr>
              <a:t>수질 지표로 활용되는 </a:t>
            </a:r>
            <a:endParaRPr xmlns:mc="http://schemas.openxmlformats.org/markup-compatibility/2006" xmlns:hp="http://schemas.haansoft.com/office/presentation/8.0" sz="2400" i="0" u="none" strike="noStrike" spc="0" baseline="0" mc:Ignorable="hp" hp:hslEmbossed="0">
              <a:solidFill>
                <a:srgbClr val="000000"/>
              </a:solidFill>
              <a:latin typeface="한컴 고딕"/>
              <a:ea typeface="한컴 고딕"/>
              <a:cs typeface="함초롬바탕"/>
            </a:endParaRPr>
          </a:p>
          <a:p>
            <a:pPr marL="0" lvl="0" indent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lang="ko-KR" altLang="en-US" sz="2400" i="0" u="none" strike="noStrike" spc="0" baseline="0" mc:Ignorable="hp" hp:hslEmbossed="0">
                <a:solidFill>
                  <a:srgbClr val="000000"/>
                </a:solidFill>
                <a:latin typeface="한컴 고딕"/>
                <a:ea typeface="한컴 고딕"/>
              </a:rPr>
              <a:t>   </a:t>
            </a:r>
            <a:r>
              <a:rPr xmlns:mc="http://schemas.openxmlformats.org/markup-compatibility/2006" xmlns:hp="http://schemas.haansoft.com/office/presentation/8.0" lang="EN-US" sz="2400" i="0" u="none" strike="noStrike" spc="0" baseline="0" mc:Ignorable="hp" hp:hslEmbossed="0">
                <a:solidFill>
                  <a:srgbClr val="000000"/>
                </a:solidFill>
                <a:latin typeface="한컴 고딕"/>
                <a:ea typeface="한컴 고딕"/>
              </a:rPr>
              <a:t>‘COD/BOD/</a:t>
            </a:r>
            <a:r>
              <a:rPr xmlns:mc="http://schemas.openxmlformats.org/markup-compatibility/2006" xmlns:hp="http://schemas.haansoft.com/office/presentation/8.0" sz="2400" i="0" u="none" strike="noStrike" spc="0" baseline="0" mc:Ignorable="hp" hp:hslEmbossed="0">
                <a:solidFill>
                  <a:srgbClr val="000000"/>
                </a:solidFill>
                <a:latin typeface="한컴 고딕"/>
                <a:ea typeface="한컴 고딕"/>
                <a:cs typeface="함초롬바탕"/>
              </a:rPr>
              <a:t>총인</a:t>
            </a:r>
            <a:r>
              <a:rPr xmlns:mc="http://schemas.openxmlformats.org/markup-compatibility/2006" xmlns:hp="http://schemas.haansoft.com/office/presentation/8.0" lang="EN-US" sz="2400" i="0" u="none" strike="noStrike" spc="0" baseline="0" mc:Ignorable="hp" hp:hslEmbossed="0">
                <a:solidFill>
                  <a:srgbClr val="000000"/>
                </a:solidFill>
                <a:latin typeface="한컴 고딕"/>
                <a:ea typeface="한컴 고딕"/>
              </a:rPr>
              <a:t>(T-P)/DO/pH/</a:t>
            </a:r>
            <a:r>
              <a:rPr xmlns:mc="http://schemas.openxmlformats.org/markup-compatibility/2006" xmlns:hp="http://schemas.haansoft.com/office/presentation/8.0" sz="2400" i="0" u="none" strike="noStrike" spc="0" baseline="0" mc:Ignorable="hp" hp:hslEmbossed="0">
                <a:solidFill>
                  <a:srgbClr val="000000"/>
                </a:solidFill>
                <a:latin typeface="한컴 고딕"/>
                <a:ea typeface="한컴 고딕"/>
                <a:cs typeface="함초롬바탕"/>
              </a:rPr>
              <a:t>전기전도도</a:t>
            </a:r>
            <a:r>
              <a:rPr xmlns:mc="http://schemas.openxmlformats.org/markup-compatibility/2006" xmlns:hp="http://schemas.haansoft.com/office/presentation/8.0" lang="EN-US" sz="2400" i="0" u="none" strike="noStrike" spc="0" baseline="0" mc:Ignorable="hp" hp:hslEmbossed="0">
                <a:solidFill>
                  <a:srgbClr val="000000"/>
                </a:solidFill>
                <a:latin typeface="한컴 고딕"/>
                <a:ea typeface="한컴 고딕"/>
              </a:rPr>
              <a:t>’</a:t>
            </a:r>
            <a:r>
              <a:rPr xmlns:mc="http://schemas.openxmlformats.org/markup-compatibility/2006" xmlns:hp="http://schemas.haansoft.com/office/presentation/8.0" sz="2400" i="0" u="none" strike="noStrike" spc="0" baseline="0" mc:Ignorable="hp" hp:hslEmbossed="0">
                <a:solidFill>
                  <a:srgbClr val="000000"/>
                </a:solidFill>
                <a:latin typeface="한컴 고딕"/>
                <a:ea typeface="한컴 고딕"/>
                <a:cs typeface="함초롬바탕"/>
              </a:rPr>
              <a:t>의 의미와 </a:t>
            </a:r>
            <a:endParaRPr xmlns:mc="http://schemas.openxmlformats.org/markup-compatibility/2006" xmlns:hp="http://schemas.haansoft.com/office/presentation/8.0" sz="2400" i="0" u="none" strike="noStrike" spc="0" baseline="0" mc:Ignorable="hp" hp:hslEmbossed="0">
              <a:solidFill>
                <a:srgbClr val="000000"/>
              </a:solidFill>
              <a:latin typeface="한컴 고딕"/>
              <a:ea typeface="한컴 고딕"/>
              <a:cs typeface="함초롬바탕"/>
            </a:endParaRPr>
          </a:p>
          <a:p>
            <a:pPr marL="0" lvl="0" indent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lang="ko-KR" altLang="en-US" sz="2400" i="0" u="none" strike="noStrike" spc="0" baseline="0" mc:Ignorable="hp" hp:hslEmbossed="0">
                <a:solidFill>
                  <a:srgbClr val="000000"/>
                </a:solidFill>
                <a:latin typeface="한컴 고딕"/>
                <a:ea typeface="한컴 고딕"/>
                <a:cs typeface="함초롬바탕"/>
              </a:rPr>
              <a:t>    </a:t>
            </a:r>
            <a:r>
              <a:rPr xmlns:mc="http://schemas.openxmlformats.org/markup-compatibility/2006" xmlns:hp="http://schemas.haansoft.com/office/presentation/8.0" sz="2400" i="0" u="none" strike="noStrike" spc="0" baseline="0" mc:Ignorable="hp" hp:hslEmbossed="0">
                <a:solidFill>
                  <a:srgbClr val="000000"/>
                </a:solidFill>
                <a:latin typeface="한컴 고딕"/>
                <a:ea typeface="한컴 고딕"/>
                <a:cs typeface="함초롬바탕"/>
              </a:rPr>
              <a:t>수질 오염과의 관련성을 조사</a:t>
            </a:r>
            <a:r>
              <a:rPr xmlns:mc="http://schemas.openxmlformats.org/markup-compatibility/2006" xmlns:hp="http://schemas.haansoft.com/office/presentation/8.0" lang="ko-KR" altLang="en-US" sz="2400" i="0" u="none" strike="noStrike" spc="0" baseline="0" mc:Ignorable="hp" hp:hslEmbossed="0">
                <a:solidFill>
                  <a:srgbClr val="000000"/>
                </a:solidFill>
                <a:latin typeface="한컴 고딕"/>
                <a:ea typeface="한컴 고딕"/>
                <a:cs typeface="함초롬바탕"/>
              </a:rPr>
              <a:t>해봅시다</a:t>
            </a:r>
            <a:r>
              <a:rPr xmlns:mc="http://schemas.openxmlformats.org/markup-compatibility/2006" xmlns:hp="http://schemas.haansoft.com/office/presentation/8.0" lang="en-US" altLang="ko-KR" sz="2400" i="0" u="none" strike="noStrike" spc="0" baseline="0" mc:Ignorable="hp" hp:hslEmbossed="0">
                <a:solidFill>
                  <a:srgbClr val="000000"/>
                </a:solidFill>
                <a:latin typeface="한컴 고딕"/>
                <a:ea typeface="한컴 고딕"/>
                <a:cs typeface="함초롬바탕"/>
              </a:rPr>
              <a:t>.</a:t>
            </a:r>
            <a:endParaRPr xmlns:mc="http://schemas.openxmlformats.org/markup-compatibility/2006" xmlns:hp="http://schemas.haansoft.com/office/presentation/8.0" lang="en-US" altLang="ko-KR" sz="2400" i="0" u="none" strike="noStrike" spc="0" baseline="0" mc:Ignorable="hp" hp:hslEmbossed="0">
              <a:solidFill>
                <a:srgbClr val="000000"/>
              </a:solidFill>
              <a:latin typeface="한컴 고딕"/>
              <a:ea typeface="한컴 고딕"/>
              <a:cs typeface="함초롬바탕"/>
            </a:endParaRPr>
          </a:p>
        </p:txBody>
      </p:sp>
      <p:sp>
        <p:nvSpPr>
          <p:cNvPr id="5" name="대각선 방향의 모서리가 잘린 사각형 4"/>
          <p:cNvSpPr/>
          <p:nvPr/>
        </p:nvSpPr>
        <p:spPr>
          <a:xfrm>
            <a:off x="2870558" y="998538"/>
            <a:ext cx="3285351" cy="323665"/>
          </a:xfrm>
          <a:prstGeom prst="snip2DiagRect">
            <a:avLst>
              <a:gd name="adj1" fmla="val 0"/>
              <a:gd name="adj2" fmla="val 50000"/>
            </a:avLst>
          </a:prstGeom>
          <a:solidFill>
            <a:srgbClr val="ffffff">
              <a:alpha val="100000"/>
            </a:srgbClr>
          </a:solidFill>
          <a:ln w="9525" cap="flat" cmpd="sng" algn="ctr">
            <a:solidFill>
              <a:srgbClr val="ffffff">
                <a:alpha val="100000"/>
              </a:srgbClr>
            </a:solidFill>
            <a:prstDash val="solid"/>
          </a:ln>
          <a:effectLst>
            <a:softEdge rad="63500"/>
          </a:effectLst>
        </p:spPr>
        <p:txBody>
          <a:bodyPr/>
          <a:p>
            <a:pPr marL="0" lvl="0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xmlns:mc="http://schemas.openxmlformats.org/markup-compatibility/2006" xmlns:hp="http://schemas.haansoft.com/office/presentation/8.0" kumimoji="0" sz="1800" b="0" i="0" u="none" strike="noStrike" kern="1200" cap="none" spc="0" normalizeH="0" baseline="0" mc:Ignorable="hp" hp:hslEmbossed="0">
              <a:solidFill>
                <a:srgbClr val="ffffff"/>
              </a:solidFill>
              <a:latin typeface="Calibri"/>
              <a:ea typeface="맑은 고딕"/>
              <a:cs typeface="맑은 고딕"/>
            </a:endParaRPr>
          </a:p>
        </p:txBody>
      </p:sp>
      <p:sp>
        <p:nvSpPr>
          <p:cNvPr id="6" name="Title 1"/>
          <p:cNvSpPr>
            <a:spLocks noGrp="1"/>
          </p:cNvSpPr>
          <p:nvPr/>
        </p:nvSpPr>
        <p:spPr>
          <a:xfrm>
            <a:off x="3148815" y="427038"/>
            <a:ext cx="2846369" cy="1143000"/>
          </a:xfrm>
          <a:prstGeom prst="rect">
            <a:avLst/>
          </a:prstGeom>
        </p:spPr>
        <p:txBody>
          <a:bodyPr vert="horz" lIns="91440" tIns="45720" rIns="91440" bIns="45720" anchor="ctr">
            <a:normAutofit/>
          </a:bodyPr>
          <a:p>
            <a:pPr marL="0" lvl="0" indent="0" algn="ctr" defTabSz="4572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4400" b="0" i="0" u="none" strike="noStrike" kern="1200" cap="none" spc="0" normalizeH="0" baseline="0" mc:Ignorable="hp" hp:hslEmbossed="0">
                <a:solidFill>
                  <a:srgbClr val="000000"/>
                </a:solidFill>
                <a:latin typeface="학교안심 모험가 B"/>
                <a:ea typeface="학교안심 모험가 B"/>
              </a:rPr>
              <a:t>들어가기</a:t>
            </a:r>
            <a:endParaRPr xmlns:mc="http://schemas.openxmlformats.org/markup-compatibility/2006" xmlns:hp="http://schemas.haansoft.com/office/presentation/8.0" kumimoji="0" lang="ko-KR" altLang="en-US" sz="4400" b="0" i="0" u="none" strike="noStrike" kern="1200" cap="none" spc="0" normalizeH="0" baseline="0" mc:Ignorable="hp" hp:hslEmbossed="0">
              <a:solidFill>
                <a:srgbClr val="000000"/>
              </a:solidFill>
              <a:latin typeface="학교안심 모험가 B"/>
              <a:ea typeface="학교안심 모험가 B"/>
            </a:endParaRPr>
          </a:p>
        </p:txBody>
      </p:sp>
    </p:spTree>
    <p:extLst>
      <p:ext uri="{BB962C8B-B14F-4D97-AF65-F5344CB8AC3E}">
        <p14:creationId xmlns:p14="http://schemas.microsoft.com/office/powerpoint/2010/main" val="2083663031"/>
      </p:ext>
    </p:extLst>
  </p:cSld>
  <p:clrMapOvr>
    <a:masterClrMapping/>
  </p:clrMapOvr>
</p:sld>
</file>

<file path=ppt/slides/slide5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0978" y="1754642"/>
            <a:ext cx="7962043" cy="3348716"/>
          </a:xfrm>
        </p:spPr>
        <p:txBody>
          <a:bodyPr/>
          <a:p>
            <a:pPr marL="279400" lvl="0" indent="-279400"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xmlns:mc="http://schemas.openxmlformats.org/markup-compatibility/2006" xmlns:hp="http://schemas.haansoft.com/office/presentation/8.0" lang="en-US" altLang="ko-KR" sz="2800" b="1" i="0" u="none" strike="noStrike" baseline="0" mc:Ignorable="hp" hp:hslEmbossed="0">
                <a:solidFill>
                  <a:srgbClr val="000000"/>
                </a:solidFill>
                <a:latin typeface="한컴 고딕"/>
                <a:ea typeface="한컴 고딕"/>
                <a:cs typeface="한컴돋움"/>
              </a:rPr>
              <a:t>* </a:t>
            </a:r>
            <a:r>
              <a:rPr xmlns:mc="http://schemas.openxmlformats.org/markup-compatibility/2006" xmlns:hp="http://schemas.haansoft.com/office/presentation/8.0" lang="ko-KR" altLang="en-US" sz="2800" b="1" i="0" u="none" strike="noStrike" baseline="0" mc:Ignorable="hp" hp:hslEmbossed="0">
                <a:solidFill>
                  <a:srgbClr val="000000"/>
                </a:solidFill>
                <a:latin typeface="한컴 고딕"/>
                <a:ea typeface="한컴 고딕"/>
                <a:cs typeface="한컴돋움"/>
              </a:rPr>
              <a:t>수조에 인공 연못을 조성해보자</a:t>
            </a:r>
            <a:endParaRPr xmlns:mc="http://schemas.openxmlformats.org/markup-compatibility/2006" xmlns:hp="http://schemas.haansoft.com/office/presentation/8.0" lang="ko-KR" altLang="en-US" sz="2800" b="1" i="0" u="none" strike="noStrike" baseline="0" mc:Ignorable="hp" hp:hslEmbossed="0">
              <a:solidFill>
                <a:srgbClr val="000000"/>
              </a:solidFill>
              <a:latin typeface="한컴 고딕"/>
              <a:ea typeface="한컴 고딕"/>
              <a:cs typeface="한컴돋움"/>
            </a:endParaRPr>
          </a:p>
          <a:p>
            <a:pPr marL="440403" lvl="0" indent="-440403"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lang="EN-US" sz="2800" b="0" i="0" u="none" strike="noStrike" baseline="0" mc:Ignorable="hp" hp:hslEmbossed="0">
                <a:solidFill>
                  <a:srgbClr val="000000"/>
                </a:solidFill>
                <a:latin typeface="한컴 고딕"/>
                <a:ea typeface="한컴 고딕"/>
                <a:cs typeface="한컴돋움"/>
              </a:rPr>
              <a:t>- </a:t>
            </a:r>
            <a:r>
              <a:rPr xmlns:mc="http://schemas.openxmlformats.org/markup-compatibility/2006" xmlns:hp="http://schemas.haansoft.com/office/presentation/8.0" sz="2800" b="0" i="0" u="none" strike="noStrike" baseline="0" mc:Ignorable="hp" hp:hslEmbossed="0">
                <a:solidFill>
                  <a:srgbClr val="000000"/>
                </a:solidFill>
                <a:latin typeface="한컴 고딕"/>
                <a:ea typeface="한컴 고딕"/>
                <a:cs typeface="한컴돋움"/>
              </a:rPr>
              <a:t>수질 측정을 위해 수조를 이용하여 인공 수</a:t>
            </a:r>
            <a:r>
              <a:rPr xmlns:mc="http://schemas.openxmlformats.org/markup-compatibility/2006" xmlns:hp="http://schemas.haansoft.com/office/presentation/8.0" lang="ko-KR" altLang="en-US" sz="2800" b="0" i="0" u="none" strike="noStrike" baseline="0" mc:Ignorable="hp" hp:hslEmbossed="0">
                <a:solidFill>
                  <a:srgbClr val="000000"/>
                </a:solidFill>
                <a:latin typeface="한컴 고딕"/>
                <a:ea typeface="한컴 고딕"/>
                <a:cs typeface="한컴돋움"/>
              </a:rPr>
              <a:t> </a:t>
            </a:r>
            <a:r>
              <a:rPr xmlns:mc="http://schemas.openxmlformats.org/markup-compatibility/2006" xmlns:hp="http://schemas.haansoft.com/office/presentation/8.0" sz="2800" b="0" i="0" u="none" strike="noStrike" baseline="0" mc:Ignorable="hp" hp:hslEmbossed="0">
                <a:solidFill>
                  <a:srgbClr val="000000"/>
                </a:solidFill>
                <a:latin typeface="한컴 고딕"/>
                <a:ea typeface="한컴 고딕"/>
                <a:cs typeface="한컴돋움"/>
              </a:rPr>
              <a:t>생태계 환경을 조성한다</a:t>
            </a:r>
            <a:r>
              <a:rPr xmlns:mc="http://schemas.openxmlformats.org/markup-compatibility/2006" xmlns:hp="http://schemas.haansoft.com/office/presentation/8.0" lang="EN-US" sz="2800" b="0" i="0" u="none" strike="noStrike" baseline="0" mc:Ignorable="hp" hp:hslEmbossed="0">
                <a:solidFill>
                  <a:srgbClr val="000000"/>
                </a:solidFill>
                <a:latin typeface="한컴 고딕"/>
                <a:ea typeface="한컴 고딕"/>
                <a:cs typeface="한컴돋움"/>
              </a:rPr>
              <a:t>.(</a:t>
            </a:r>
            <a:r>
              <a:rPr xmlns:mc="http://schemas.openxmlformats.org/markup-compatibility/2006" xmlns:hp="http://schemas.haansoft.com/office/presentation/8.0" sz="2800" b="0" i="0" u="none" strike="noStrike" baseline="0" mc:Ignorable="hp" hp:hslEmbossed="0">
                <a:solidFill>
                  <a:srgbClr val="000000"/>
                </a:solidFill>
                <a:latin typeface="한컴 고딕"/>
                <a:ea typeface="한컴 고딕"/>
                <a:cs typeface="한컴돋움"/>
              </a:rPr>
              <a:t>흙</a:t>
            </a:r>
            <a:r>
              <a:rPr xmlns:mc="http://schemas.openxmlformats.org/markup-compatibility/2006" xmlns:hp="http://schemas.haansoft.com/office/presentation/8.0" lang="EN-US" sz="2800" b="0" i="0" u="none" strike="noStrike" baseline="0" mc:Ignorable="hp" hp:hslEmbossed="0">
                <a:solidFill>
                  <a:srgbClr val="000000"/>
                </a:solidFill>
                <a:latin typeface="한컴 고딕"/>
                <a:ea typeface="한컴 고딕"/>
                <a:cs typeface="한컴돋움"/>
              </a:rPr>
              <a:t>, </a:t>
            </a:r>
            <a:r>
              <a:rPr xmlns:mc="http://schemas.openxmlformats.org/markup-compatibility/2006" xmlns:hp="http://schemas.haansoft.com/office/presentation/8.0" sz="2800" b="0" i="0" u="none" strike="noStrike" baseline="0" mc:Ignorable="hp" hp:hslEmbossed="0">
                <a:solidFill>
                  <a:srgbClr val="000000"/>
                </a:solidFill>
                <a:latin typeface="한컴 고딕"/>
                <a:ea typeface="한컴 고딕"/>
                <a:cs typeface="한컴돋움"/>
              </a:rPr>
              <a:t>풀</a:t>
            </a:r>
            <a:r>
              <a:rPr xmlns:mc="http://schemas.openxmlformats.org/markup-compatibility/2006" xmlns:hp="http://schemas.haansoft.com/office/presentation/8.0" lang="EN-US" sz="2800" b="0" i="0" u="none" strike="noStrike" baseline="0" mc:Ignorable="hp" hp:hslEmbossed="0">
                <a:solidFill>
                  <a:srgbClr val="000000"/>
                </a:solidFill>
                <a:latin typeface="한컴 고딕"/>
                <a:ea typeface="한컴 고딕"/>
                <a:cs typeface="한컴돋움"/>
              </a:rPr>
              <a:t>, </a:t>
            </a:r>
            <a:r>
              <a:rPr xmlns:mc="http://schemas.openxmlformats.org/markup-compatibility/2006" xmlns:hp="http://schemas.haansoft.com/office/presentation/8.0" sz="2800" b="0" i="0" u="none" strike="noStrike" baseline="0" mc:Ignorable="hp" hp:hslEmbossed="0">
                <a:solidFill>
                  <a:srgbClr val="000000"/>
                </a:solidFill>
                <a:latin typeface="한컴 고딕"/>
                <a:ea typeface="한컴 고딕"/>
                <a:cs typeface="한컴돋움"/>
              </a:rPr>
              <a:t>돌</a:t>
            </a:r>
            <a:r>
              <a:rPr xmlns:mc="http://schemas.openxmlformats.org/markup-compatibility/2006" xmlns:hp="http://schemas.haansoft.com/office/presentation/8.0" lang="EN-US" sz="2800" b="0" i="0" u="none" strike="noStrike" baseline="0" mc:Ignorable="hp" hp:hslEmbossed="0">
                <a:solidFill>
                  <a:srgbClr val="000000"/>
                </a:solidFill>
                <a:latin typeface="한컴 고딕"/>
                <a:ea typeface="한컴 고딕"/>
                <a:cs typeface="한컴돋움"/>
              </a:rPr>
              <a:t>, </a:t>
            </a:r>
            <a:r>
              <a:rPr xmlns:mc="http://schemas.openxmlformats.org/markup-compatibility/2006" xmlns:hp="http://schemas.haansoft.com/office/presentation/8.0" sz="2800" b="0" i="0" u="none" strike="noStrike" baseline="0" mc:Ignorable="hp" hp:hslEmbossed="0">
                <a:solidFill>
                  <a:srgbClr val="000000"/>
                </a:solidFill>
                <a:latin typeface="한컴 고딕"/>
                <a:ea typeface="한컴 고딕"/>
                <a:cs typeface="한컴돋움"/>
              </a:rPr>
              <a:t>물 등 설치</a:t>
            </a:r>
            <a:r>
              <a:rPr xmlns:mc="http://schemas.openxmlformats.org/markup-compatibility/2006" xmlns:hp="http://schemas.haansoft.com/office/presentation/8.0" lang="EN-US" sz="2800" b="0" i="0" u="none" strike="noStrike" baseline="0" mc:Ignorable="hp" hp:hslEmbossed="0">
                <a:solidFill>
                  <a:srgbClr val="000000"/>
                </a:solidFill>
                <a:latin typeface="한컴 고딕"/>
                <a:ea typeface="한컴 고딕"/>
                <a:cs typeface="한컴돋움"/>
              </a:rPr>
              <a:t>) </a:t>
            </a:r>
            <a:endParaRPr xmlns:mc="http://schemas.openxmlformats.org/markup-compatibility/2006" xmlns:hp="http://schemas.haansoft.com/office/presentation/8.0" lang="EN-US" sz="2800" b="0" i="0" u="none" strike="noStrike" baseline="0" mc:Ignorable="hp" hp:hslEmbossed="0">
              <a:solidFill>
                <a:srgbClr val="000000"/>
              </a:solidFill>
              <a:latin typeface="한컴 고딕"/>
              <a:ea typeface="한컴 고딕"/>
              <a:cs typeface="한컴돋움"/>
            </a:endParaRPr>
          </a:p>
        </p:txBody>
      </p:sp>
      <p:sp>
        <p:nvSpPr>
          <p:cNvPr id="4" name="대각선 방향의 모서리가 잘린 사각형 3"/>
          <p:cNvSpPr/>
          <p:nvPr/>
        </p:nvSpPr>
        <p:spPr>
          <a:xfrm>
            <a:off x="2870558" y="998538"/>
            <a:ext cx="3285351" cy="323665"/>
          </a:xfrm>
          <a:prstGeom prst="snip2DiagRect">
            <a:avLst>
              <a:gd name="adj1" fmla="val 0"/>
              <a:gd name="adj2" fmla="val 50000"/>
            </a:avLst>
          </a:prstGeom>
          <a:solidFill>
            <a:srgbClr val="ffffff">
              <a:alpha val="100000"/>
            </a:srgbClr>
          </a:solidFill>
          <a:ln w="9525" cap="flat" cmpd="sng" algn="ctr">
            <a:solidFill>
              <a:srgbClr val="ffffff">
                <a:alpha val="100000"/>
              </a:srgbClr>
            </a:solidFill>
            <a:prstDash val="solid"/>
          </a:ln>
          <a:effectLst>
            <a:softEdge rad="63500"/>
          </a:effectLst>
        </p:spPr>
        <p:txBody>
          <a:bodyPr/>
          <a:p>
            <a:pPr marL="0" lvl="0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xmlns:mc="http://schemas.openxmlformats.org/markup-compatibility/2006" xmlns:hp="http://schemas.haansoft.com/office/presentation/8.0" kumimoji="0" sz="1800" b="0" i="0" u="none" strike="noStrike" kern="1200" cap="none" spc="0" normalizeH="0" baseline="0" mc:Ignorable="hp" hp:hslEmbossed="0">
              <a:solidFill>
                <a:srgbClr val="ffffff"/>
              </a:solidFill>
              <a:latin typeface="Calibri"/>
              <a:ea typeface="맑은 고딕"/>
              <a:cs typeface="맑은 고딕"/>
            </a:endParaRPr>
          </a:p>
        </p:txBody>
      </p:sp>
      <p:sp>
        <p:nvSpPr>
          <p:cNvPr id="5" name="Title 1"/>
          <p:cNvSpPr>
            <a:spLocks noGrp="1"/>
          </p:cNvSpPr>
          <p:nvPr/>
        </p:nvSpPr>
        <p:spPr>
          <a:xfrm>
            <a:off x="3148815" y="427038"/>
            <a:ext cx="2846369" cy="1143000"/>
          </a:xfrm>
          <a:prstGeom prst="rect">
            <a:avLst/>
          </a:prstGeom>
        </p:spPr>
        <p:txBody>
          <a:bodyPr vert="horz" lIns="91440" tIns="45720" rIns="91440" bIns="45720" anchor="ctr">
            <a:normAutofit/>
          </a:bodyPr>
          <a:p>
            <a:pPr marL="0" lvl="0" indent="0" algn="ctr" defTabSz="4572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4400" b="0" i="0" u="none" strike="noStrike" kern="1200" cap="none" spc="0" normalizeH="0" baseline="0" mc:Ignorable="hp" hp:hslEmbossed="0">
                <a:solidFill>
                  <a:srgbClr val="000000"/>
                </a:solidFill>
                <a:latin typeface="학교안심 모험가 B"/>
                <a:ea typeface="학교안심 모험가 B"/>
              </a:rPr>
              <a:t>활동</a:t>
            </a:r>
            <a:r>
              <a:rPr xmlns:mc="http://schemas.openxmlformats.org/markup-compatibility/2006" xmlns:hp="http://schemas.haansoft.com/office/presentation/8.0" kumimoji="0" lang="en-US" altLang="ko-KR" sz="4400" b="0" i="0" u="none" strike="noStrike" kern="1200" cap="none" spc="0" normalizeH="0" baseline="0" mc:Ignorable="hp" hp:hslEmbossed="0">
                <a:solidFill>
                  <a:srgbClr val="000000"/>
                </a:solidFill>
                <a:latin typeface="학교안심 모험가 B"/>
                <a:ea typeface="학교안심 모험가 B"/>
              </a:rPr>
              <a:t>1</a:t>
            </a:r>
            <a:endParaRPr xmlns:mc="http://schemas.openxmlformats.org/markup-compatibility/2006" xmlns:hp="http://schemas.haansoft.com/office/presentation/8.0" kumimoji="0" lang="en-US" altLang="ko-KR" sz="4400" b="0" i="0" u="none" strike="noStrike" kern="1200" cap="none" spc="0" normalizeH="0" baseline="0" mc:Ignorable="hp" hp:hslEmbossed="0">
              <a:solidFill>
                <a:srgbClr val="000000"/>
              </a:solidFill>
              <a:latin typeface="학교안심 모험가 B"/>
              <a:ea typeface="학교안심 모험가 B"/>
            </a:endParaRPr>
          </a:p>
        </p:txBody>
      </p:sp>
    </p:spTree>
  </p:cSld>
  <p:clrMapOvr>
    <a:masterClrMapping/>
  </p:clrMapOvr>
</p:sld>
</file>

<file path=ppt/slides/slide6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113" y="1919886"/>
            <a:ext cx="7789773" cy="3591933"/>
          </a:xfrm>
        </p:spPr>
        <p:txBody>
          <a:bodyPr>
            <a:normAutofit lnSpcReduction="10000"/>
          </a:bodyPr>
          <a:p>
            <a:pPr marL="0" lvl="0" indent="0"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lang="en-US" altLang="ko-KR" sz="3000" b="0" i="0" u="none" strike="noStrike" baseline="0" mc:Ignorable="hp" hp:hslEmbossed="0">
                <a:solidFill>
                  <a:srgbClr val="000000"/>
                </a:solidFill>
                <a:ea typeface="한컴 고딕"/>
                <a:cs typeface="한컴돋움"/>
              </a:rPr>
              <a:t>*</a:t>
            </a:r>
            <a:r>
              <a:rPr xmlns:mc="http://schemas.openxmlformats.org/markup-compatibility/2006" xmlns:hp="http://schemas.haansoft.com/office/presentation/8.0" lang="ko-KR" altLang="en-US" sz="3000" b="0" i="0" u="none" strike="noStrike" baseline="0" mc:Ignorable="hp" hp:hslEmbossed="0">
                <a:solidFill>
                  <a:srgbClr val="000000"/>
                </a:solidFill>
                <a:ea typeface="한컴 고딕"/>
                <a:cs typeface="한컴돋움"/>
              </a:rPr>
              <a:t> </a:t>
            </a:r>
            <a:r>
              <a:rPr xmlns:mc="http://schemas.openxmlformats.org/markup-compatibility/2006" xmlns:hp="http://schemas.haansoft.com/office/presentation/8.0" sz="3000" b="1" i="0" u="none" strike="noStrike" baseline="0" mc:Ignorable="hp" hp:hslEmbossed="0">
                <a:solidFill>
                  <a:srgbClr val="000000"/>
                </a:solidFill>
                <a:latin typeface="한컴 고딕"/>
                <a:ea typeface="한컴 고딕"/>
                <a:cs typeface="한컴돋움"/>
              </a:rPr>
              <a:t>인공 수 생태계 수질 측정 및 자료 해석</a:t>
            </a:r>
            <a:endParaRPr xmlns:mc="http://schemas.openxmlformats.org/markup-compatibility/2006" xmlns:hp="http://schemas.haansoft.com/office/presentation/8.0" sz="3000" b="1" i="0" u="none" strike="noStrike" baseline="0" mc:Ignorable="hp" hp:hslEmbossed="0">
              <a:solidFill>
                <a:srgbClr val="000000"/>
              </a:solidFill>
              <a:latin typeface="한컴 고딕"/>
              <a:ea typeface="한컴 고딕"/>
              <a:cs typeface="한컴돋움"/>
            </a:endParaRPr>
          </a:p>
          <a:p>
            <a:pPr marL="798871" lvl="1" indent="-398821"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lang="EN-US" sz="2600" b="0" i="0" u="none" strike="noStrike" spc="-30" baseline="0" mc:Ignorable="hp" hp:hslEmbossed="0">
                <a:solidFill>
                  <a:srgbClr val="000000"/>
                </a:solidFill>
                <a:latin typeface="한컴 고딕"/>
                <a:ea typeface="한컴 고딕"/>
                <a:cs typeface="한컴돋움"/>
              </a:rPr>
              <a:t>- </a:t>
            </a:r>
            <a:r>
              <a:rPr xmlns:mc="http://schemas.openxmlformats.org/markup-compatibility/2006" xmlns:hp="http://schemas.haansoft.com/office/presentation/8.0" sz="2600" b="0" i="0" u="none" strike="noStrike" spc="-30" baseline="0" mc:Ignorable="hp" hp:hslEmbossed="0">
                <a:solidFill>
                  <a:srgbClr val="000000"/>
                </a:solidFill>
                <a:latin typeface="한컴 고딕"/>
                <a:ea typeface="한컴 고딕"/>
                <a:cs typeface="한컴돋움"/>
              </a:rPr>
              <a:t>수질오염키트를 이용하여 </a:t>
            </a:r>
            <a:r>
              <a:rPr xmlns:mc="http://schemas.openxmlformats.org/markup-compatibility/2006" xmlns:hp="http://schemas.haansoft.com/office/presentation/8.0" lang="EN-US" sz="2600" b="0" i="0" u="none" strike="noStrike" spc="-30" baseline="0" mc:Ignorable="hp" hp:hslEmbossed="0">
                <a:solidFill>
                  <a:srgbClr val="000000"/>
                </a:solidFill>
                <a:latin typeface="한컴 고딕"/>
                <a:ea typeface="한컴 고딕"/>
                <a:cs typeface="한컴돋움"/>
              </a:rPr>
              <a:t>COD, BOD, </a:t>
            </a:r>
            <a:r>
              <a:rPr xmlns:mc="http://schemas.openxmlformats.org/markup-compatibility/2006" xmlns:hp="http://schemas.haansoft.com/office/presentation/8.0" sz="2600" b="0" i="0" u="none" strike="noStrike" spc="-30" baseline="0" mc:Ignorable="hp" hp:hslEmbossed="0">
                <a:solidFill>
                  <a:srgbClr val="000000"/>
                </a:solidFill>
                <a:latin typeface="한컴 고딕"/>
                <a:ea typeface="한컴 고딕"/>
                <a:cs typeface="한컴돋움"/>
              </a:rPr>
              <a:t>총인의 함량을 측정</a:t>
            </a:r>
            <a:r>
              <a:rPr xmlns:mc="http://schemas.openxmlformats.org/markup-compatibility/2006" xmlns:hp="http://schemas.haansoft.com/office/presentation/8.0" lang="ko-KR" altLang="en-US" sz="2600" b="0" i="0" u="none" strike="noStrike" spc="-30" baseline="0" mc:Ignorable="hp" hp:hslEmbossed="0">
                <a:solidFill>
                  <a:srgbClr val="000000"/>
                </a:solidFill>
                <a:latin typeface="한컴 고딕"/>
                <a:ea typeface="한컴 고딕"/>
                <a:cs typeface="한컴돋움"/>
              </a:rPr>
              <a:t>해보자</a:t>
            </a:r>
            <a:r>
              <a:rPr xmlns:mc="http://schemas.openxmlformats.org/markup-compatibility/2006" xmlns:hp="http://schemas.haansoft.com/office/presentation/8.0" lang="en-US" altLang="ko-KR" sz="2600" b="0" i="0" u="none" strike="noStrike" spc="-30" baseline="0" mc:Ignorable="hp" hp:hslEmbossed="0">
                <a:solidFill>
                  <a:srgbClr val="000000"/>
                </a:solidFill>
                <a:latin typeface="한컴 고딕"/>
                <a:ea typeface="한컴 고딕"/>
                <a:cs typeface="한컴돋움"/>
              </a:rPr>
              <a:t>.</a:t>
            </a:r>
            <a:endParaRPr xmlns:mc="http://schemas.openxmlformats.org/markup-compatibility/2006" xmlns:hp="http://schemas.haansoft.com/office/presentation/8.0" lang="en-US" altLang="ko-KR" sz="2600" b="0" i="0" u="none" strike="noStrike" spc="-30" baseline="0" mc:Ignorable="hp" hp:hslEmbossed="0">
              <a:solidFill>
                <a:srgbClr val="000000"/>
              </a:solidFill>
              <a:latin typeface="한컴 고딕"/>
              <a:ea typeface="한컴 고딕"/>
              <a:cs typeface="한컴돋움"/>
            </a:endParaRPr>
          </a:p>
          <a:p>
            <a:pPr marL="798871" lvl="1" indent="-398821"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lang="EN-US" sz="2600" b="0" i="0" u="none" strike="noStrike" spc="-30" baseline="0" mc:Ignorable="hp" hp:hslEmbossed="0">
                <a:solidFill>
                  <a:srgbClr val="000000"/>
                </a:solidFill>
                <a:latin typeface="한컴 고딕"/>
                <a:ea typeface="한컴 고딕"/>
                <a:cs typeface="한컴돋움"/>
              </a:rPr>
              <a:t>- pH, DO, </a:t>
            </a:r>
            <a:r>
              <a:rPr xmlns:mc="http://schemas.openxmlformats.org/markup-compatibility/2006" xmlns:hp="http://schemas.haansoft.com/office/presentation/8.0" sz="2600" b="0" i="0" u="none" strike="noStrike" spc="-30" baseline="0" mc:Ignorable="hp" hp:hslEmbossed="0">
                <a:solidFill>
                  <a:srgbClr val="000000"/>
                </a:solidFill>
                <a:latin typeface="한컴 고딕"/>
                <a:ea typeface="한컴 고딕"/>
                <a:cs typeface="한컴돋움"/>
              </a:rPr>
              <a:t>전기 전도계를 이용하여 값</a:t>
            </a:r>
            <a:r>
              <a:rPr xmlns:mc="http://schemas.openxmlformats.org/markup-compatibility/2006" xmlns:hp="http://schemas.haansoft.com/office/presentation/8.0" lang="ko-KR" altLang="en-US" sz="2600" b="0" i="0" u="none" strike="noStrike" spc="-30" baseline="0" mc:Ignorable="hp" hp:hslEmbossed="0">
                <a:solidFill>
                  <a:srgbClr val="000000"/>
                </a:solidFill>
                <a:latin typeface="한컴 고딕"/>
                <a:ea typeface="한컴 고딕"/>
                <a:cs typeface="한컴돋움"/>
              </a:rPr>
              <a:t> 측정</a:t>
            </a:r>
            <a:endParaRPr xmlns:mc="http://schemas.openxmlformats.org/markup-compatibility/2006" xmlns:hp="http://schemas.haansoft.com/office/presentation/8.0" lang="ko-KR" altLang="en-US" sz="2600" b="0" i="0" u="none" strike="noStrike" spc="-30" baseline="0" mc:Ignorable="hp" hp:hslEmbossed="0">
              <a:solidFill>
                <a:srgbClr val="000000"/>
              </a:solidFill>
              <a:latin typeface="한컴 고딕"/>
              <a:ea typeface="한컴 고딕"/>
              <a:cs typeface="한컴돋움"/>
            </a:endParaRPr>
          </a:p>
          <a:p>
            <a:pPr marL="798871" lvl="1" indent="-398821"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lang="EN-US" sz="2600" b="0" i="0" u="none" strike="noStrike" spc="-30" baseline="0" mc:Ignorable="hp" hp:hslEmbossed="0">
                <a:solidFill>
                  <a:srgbClr val="000000"/>
                </a:solidFill>
                <a:latin typeface="한컴 고딕"/>
                <a:ea typeface="한컴 고딕"/>
                <a:cs typeface="한컴돋움"/>
              </a:rPr>
              <a:t>- </a:t>
            </a:r>
            <a:r>
              <a:rPr xmlns:mc="http://schemas.openxmlformats.org/markup-compatibility/2006" xmlns:hp="http://schemas.haansoft.com/office/presentation/8.0" sz="2600" b="0" i="0" u="none" strike="noStrike" spc="-30" baseline="0" mc:Ignorable="hp" hp:hslEmbossed="0">
                <a:solidFill>
                  <a:srgbClr val="000000"/>
                </a:solidFill>
                <a:latin typeface="한컴 고딕"/>
                <a:ea typeface="한컴 고딕"/>
                <a:cs typeface="한컴돋움"/>
              </a:rPr>
              <a:t>수 생태계 환경 지표에 따라 수질 오염도를 판단</a:t>
            </a:r>
            <a:endParaRPr lang="ko-KR" altLang="en-US" sz="2600">
              <a:latin typeface="한컴 고딕"/>
              <a:ea typeface="한컴 고딕"/>
            </a:endParaRPr>
          </a:p>
        </p:txBody>
      </p:sp>
      <p:sp>
        <p:nvSpPr>
          <p:cNvPr id="4" name="대각선 방향의 모서리가 잘린 사각형 3"/>
          <p:cNvSpPr/>
          <p:nvPr/>
        </p:nvSpPr>
        <p:spPr>
          <a:xfrm>
            <a:off x="2870558" y="998538"/>
            <a:ext cx="3285351" cy="323665"/>
          </a:xfrm>
          <a:prstGeom prst="snip2DiagRect">
            <a:avLst>
              <a:gd name="adj1" fmla="val 0"/>
              <a:gd name="adj2" fmla="val 50000"/>
            </a:avLst>
          </a:prstGeom>
          <a:solidFill>
            <a:srgbClr val="ffffff">
              <a:alpha val="100000"/>
            </a:srgbClr>
          </a:solidFill>
          <a:ln w="9525" cap="flat" cmpd="sng" algn="ctr">
            <a:solidFill>
              <a:srgbClr val="ffffff">
                <a:alpha val="100000"/>
              </a:srgbClr>
            </a:solidFill>
            <a:prstDash val="solid"/>
          </a:ln>
          <a:effectLst>
            <a:softEdge rad="63500"/>
          </a:effectLst>
        </p:spPr>
        <p:txBody>
          <a:bodyPr/>
          <a:p>
            <a:pPr marL="0" lvl="0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xmlns:mc="http://schemas.openxmlformats.org/markup-compatibility/2006" xmlns:hp="http://schemas.haansoft.com/office/presentation/8.0" kumimoji="0" sz="1800" b="0" i="0" u="none" strike="noStrike" kern="1200" cap="none" spc="0" normalizeH="0" baseline="0" mc:Ignorable="hp" hp:hslEmbossed="0">
              <a:solidFill>
                <a:srgbClr val="ffffff"/>
              </a:solidFill>
              <a:latin typeface="Calibri"/>
              <a:ea typeface="맑은 고딕"/>
              <a:cs typeface="맑은 고딕"/>
            </a:endParaRPr>
          </a:p>
        </p:txBody>
      </p:sp>
      <p:sp>
        <p:nvSpPr>
          <p:cNvPr id="5" name="Title 1"/>
          <p:cNvSpPr>
            <a:spLocks noGrp="1"/>
          </p:cNvSpPr>
          <p:nvPr/>
        </p:nvSpPr>
        <p:spPr>
          <a:xfrm>
            <a:off x="3148815" y="427038"/>
            <a:ext cx="2846369" cy="1143000"/>
          </a:xfrm>
          <a:prstGeom prst="rect">
            <a:avLst/>
          </a:prstGeom>
        </p:spPr>
        <p:txBody>
          <a:bodyPr vert="horz" lIns="91440" tIns="45720" rIns="91440" bIns="45720" anchor="ctr">
            <a:normAutofit/>
          </a:bodyPr>
          <a:p>
            <a:pPr marL="0" lvl="0" indent="0" algn="ctr" defTabSz="4572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4400" b="0" i="0" u="none" strike="noStrike" kern="1200" cap="none" spc="0" normalizeH="0" baseline="0" mc:Ignorable="hp" hp:hslEmbossed="0">
                <a:solidFill>
                  <a:srgbClr val="000000"/>
                </a:solidFill>
                <a:latin typeface="학교안심 모험가 B"/>
                <a:ea typeface="학교안심 모험가 B"/>
              </a:rPr>
              <a:t>활동</a:t>
            </a:r>
            <a:r>
              <a:rPr xmlns:mc="http://schemas.openxmlformats.org/markup-compatibility/2006" xmlns:hp="http://schemas.haansoft.com/office/presentation/8.0" kumimoji="0" lang="en-US" altLang="ko-KR" sz="4400" b="0" i="0" u="none" strike="noStrike" kern="1200" cap="none" spc="0" normalizeH="0" baseline="0" mc:Ignorable="hp" hp:hslEmbossed="0">
                <a:solidFill>
                  <a:srgbClr val="000000"/>
                </a:solidFill>
                <a:latin typeface="학교안심 모험가 B"/>
                <a:ea typeface="학교안심 모험가 B"/>
              </a:rPr>
              <a:t>2</a:t>
            </a:r>
            <a:endParaRPr xmlns:mc="http://schemas.openxmlformats.org/markup-compatibility/2006" xmlns:hp="http://schemas.haansoft.com/office/presentation/8.0" kumimoji="0" lang="en-US" altLang="ko-KR" sz="4400" b="0" i="0" u="none" strike="noStrike" kern="1200" cap="none" spc="0" normalizeH="0" baseline="0" mc:Ignorable="hp" hp:hslEmbossed="0">
              <a:solidFill>
                <a:srgbClr val="000000"/>
              </a:solidFill>
              <a:latin typeface="학교안심 모험가 B"/>
              <a:ea typeface="학교안심 모험가 B"/>
            </a:endParaRPr>
          </a:p>
        </p:txBody>
      </p:sp>
    </p:spTree>
  </p:cSld>
  <p:clrMapOvr>
    <a:masterClrMapping/>
  </p:clrMapOvr>
</p:sld>
</file>

<file path=ppt/slides/slide7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0707" y="1570038"/>
            <a:ext cx="8586941" cy="4525963"/>
          </a:xfrm>
        </p:spPr>
        <p:txBody>
          <a:bodyPr/>
          <a:p>
            <a:pPr lv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xmlns:mc="http://schemas.openxmlformats.org/markup-compatibility/2006" xmlns:hp="http://schemas.haansoft.com/office/presentation/8.0" lang="en-US" altLang="ko-KR" sz="2200" b="1" i="0" u="none" strike="noStrike" baseline="0" mc:Ignorable="hp" hp:hslEmbossed="0">
                <a:solidFill>
                  <a:srgbClr val="000000"/>
                </a:solidFill>
                <a:latin typeface="한컴돋움"/>
                <a:ea typeface="한컴돋움"/>
                <a:cs typeface="한컴돋움"/>
                <a:sym typeface="한컴돋움"/>
              </a:rPr>
              <a:t>*</a:t>
            </a:r>
            <a:r>
              <a:rPr xmlns:mc="http://schemas.openxmlformats.org/markup-compatibility/2006" xmlns:hp="http://schemas.haansoft.com/office/presentation/8.0" lang="ko-KR" altLang="en-US" sz="2200" b="1" i="0" u="none" strike="noStrike" baseline="0" mc:Ignorable="hp" hp:hslEmbossed="0">
                <a:solidFill>
                  <a:srgbClr val="000000"/>
                </a:solidFill>
                <a:latin typeface="한컴돋움"/>
                <a:ea typeface="한컴돋움"/>
                <a:cs typeface="한컴돋움"/>
                <a:sym typeface="한컴돋움"/>
              </a:rPr>
              <a:t> </a:t>
            </a:r>
            <a:r>
              <a:rPr xmlns:mc="http://schemas.openxmlformats.org/markup-compatibility/2006" xmlns:hp="http://schemas.haansoft.com/office/presentation/8.0" sz="2200" b="1" i="0" u="none" strike="noStrike" baseline="0" mc:Ignorable="hp" hp:hslEmbossed="0">
                <a:solidFill>
                  <a:srgbClr val="000000"/>
                </a:solidFill>
                <a:latin typeface="한컴돋움"/>
                <a:ea typeface="한컴돋움"/>
                <a:cs typeface="한컴돋움"/>
                <a:sym typeface="한컴돋움"/>
              </a:rPr>
              <a:t>간이 수질측정기와 </a:t>
            </a:r>
            <a:r>
              <a:rPr xmlns:mc="http://schemas.openxmlformats.org/markup-compatibility/2006" xmlns:hp="http://schemas.haansoft.com/office/presentation/8.0" lang="EN-US" sz="2200" b="1" i="0" u="none" strike="noStrike" baseline="0" mc:Ignorable="hp" hp:hslEmbossed="0">
                <a:solidFill>
                  <a:srgbClr val="000000"/>
                </a:solidFill>
                <a:latin typeface="한컴돋움"/>
                <a:ea typeface="한컴돋움"/>
                <a:cs typeface="한컴돋움"/>
                <a:sym typeface="한컴돋움"/>
              </a:rPr>
              <a:t>MBL </a:t>
            </a:r>
            <a:r>
              <a:rPr xmlns:mc="http://schemas.openxmlformats.org/markup-compatibility/2006" xmlns:hp="http://schemas.haansoft.com/office/presentation/8.0" sz="2200" b="1" i="0" u="none" strike="noStrike" baseline="0" mc:Ignorable="hp" hp:hslEmbossed="0">
                <a:solidFill>
                  <a:srgbClr val="000000"/>
                </a:solidFill>
                <a:latin typeface="한컴돋움"/>
                <a:ea typeface="한컴돋움"/>
                <a:cs typeface="한컴돋움"/>
                <a:sym typeface="한컴돋움"/>
              </a:rPr>
              <a:t>기기를 이용</a:t>
            </a:r>
            <a:r>
              <a:rPr xmlns:mc="http://schemas.openxmlformats.org/markup-compatibility/2006" xmlns:hp="http://schemas.haansoft.com/office/presentation/8.0" lang="ko-KR" altLang="en-US" sz="2200" b="1" i="0" u="none" strike="noStrike" baseline="0" mc:Ignorable="hp" hp:hslEmbossed="0">
                <a:solidFill>
                  <a:srgbClr val="000000"/>
                </a:solidFill>
                <a:latin typeface="한컴돋움"/>
                <a:ea typeface="한컴돋움"/>
                <a:cs typeface="한컴돋움"/>
                <a:sym typeface="한컴돋움"/>
              </a:rPr>
              <a:t>하여</a:t>
            </a:r>
            <a:r>
              <a:rPr xmlns:mc="http://schemas.openxmlformats.org/markup-compatibility/2006" xmlns:hp="http://schemas.haansoft.com/office/presentation/8.0" sz="2200" b="1" i="0" u="none" strike="noStrike" baseline="0" mc:Ignorable="hp" hp:hslEmbossed="0">
                <a:solidFill>
                  <a:srgbClr val="000000"/>
                </a:solidFill>
                <a:latin typeface="한컴돋움"/>
                <a:ea typeface="한컴돋움"/>
                <a:cs typeface="한컴돋움"/>
                <a:sym typeface="한컴돋움"/>
              </a:rPr>
              <a:t> 수질</a:t>
            </a:r>
            <a:r>
              <a:rPr xmlns:mc="http://schemas.openxmlformats.org/markup-compatibility/2006" xmlns:hp="http://schemas.haansoft.com/office/presentation/8.0" lang="ko-KR" altLang="en-US" sz="2200" b="1" i="0" u="none" strike="noStrike" baseline="0" mc:Ignorable="hp" hp:hslEmbossed="0">
                <a:solidFill>
                  <a:srgbClr val="000000"/>
                </a:solidFill>
                <a:latin typeface="한컴돋움"/>
                <a:ea typeface="한컴돋움"/>
                <a:cs typeface="한컴돋움"/>
                <a:sym typeface="한컴돋움"/>
              </a:rPr>
              <a:t>을 </a:t>
            </a:r>
            <a:r>
              <a:rPr xmlns:mc="http://schemas.openxmlformats.org/markup-compatibility/2006" xmlns:hp="http://schemas.haansoft.com/office/presentation/8.0" sz="2200" b="1" i="0" u="none" strike="noStrike" baseline="0" mc:Ignorable="hp" hp:hslEmbossed="0">
                <a:solidFill>
                  <a:srgbClr val="000000"/>
                </a:solidFill>
                <a:latin typeface="한컴돋움"/>
                <a:ea typeface="한컴돋움"/>
                <a:cs typeface="한컴돋움"/>
                <a:sym typeface="한컴돋움"/>
              </a:rPr>
              <a:t>측정</a:t>
            </a:r>
            <a:r>
              <a:rPr xmlns:mc="http://schemas.openxmlformats.org/markup-compatibility/2006" xmlns:hp="http://schemas.haansoft.com/office/presentation/8.0" lang="ko-KR" altLang="en-US" sz="2200" b="1" i="0" u="none" strike="noStrike" baseline="0" mc:Ignorable="hp" hp:hslEmbossed="0">
                <a:solidFill>
                  <a:srgbClr val="000000"/>
                </a:solidFill>
                <a:latin typeface="한컴돋움"/>
                <a:ea typeface="한컴돋움"/>
                <a:cs typeface="한컴돋움"/>
                <a:sym typeface="한컴돋움"/>
              </a:rPr>
              <a:t>해봅시다</a:t>
            </a:r>
            <a:r>
              <a:rPr xmlns:mc="http://schemas.openxmlformats.org/markup-compatibility/2006" xmlns:hp="http://schemas.haansoft.com/office/presentation/8.0" lang="en-US" altLang="ko-KR" sz="2200" b="1" i="0" u="none" strike="noStrike" baseline="0" mc:Ignorable="hp" hp:hslEmbossed="0">
                <a:solidFill>
                  <a:srgbClr val="000000"/>
                </a:solidFill>
                <a:latin typeface="한컴돋움"/>
                <a:ea typeface="한컴돋움"/>
                <a:cs typeface="한컴돋움"/>
                <a:sym typeface="한컴돋움"/>
              </a:rPr>
              <a:t>.</a:t>
            </a:r>
            <a:endParaRPr xmlns:mc="http://schemas.openxmlformats.org/markup-compatibility/2006" xmlns:hp="http://schemas.haansoft.com/office/presentation/8.0" lang="en-US" altLang="ko-KR" sz="2200" b="1" i="0" u="none" strike="noStrike" baseline="0" mc:Ignorable="hp" hp:hslEmbossed="0">
              <a:solidFill>
                <a:srgbClr val="000000"/>
              </a:solidFill>
              <a:latin typeface="한컴돋움"/>
              <a:ea typeface="한컴돋움"/>
              <a:cs typeface="한컴돋움"/>
              <a:sym typeface="한컴돋움"/>
            </a:endParaRPr>
          </a:p>
        </p:txBody>
      </p:sp>
      <p:sp>
        <p:nvSpPr>
          <p:cNvPr id="4" name="대각선 방향의 모서리가 잘린 사각형 3"/>
          <p:cNvSpPr/>
          <p:nvPr/>
        </p:nvSpPr>
        <p:spPr>
          <a:xfrm>
            <a:off x="2870558" y="998538"/>
            <a:ext cx="3285351" cy="323665"/>
          </a:xfrm>
          <a:prstGeom prst="snip2DiagRect">
            <a:avLst>
              <a:gd name="adj1" fmla="val 0"/>
              <a:gd name="adj2" fmla="val 50000"/>
            </a:avLst>
          </a:prstGeom>
          <a:solidFill>
            <a:srgbClr val="ffffff">
              <a:alpha val="100000"/>
            </a:srgbClr>
          </a:solidFill>
          <a:ln w="9525" cap="flat" cmpd="sng" algn="ctr">
            <a:solidFill>
              <a:srgbClr val="ffffff">
                <a:alpha val="100000"/>
              </a:srgbClr>
            </a:solidFill>
            <a:prstDash val="solid"/>
          </a:ln>
          <a:effectLst>
            <a:softEdge rad="63500"/>
          </a:effectLst>
        </p:spPr>
        <p:txBody>
          <a:bodyPr/>
          <a:p>
            <a:pPr marL="0" lvl="0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xmlns:mc="http://schemas.openxmlformats.org/markup-compatibility/2006" xmlns:hp="http://schemas.haansoft.com/office/presentation/8.0" kumimoji="0" sz="1800" b="0" i="0" u="none" strike="noStrike" kern="1200" cap="none" spc="0" normalizeH="0" baseline="0" mc:Ignorable="hp" hp:hslEmbossed="0">
              <a:solidFill>
                <a:srgbClr val="ffffff"/>
              </a:solidFill>
              <a:latin typeface="Calibri"/>
              <a:ea typeface="맑은 고딕"/>
              <a:cs typeface="맑은 고딕"/>
            </a:endParaRPr>
          </a:p>
        </p:txBody>
      </p:sp>
      <p:sp>
        <p:nvSpPr>
          <p:cNvPr id="5" name="Title 1"/>
          <p:cNvSpPr>
            <a:spLocks noGrp="1"/>
          </p:cNvSpPr>
          <p:nvPr/>
        </p:nvSpPr>
        <p:spPr>
          <a:xfrm>
            <a:off x="3148815" y="427038"/>
            <a:ext cx="2846369" cy="1143000"/>
          </a:xfrm>
          <a:prstGeom prst="rect">
            <a:avLst/>
          </a:prstGeom>
        </p:spPr>
        <p:txBody>
          <a:bodyPr vert="horz" lIns="91440" tIns="45720" rIns="91440" bIns="45720" anchor="ctr">
            <a:normAutofit/>
          </a:bodyPr>
          <a:p>
            <a:pPr marL="0" lvl="0" indent="0" algn="ctr" defTabSz="4572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4400" b="0" i="0" u="none" strike="noStrike" kern="1200" cap="none" spc="0" normalizeH="0" baseline="0" mc:Ignorable="hp" hp:hslEmbossed="0">
                <a:solidFill>
                  <a:srgbClr val="000000"/>
                </a:solidFill>
                <a:latin typeface="학교안심 모험가 B"/>
                <a:ea typeface="학교안심 모험가 B"/>
              </a:rPr>
              <a:t>활동</a:t>
            </a:r>
            <a:r>
              <a:rPr xmlns:mc="http://schemas.openxmlformats.org/markup-compatibility/2006" xmlns:hp="http://schemas.haansoft.com/office/presentation/8.0" kumimoji="0" lang="en-US" altLang="ko-KR" sz="4400" b="0" i="0" u="none" strike="noStrike" kern="1200" cap="none" spc="0" normalizeH="0" baseline="0" mc:Ignorable="hp" hp:hslEmbossed="0">
                <a:solidFill>
                  <a:srgbClr val="000000"/>
                </a:solidFill>
                <a:latin typeface="학교안심 모험가 B"/>
                <a:ea typeface="학교안심 모험가 B"/>
              </a:rPr>
              <a:t>2</a:t>
            </a:r>
            <a:endParaRPr xmlns:mc="http://schemas.openxmlformats.org/markup-compatibility/2006" xmlns:hp="http://schemas.haansoft.com/office/presentation/8.0" kumimoji="0" lang="en-US" altLang="ko-KR" sz="4400" b="0" i="0" u="none" strike="noStrike" kern="1200" cap="none" spc="0" normalizeH="0" baseline="0" mc:Ignorable="hp" hp:hslEmbossed="0">
              <a:solidFill>
                <a:srgbClr val="000000"/>
              </a:solidFill>
              <a:latin typeface="학교안심 모험가 B"/>
              <a:ea typeface="학교안심 모험가 B"/>
            </a:endParaRPr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185486" y="2261690"/>
            <a:ext cx="8773026" cy="3881935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 standalone="yes" ?>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<p:cSld><p:spTree><p:nvGrpSpPr><p:cNvPr id="1" name=""/><p:cNvGrpSpPr/><p:nvPr/></p:nvGrpSpPr><p:grpSpPr><a:xfrm><a:off x="0" y="0"/><a:ext cx="0" cy="0"/><a:chOff x="0" y="0"/><a:chExt cx="0" cy="0"/></a:xfrm></p:grpSpPr><p:sp><p:nvSpPr><p:cNvPr id="3" name="Content Placeholder 2"/><p:cNvSpPr><a:spLocks noGrp="1"/></p:cNvSpPr><p:nvPr><p:ph idx="1"/></p:nvPr></p:nvSpPr><p:spPr><a:xfrm><a:off x="385073" y="1301007"/><a:ext cx="8373854" cy="631467"/></a:xfrm></p:spPr><p:txBody><a:bodyPr/><a:p><a:pPr lvl="0"><a:lnSpc><a:spcPct val="160000"/></a:lnSpc><a:spcBef><a:spcPts val="0"/></a:spcBef><a:spcAft><a:spcPts val="0"/></a:spcAft><a:defRPr/></a:pPr><a:r><a:rPr lang="en-US" altLang="ko-KR" sz="2000" b="1" i="0" u="none" strike="noStrike" baseline="0" xmlns:mc="http://schemas.openxmlformats.org/markup-compatibility/2006" xmlns:hp="http://schemas.haansoft.com/office/presentation/8.0" mc:Ignorable="hp" hp:hslEmbossed="0"><a:solidFill><a:srgbClr val="000000"/></a:solidFill><a:latin typeface="한컴돋움"/><a:ea typeface="한컴돋움"/><a:cs typeface="한컴돋움"/><a:sym typeface="한컴돋움"/></a:rPr><a:t>*</a:t></a:r><a:r><a:rPr lang="ko-KR" altLang="en-US" sz="2000" b="1" i="0" u="none" strike="noStrike" baseline="0" xmlns:mc="http://schemas.openxmlformats.org/markup-compatibility/2006" xmlns:hp="http://schemas.haansoft.com/office/presentation/8.0" mc:Ignorable="hp" hp:hslEmbossed="0"><a:solidFill><a:srgbClr val="000000"/></a:solidFill><a:latin typeface="한컴돋움"/><a:ea typeface="한컴돋움"/><a:cs typeface="한컴돋움"/><a:sym typeface="한컴돋움"/></a:rPr><a:t> 수질 및 수생태계 환경 기준표에 따라 해당 물의 수질을 판정해봅시다</a:t></a:r><a:r><a:rPr lang="en-US" altLang="ko-KR" sz="2000" b="1" i="0" u="none" strike="noStrike" baseline="0" xmlns:mc="http://schemas.openxmlformats.org/markup-compatibility/2006" xmlns:hp="http://schemas.haansoft.com/office/presentation/8.0" mc:Ignorable="hp" hp:hslEmbossed="0"><a:solidFill><a:srgbClr val="000000"/></a:solidFill><a:latin typeface="한컴돋움"/><a:ea typeface="한컴돋움"/><a:cs typeface="한컴돋움"/><a:sym typeface="한컴돋움"/></a:rPr><a:t>.</a:t></a:r><a:endParaRPr lang="en-US" altLang="ko-KR" sz="2000" b="1" i="0" u="none" strike="noStrike" baseline="0" xmlns:mc="http://schemas.openxmlformats.org/markup-compatibility/2006" xmlns:hp="http://schemas.haansoft.com/office/presentation/8.0" mc:Ignorable="hp" hp:hslEmbossed="0"><a:solidFill><a:srgbClr val="000000"/></a:solidFill><a:latin typeface="한컴돋움"/><a:ea typeface="한컴돋움"/><a:cs typeface="한컴돋움"/><a:sym typeface="한컴돋움"/></a:endParaRPr></a:p><a:p><a:pPr lvl="0" algn="just"><a:lnSpc><a:spcPct val="160000"/></a:lnSpc><a:spcBef><a:spcPts val="0"/></a:spcBef><a:spcAft><a:spcPts val="0"/></a:spcAft><a:defRPr/></a:pPr><a:endParaRPr sz="2000" b="0" i="0" u="none" strike="noStrike" xmlns:mc="http://schemas.openxmlformats.org/markup-compatibility/2006" xmlns:hp="http://schemas.haansoft.com/office/presentation/8.0" mc:Ignorable="hp" hp:hslEmbossed="0"><a:solidFill><a:srgbClr val="000000"/></a:solidFill><a:latin typeface="한컴돋움"/><a:ea typeface="한컴돋움"/><a:cs typeface="한컴돋움"/></a:endParaRPr></a:p><a:p><a:pPr lvl="0" algn="just"><a:lnSpc><a:spcPct val="160000"/></a:lnSpc><a:spcBef><a:spcPts val="0"/></a:spcBef><a:spcAft><a:spcPts val="0"/></a:spcAft><a:defRPr/></a:pPr><a:endParaRPr sz="2000" b="0" i="0" u="none" strike="noStrike" xmlns:mc="http://schemas.openxmlformats.org/markup-compatibility/2006" xmlns:hp="http://schemas.haansoft.com/office/presentation/8.0" mc:Ignorable="hp" hp:hslEmbossed="0"><a:solidFill><a:srgbClr val="000000"/></a:solidFill><a:latin typeface="한컴돋움"/><a:ea typeface="한컴돋움"/><a:cs typeface="한컴돋움"/></a:endParaRPr></a:p><a:p><a:pPr lvl="0" algn="just"><a:lnSpc><a:spcPct val="160000"/></a:lnSpc><a:spcBef><a:spcPts val="0"/></a:spcBef><a:spcAft><a:spcPts val="0"/></a:spcAft><a:defRPr/></a:pPr><a:endParaRPr sz="2000" b="0" i="0" u="none" strike="noStrike" xmlns:mc="http://schemas.openxmlformats.org/markup-compatibility/2006" xmlns:hp="http://schemas.haansoft.com/office/presentation/8.0" mc:Ignorable="hp" hp:hslEmbossed="0"><a:solidFill><a:srgbClr val="000000"/></a:solidFill><a:latin typeface="한컴돋움"/><a:ea typeface="한컴돋움"/><a:cs typeface="한컴돋움"/></a:endParaRPr></a:p><a:p><a:pPr lvl="0" algn="just"><a:lnSpc><a:spcPct val="160000"/></a:lnSpc><a:spcBef><a:spcPts val="0"/></a:spcBef><a:spcAft><a:spcPts val="0"/></a:spcAft><a:defRPr/></a:pPr><a:endParaRPr sz="2000" b="0" i="0" u="none" strike="noStrike" xmlns:mc="http://schemas.openxmlformats.org/markup-compatibility/2006" xmlns:hp="http://schemas.haansoft.com/office/presentation/8.0" mc:Ignorable="hp" hp:hslEmbossed="0"><a:solidFill><a:srgbClr val="000000"/></a:solidFill><a:latin typeface="한컴돋움"/><a:ea typeface="한컴돋움"/><a:cs typeface="한컴돋움"/></a:endParaRPr></a:p><a:p><a:pPr lvl="0" algn="just"><a:lnSpc><a:spcPct val="160000"/></a:lnSpc><a:spcBef><a:spcPts val="0"/></a:spcBef><a:spcAft><a:spcPts val="0"/></a:spcAft><a:defRPr/></a:pPr><a:endParaRPr sz="2000" b="0" i="0" u="none" strike="noStrike" xmlns:mc="http://schemas.openxmlformats.org/markup-compatibility/2006" xmlns:hp="http://schemas.haansoft.com/office/presentation/8.0" mc:Ignorable="hp" hp:hslEmbossed="0"><a:solidFill><a:srgbClr val="000000"/></a:solidFill><a:latin typeface="한컴돋움"/><a:ea typeface="한컴돋움"/><a:cs typeface="한컴돋움"/></a:endParaRPr></a:p><a:p><a:pPr lvl="0" algn="r"><a:lnSpc><a:spcPct val="160000"/></a:lnSpc><a:spcBef><a:spcPts val="0"/></a:spcBef><a:spcAft><a:spcPts val="0"/></a:spcAft><a:defRPr/></a:pPr><a:endParaRPr lang="en-US" altLang="ko-KR" sz="900" b="0" i="0" u="none" strike="noStrike" xmlns:mc="http://schemas.openxmlformats.org/markup-compatibility/2006" xmlns:hp="http://schemas.haansoft.com/office/presentation/8.0" mc:Ignorable="hp" hp:hslEmbossed="0"><a:solidFill><a:srgbClr val="000000"/></a:solidFill><a:latin typeface="한컴돋움"/><a:ea typeface="한컴돋움"/><a:cs typeface="한컴돋움"/></a:endParaRPr></a:p><a:p><a:pPr lvl="0" algn="r"><a:defRPr/></a:pPr><a:r><a:rPr lang="en-US" altLang="ko-KR" sz="1300" b="0" i="0" u="none" strike="noStrike" xmlns:mc="http://schemas.openxmlformats.org/markup-compatibility/2006" xmlns:hp="http://schemas.haansoft.com/office/presentation/8.0" mc:Ignorable="hp" hp:hslEmbossed="0"><a:solidFill><a:srgbClr val="000000"/></a:solidFill><a:latin typeface="한컴돋움"/><a:ea typeface="한컴돋움"/><a:cs typeface="한컴돋움"/></a:rPr><a:t>(</a:t></a:r><a:r><a:rPr lang="ko-KR" altLang="en-US" sz="1300"><a:latin typeface="한컴 고딕"/><a:ea typeface="한컴 고딕"/></a:rPr><a:t>국가수자원관리 종합 정보 시스템</a:t></a:r><a:r><a:rPr lang="en-US" altLang="ko-KR" sz="1300" b="0" i="0" u="none" strike="noStrike" xmlns:mc="http://schemas.openxmlformats.org/markup-compatibility/2006" xmlns:hp="http://schemas.haansoft.com/office/presentation/8.0" mc:Ignorable="hp" hp:hslEmbossed="0"><a:solidFill><a:srgbClr val="000000"/></a:solidFill><a:latin typeface="한컴돋움"/><a:ea typeface="한컴돋움"/><a:cs typeface="한컴돋움"/></a:rPr><a:t>)</a:t></a:r><a:endParaRPr lang="en-US" altLang="ko-KR" sz="1300" b="0" i="0" u="none" strike="noStrike" xmlns:mc="http://schemas.openxmlformats.org/markup-compatibility/2006" xmlns:hp="http://schemas.haansoft.com/office/presentation/8.0" mc:Ignorable="hp" hp:hslEmbossed="0"><a:solidFill><a:srgbClr val="000000"/></a:solidFill><a:latin typeface="한컴돋움"/><a:ea typeface="한컴돋움"/><a:cs typeface="한컴돋움"/></a:endParaRPr></a:p><a:p><a:pPr lvl="0" algn="just"><a:lnSpc><a:spcPct val="160000"/></a:lnSpc><a:spcBef><a:spcPts val="0"/></a:spcBef><a:spcAft><a:spcPts val="0"/></a:spcAft><a:defRPr/></a:pPr><a:r><a:rPr lang="EN-US" sz="1700" b="0" i="0" u="none" strike="noStrike" xmlns:mc="http://schemas.openxmlformats.org/markup-compatibility/2006" xmlns:hp="http://schemas.haansoft.com/office/presentation/8.0" mc:Ignorable="hp" hp:hslEmbossed="0"><a:solidFill><a:srgbClr val="000000"/></a:solidFill><a:latin typeface="한컴돋움"/><a:ea typeface="한컴돋움"/><a:cs typeface="한컴돋움"/></a:rPr><a:t>[</a:t></a:r><a:r><a:rPr sz="1700" b="0" i="0" u="none" strike="noStrike" xmlns:mc="http://schemas.openxmlformats.org/markup-compatibility/2006" xmlns:hp="http://schemas.haansoft.com/office/presentation/8.0" mc:Ignorable="hp" hp:hslEmbossed="0"><a:solidFill><a:srgbClr val="000000"/></a:solidFill><a:latin typeface="한컴돋움"/><a:ea typeface="한컴돋움"/><a:cs typeface="한컴돋움"/></a:rPr><a:t>결과 판정</a:t></a:r><a:r><a:rPr lang="EN-US" sz="1700" b="0" i="0" u="none" strike="noStrike" xmlns:mc="http://schemas.openxmlformats.org/markup-compatibility/2006" xmlns:hp="http://schemas.haansoft.com/office/presentation/8.0" mc:Ignorable="hp" hp:hslEmbossed="0"><a:solidFill><a:srgbClr val="000000"/></a:solidFill><a:latin typeface="한컴돋움"/><a:ea typeface="한컴돋움"/><a:cs typeface="한컴돋움"/></a:rPr><a:t>]</a:t></a:r><a:endParaRPr lang="EN-US" sz="1700" b="0" i="0" u="none" strike="noStrike" xmlns:mc="http://schemas.openxmlformats.org/markup-compatibility/2006" xmlns:hp="http://schemas.haansoft.com/office/presentation/8.0" mc:Ignorable="hp" hp:hslEmbossed="0"><a:solidFill><a:srgbClr val="000000"/></a:solidFill><a:latin typeface="한컴돋움"/><a:ea typeface="한컴돋움"/><a:cs typeface="한컴돋움"/></a:endParaRPr></a:p><a:p><a:pPr lvl="0" algn="just"><a:lnSpc><a:spcPct val="160000"/></a:lnSpc><a:spcBef><a:spcPts val="0"/></a:spcBef><a:spcAft><a:spcPts val="0"/></a:spcAft><a:defRPr/></a:pPr><a:r><a:rPr lang="EN-US" sz="1700" b="0" i="0" u="none" strike="noStrike" xmlns:mc="http://schemas.openxmlformats.org/markup-compatibility/2006" xmlns:hp="http://schemas.haansoft.com/office/presentation/8.0" mc:Ignorable="hp" hp:hslEmbossed="0"><a:solidFill><a:srgbClr val="000000"/></a:solidFill><a:latin typeface="한컴돋움"/><a:ea typeface="한컴돋움"/><a:cs typeface="한컴돋움"/></a:rPr><a:t>-</a:t></a:r><a:r><a:rPr sz="1700" b="0" i="0" u="none" strike="noStrike" xmlns:mc="http://schemas.openxmlformats.org/markup-compatibility/2006" xmlns:hp="http://schemas.haansoft.com/office/presentation/8.0" mc:Ignorable="hp" hp:hslEmbossed="0"><a:solidFill><a:srgbClr val="000000"/></a:solidFill><a:latin typeface="한컴돋움"/><a:ea typeface="한컴돋움"/><a:cs typeface="한컴돋움"/></a:rPr><a:t>수질은 </a:t></a:r><a:r><a:rPr lang="EN-US" sz="1700" b="0" i="0" u="none" strike="noStrike" xmlns:mc="http://schemas.openxmlformats.org/markup-compatibility/2006" xmlns:hp="http://schemas.haansoft.com/office/presentation/8.0" mc:Ignorable="hp" hp:hslEmbossed="0"><a:solidFill><a:srgbClr val="000000"/></a:solidFill><a:latin typeface="한컴돋움"/><a:ea typeface="한컴돋움"/><a:cs typeface="한컴돋움"/></a:rPr><a:t>COD</a:t></a:r><a:r><a:rPr sz="1700" b="0" i="0" u="none" strike="noStrike" xmlns:mc="http://schemas.openxmlformats.org/markup-compatibility/2006" xmlns:hp="http://schemas.haansoft.com/office/presentation/8.0" mc:Ignorable="hp" hp:hslEmbossed="0"><a:solidFill><a:srgbClr val="000000"/></a:solidFill><a:latin typeface="한컴돋움"/><a:ea typeface="한컴돋움"/><a:cs typeface="한컴돋움"/></a:rPr><a:t>를 기준흐로 하여 </a:t></a:r><a:r><a:rPr lang="EN-US" sz="1700" b="0" i="0" u="none" strike="noStrike" xmlns:mc="http://schemas.openxmlformats.org/markup-compatibility/2006" xmlns:hp="http://schemas.haansoft.com/office/presentation/8.0" mc:Ignorable="hp" hp:hslEmbossed="0"><a:solidFill><a:srgbClr val="000000"/></a:solidFill><a:latin typeface="한컴돋움"/><a:ea typeface="한컴돋움"/><a:cs typeface="한컴돋움"/></a:rPr><a:t>( </a:t></a:r><a:r><a:rPr sz="1700" b="0" i="0" u="none" strike="noStrike" xmlns:mc="http://schemas.openxmlformats.org/markup-compatibility/2006" xmlns:hp="http://schemas.haansoft.com/office/presentation/8.0" mc:Ignorable="hp" hp:hslEmbossed="0"><a:solidFill><a:srgbClr val="000000"/></a:solidFill><a:latin typeface="한컴돋움"/><a:ea typeface="한컴돋움"/><a:cs typeface="한컴돋움"/></a:rPr><a:t>등급</a:t></a:r><a:r><a:rPr lang="EN-US" sz="1700" b="0" i="0" u="none" strike="noStrike" xmlns:mc="http://schemas.openxmlformats.org/markup-compatibility/2006" xmlns:hp="http://schemas.haansoft.com/office/presentation/8.0" mc:Ignorable="hp" hp:hslEmbossed="0"><a:solidFill><a:srgbClr val="000000"/></a:solidFill><a:latin typeface="한컴돋움"/><a:ea typeface="한컴돋움"/><a:cs typeface="한컴돋움"/></a:rPr><a:t>)</a:t></a:r><a:r><a:rPr sz="1700" b="0" i="0" u="none" strike="noStrike" xmlns:mc="http://schemas.openxmlformats.org/markup-compatibility/2006" xmlns:hp="http://schemas.haansoft.com/office/presentation/8.0" mc:Ignorable="hp" hp:hslEmbossed="0"><a:solidFill><a:srgbClr val="000000"/></a:solidFill><a:latin typeface="한컴돋움"/><a:ea typeface="한컴돋움"/><a:cs typeface="한컴돋움"/></a:rPr><a:t>이다</a:t></a:r><a:r><a:rPr lang="EN-US" sz="1700" b="0" i="0" u="none" strike="noStrike" xmlns:mc="http://schemas.openxmlformats.org/markup-compatibility/2006" xmlns:hp="http://schemas.haansoft.com/office/presentation/8.0" mc:Ignorable="hp" hp:hslEmbossed="0"><a:solidFill><a:srgbClr val="000000"/></a:solidFill><a:latin typeface="한컴돋움"/><a:ea typeface="한컴돋움"/><a:cs typeface="한컴돋움"/></a:rPr><a:t>.</a:t></a:r><a:endParaRPr lang="EN-US" sz="1700" b="0" i="0" u="none" strike="noStrike" xmlns:mc="http://schemas.openxmlformats.org/markup-compatibility/2006" xmlns:hp="http://schemas.haansoft.com/office/presentation/8.0" mc:Ignorable="hp" hp:hslEmbossed="0"><a:solidFill><a:srgbClr val="000000"/></a:solidFill><a:latin typeface="한컴돋움"/><a:ea typeface="한컴돋움"/><a:cs typeface="한컴돋움"/></a:endParaRPr></a:p><a:p><a:pPr lvl="0" algn="just"><a:lnSpc><a:spcPct val="160000"/></a:lnSpc><a:spcBef><a:spcPts val="0"/></a:spcBef><a:spcAft><a:spcPts val="0"/></a:spcAft><a:defRPr/></a:pPr><a:r><a:rPr lang="EN-US" sz="1700" b="0" i="0" u="none" strike="noStrike" xmlns:mc="http://schemas.openxmlformats.org/markup-compatibility/2006" xmlns:hp="http://schemas.haansoft.com/office/presentation/8.0" mc:Ignorable="hp" hp:hslEmbossed="0"><a:solidFill><a:srgbClr val="000000"/></a:solidFill><a:latin typeface="한컴돋움"/><a:ea typeface="한컴돋움"/><a:cs typeface="한컴돋움"/></a:rPr><a:t>-DO</a:t></a:r><a:r><a:rPr sz="1700" b="0" i="0" u="none" strike="noStrike" xmlns:mc="http://schemas.openxmlformats.org/markup-compatibility/2006" xmlns:hp="http://schemas.haansoft.com/office/presentation/8.0" mc:Ignorable="hp" hp:hslEmbossed="0"><a:solidFill><a:srgbClr val="000000"/></a:solidFill><a:latin typeface="한컴돋움"/><a:ea typeface="한컴돋움"/><a:cs typeface="한컴돋움"/></a:rPr><a:t>는 </a:t></a:r><a:r><a:rPr lang="EN-US" sz="1700" b="0" i="0" u="none" strike="noStrike" xmlns:mc="http://schemas.openxmlformats.org/markup-compatibility/2006" xmlns:hp="http://schemas.haansoft.com/office/presentation/8.0" mc:Ignorable="hp" hp:hslEmbossed="0"><a:solidFill><a:srgbClr val="000000"/></a:solidFill><a:latin typeface="한컴돋움"/><a:ea typeface="한컴돋움"/><a:cs typeface="한컴돋움"/></a:rPr><a:t>ppm</a:t></a:r><a:r><a:rPr sz="1700" b="0" i="0" u="none" strike="noStrike" xmlns:mc="http://schemas.openxmlformats.org/markup-compatibility/2006" xmlns:hp="http://schemas.haansoft.com/office/presentation/8.0" mc:Ignorable="hp" hp:hslEmbossed="0"><a:solidFill><a:srgbClr val="000000"/></a:solidFill><a:latin typeface="한컴돋움"/><a:ea typeface="한컴돋움"/><a:cs typeface="한컴돋움"/></a:rPr><a:t>으로 </a:t></a:r><a:r><a:rPr lang="EN-US" sz="1700" b="0" i="0" u="none" strike="noStrike" xmlns:mc="http://schemas.openxmlformats.org/markup-compatibility/2006" xmlns:hp="http://schemas.haansoft.com/office/presentation/8.0" mc:Ignorable="hp" hp:hslEmbossed="0"><a:solidFill><a:srgbClr val="000000"/></a:solidFill><a:latin typeface="한컴돋움"/><a:ea typeface="한컴돋움"/><a:cs typeface="한컴돋움"/></a:rPr><a:t>( </a:t></a:r><a:r><a:rPr sz="1700" b="0" i="0" u="none" strike="noStrike" xmlns:mc="http://schemas.openxmlformats.org/markup-compatibility/2006" xmlns:hp="http://schemas.haansoft.com/office/presentation/8.0" mc:Ignorable="hp" hp:hslEmbossed="0"><a:solidFill><a:srgbClr val="000000"/></a:solidFill><a:latin typeface="한컴돋움"/><a:ea typeface="한컴돋움"/><a:cs typeface="한컴돋움"/></a:rPr><a:t>등급</a:t></a:r><a:r><a:rPr lang="EN-US" sz="1700" b="0" i="0" u="none" strike="noStrike" xmlns:mc="http://schemas.openxmlformats.org/markup-compatibility/2006" xmlns:hp="http://schemas.haansoft.com/office/presentation/8.0" mc:Ignorable="hp" hp:hslEmbossed="0"><a:solidFill><a:srgbClr val="000000"/></a:solidFill><a:latin typeface="한컴돋움"/><a:ea typeface="한컴돋움"/><a:cs typeface="한컴돋움"/></a:rPr><a:t>)</a:t></a:r><a:r><a:rPr sz="1700" b="0" i="0" u="none" strike="noStrike" xmlns:mc="http://schemas.openxmlformats.org/markup-compatibility/2006" xmlns:hp="http://schemas.haansoft.com/office/presentation/8.0" mc:Ignorable="hp" hp:hslEmbossed="0"><a:solidFill><a:srgbClr val="000000"/></a:solidFill><a:latin typeface="한컴돋움"/><a:ea typeface="한컴돋움"/><a:cs typeface="한컴돋움"/></a:rPr><a:t>이며 수생생태계에는 문제가 </a:t></a:r><a:r><a:rPr lang="EN-US" sz="1700" b="0" i="0" u="none" strike="noStrike" xmlns:mc="http://schemas.openxmlformats.org/markup-compatibility/2006" xmlns:hp="http://schemas.haansoft.com/office/presentation/8.0" mc:Ignorable="hp" hp:hslEmbossed="0"><a:solidFill><a:srgbClr val="000000"/></a:solidFill><a:latin typeface="한컴돋움"/><a:ea typeface="한컴돋움"/><a:cs typeface="한컴돋움"/></a:rPr><a:t>(</a:t></a:r><a:r><a:rPr sz="1700" b="0" i="0" u="none" strike="noStrike" xmlns:mc="http://schemas.openxmlformats.org/markup-compatibility/2006" xmlns:hp="http://schemas.haansoft.com/office/presentation/8.0" mc:Ignorable="hp" hp:hslEmbossed="0"><a:solidFill><a:srgbClr val="000000"/></a:solidFill><a:latin typeface="한컴돋움"/><a:ea typeface="한컴돋움"/><a:cs typeface="한컴돋움"/></a:rPr><a:t>있다</a:t></a:r><a:r><a:rPr lang="EN-US" sz="1700" b="0" i="0" u="none" strike="noStrike" xmlns:mc="http://schemas.openxmlformats.org/markup-compatibility/2006" xmlns:hp="http://schemas.haansoft.com/office/presentation/8.0" mc:Ignorable="hp" hp:hslEmbossed="0"><a:solidFill><a:srgbClr val="000000"/></a:solidFill><a:latin typeface="한컴돋움"/><a:ea typeface="한컴돋움"/><a:cs typeface="한컴돋움"/></a:rPr><a:t>/</a:t></a:r><a:r><a:rPr sz="1700" b="0" i="0" u="none" strike="noStrike" xmlns:mc="http://schemas.openxmlformats.org/markup-compatibility/2006" xmlns:hp="http://schemas.haansoft.com/office/presentation/8.0" mc:Ignorable="hp" hp:hslEmbossed="0"><a:solidFill><a:srgbClr val="000000"/></a:solidFill><a:latin typeface="한컴돋움"/><a:ea typeface="한컴돋움"/><a:cs typeface="한컴돋움"/></a:rPr><a:t>없다</a:t></a:r><a:r><a:rPr lang="EN-US" sz="1700" b="0" i="0" u="none" strike="noStrike" xmlns:mc="http://schemas.openxmlformats.org/markup-compatibility/2006" xmlns:hp="http://schemas.haansoft.com/office/presentation/8.0" mc:Ignorable="hp" hp:hslEmbossed="0"><a:solidFill><a:srgbClr val="000000"/></a:solidFill><a:latin typeface="한컴돋움"/><a:ea typeface="한컴돋움"/><a:cs typeface="한컴돋움"/></a:rPr><a:t>).</a:t></a:r><a:endParaRPr lang="EN-US" sz="1700" b="0" i="0" u="none" strike="noStrike" xmlns:mc="http://schemas.openxmlformats.org/markup-compatibility/2006" xmlns:hp="http://schemas.haansoft.com/office/presentation/8.0" mc:Ignorable="hp" hp:hslEmbossed="0"><a:solidFill><a:srgbClr val="000000"/></a:solidFill><a:latin typeface="한컴돋움"/><a:ea typeface="한컴돋움"/><a:cs typeface="한컴돋움"/></a:endParaRPr></a:p><a:p><a:pPr lvl="0" algn="just"><a:lnSpc><a:spcPct val="160000"/></a:lnSpc><a:spcBef><a:spcPts val="0"/></a:spcBef><a:spcAft><a:spcPts val="0"/></a:spcAft><a:defRPr/></a:pPr><a:r><a:rPr lang="EN-US" sz="1700" b="0" i="0" u="none" strike="noStrike" xmlns:mc="http://schemas.openxmlformats.org/markup-compatibility/2006" xmlns:hp="http://schemas.haansoft.com/office/presentation/8.0" mc:Ignorable="hp" hp:hslEmbossed="0"><a:solidFill><a:srgbClr val="000000"/></a:solidFill><a:latin typeface="한컴돋움"/><a:ea typeface="한컴돋움"/><a:cs typeface="한컴돋움"/></a:rPr><a:t>-</a:t></a:r><a:r><a:rPr sz="1700" b="0" i="0" u="none" strike="noStrike" xmlns:mc="http://schemas.openxmlformats.org/markup-compatibility/2006" xmlns:hp="http://schemas.haansoft.com/office/presentation/8.0" mc:Ignorable="hp" hp:hslEmbossed="0"><a:solidFill><a:srgbClr val="000000"/></a:solidFill><a:latin typeface="한컴돋움"/><a:ea typeface="한컴돋움"/><a:cs typeface="한컴돋움"/></a:rPr><a:t>인산염의 농도는 </a:t></a:r><a:r><a:rPr lang="EN-US" sz="1700" b="0" i="0" u="none" strike="noStrike" xmlns:mc="http://schemas.openxmlformats.org/markup-compatibility/2006" xmlns:hp="http://schemas.haansoft.com/office/presentation/8.0" mc:Ignorable="hp" hp:hslEmbossed="0"><a:solidFill><a:srgbClr val="000000"/></a:solidFill><a:latin typeface="한컴돋움"/><a:ea typeface="한컴돋움"/><a:cs typeface="한컴돋움"/></a:rPr><a:t>ppm</a:t></a:r><a:r><a:rPr sz="1700" b="0" i="0" u="none" strike="noStrike" xmlns:mc="http://schemas.openxmlformats.org/markup-compatibility/2006" xmlns:hp="http://schemas.haansoft.com/office/presentation/8.0" mc:Ignorable="hp" hp:hslEmbossed="0"><a:solidFill><a:srgbClr val="000000"/></a:solidFill><a:latin typeface="한컴돋움"/><a:ea typeface="한컴돋움"/><a:cs typeface="한컴돋움"/></a:rPr><a:t>으로 </a:t></a:r><a:r><a:rPr lang="EN-US" sz="1700" b="0" i="0" u="none" strike="noStrike" xmlns:mc="http://schemas.openxmlformats.org/markup-compatibility/2006" xmlns:hp="http://schemas.haansoft.com/office/presentation/8.0" mc:Ignorable="hp" hp:hslEmbossed="0"><a:solidFill><a:srgbClr val="000000"/></a:solidFill><a:latin typeface="한컴돋움"/><a:ea typeface="한컴돋움"/><a:cs typeface="한컴돋움"/></a:rPr><a:t>( </a:t></a:r><a:r><a:rPr sz="1700" b="0" i="0" u="none" strike="noStrike" xmlns:mc="http://schemas.openxmlformats.org/markup-compatibility/2006" xmlns:hp="http://schemas.haansoft.com/office/presentation/8.0" mc:Ignorable="hp" hp:hslEmbossed="0"><a:solidFill><a:srgbClr val="000000"/></a:solidFill><a:latin typeface="한컴돋움"/><a:ea typeface="한컴돋움"/><a:cs typeface="한컴돋움"/></a:rPr><a:t>등급</a:t></a:r><a:r><a:rPr lang="EN-US" sz="1700" b="0" i="0" u="none" strike="noStrike" xmlns:mc="http://schemas.openxmlformats.org/markup-compatibility/2006" xmlns:hp="http://schemas.haansoft.com/office/presentation/8.0" mc:Ignorable="hp" hp:hslEmbossed="0"><a:solidFill><a:srgbClr val="000000"/></a:solidFill><a:latin typeface="한컴돋움"/><a:ea typeface="한컴돋움"/><a:cs typeface="한컴돋움"/></a:rPr><a:t>) </a:t></a:r><a:r><a:rPr sz="1700" b="0" i="0" u="none" strike="noStrike" xmlns:mc="http://schemas.openxmlformats.org/markup-compatibility/2006" xmlns:hp="http://schemas.haansoft.com/office/presentation/8.0" mc:Ignorable="hp" hp:hslEmbossed="0"><a:solidFill><a:srgbClr val="000000"/></a:solidFill><a:latin typeface="한컴돋움"/><a:ea typeface="한컴돋움"/><a:cs typeface="한컴돋움"/></a:rPr><a:t>부영양화 상태</a:t></a:r><a:r><a:rPr lang="EN-US" sz="1700" b="0" i="0" u="none" strike="noStrike" xmlns:mc="http://schemas.openxmlformats.org/markup-compatibility/2006" xmlns:hp="http://schemas.haansoft.com/office/presentation/8.0" mc:Ignorable="hp" hp:hslEmbossed="0"><a:solidFill><a:srgbClr val="000000"/></a:solidFill><a:latin typeface="한컴돋움"/><a:ea typeface="한컴돋움"/><a:cs typeface="한컴돋움"/></a:rPr><a:t>(</a:t></a:r><a:r><a:rPr sz="1700" b="0" i="0" u="none" strike="noStrike" xmlns:mc="http://schemas.openxmlformats.org/markup-compatibility/2006" xmlns:hp="http://schemas.haansoft.com/office/presentation/8.0" mc:Ignorable="hp" hp:hslEmbossed="0"><a:solidFill><a:srgbClr val="000000"/></a:solidFill><a:latin typeface="한컴돋움"/><a:ea typeface="한컴돋움"/><a:cs typeface="한컴돋움"/></a:rPr><a:t>이다</a:t></a:r><a:r><a:rPr lang="EN-US" sz="1700" b="0" i="0" u="none" strike="noStrike" xmlns:mc="http://schemas.openxmlformats.org/markup-compatibility/2006" xmlns:hp="http://schemas.haansoft.com/office/presentation/8.0" mc:Ignorable="hp" hp:hslEmbossed="0"><a:solidFill><a:srgbClr val="000000"/></a:solidFill><a:latin typeface="한컴돋움"/><a:ea typeface="한컴돋움"/><a:cs typeface="한컴돋움"/></a:rPr><a:t>/</a:t></a:r><a:r><a:rPr sz="1700" b="0" i="0" u="none" strike="noStrike" xmlns:mc="http://schemas.openxmlformats.org/markup-compatibility/2006" xmlns:hp="http://schemas.haansoft.com/office/presentation/8.0" mc:Ignorable="hp" hp:hslEmbossed="0"><a:solidFill><a:srgbClr val="000000"/></a:solidFill><a:latin typeface="한컴돋움"/><a:ea typeface="한컴돋움"/><a:cs typeface="한컴돋움"/></a:rPr><a:t>아니다</a:t></a:r><a:r><a:rPr lang="EN-US" sz="1700" b="0" i="0" u="none" strike="noStrike" xmlns:mc="http://schemas.openxmlformats.org/markup-compatibility/2006" xmlns:hp="http://schemas.haansoft.com/office/presentation/8.0" mc:Ignorable="hp" hp:hslEmbossed="0"><a:solidFill><a:srgbClr val="000000"/></a:solidFill><a:latin typeface="한컴돋움"/><a:ea typeface="한컴돋움"/><a:cs typeface="한컴돋움"/></a:rPr><a:t>)_</a:t></a:r><a:r><a:rPr sz="1700" b="0" i="0" u="none" strike="noStrike" xmlns:mc="http://schemas.openxmlformats.org/markup-compatibility/2006" xmlns:hp="http://schemas.haansoft.com/office/presentation/8.0" mc:Ignorable="hp" hp:hslEmbossed="0"><a:solidFill><a:srgbClr val="000000"/></a:solidFill><a:latin typeface="한컴돋움"/><a:ea typeface="한컴돋움"/><a:cs typeface="한컴돋움"/></a:rPr><a:t>호소수 기준</a:t></a:r><a:endParaRPr lang="en-US" altLang="ko-KR" sz="2000" b="1" i="0" u="none" strike="noStrike" baseline="0" xmlns:mc="http://schemas.openxmlformats.org/markup-compatibility/2006" xmlns:hp="http://schemas.haansoft.com/office/presentation/8.0" mc:Ignorable="hp" hp:hslEmbossed="0"><a:solidFill><a:srgbClr val="000000"/></a:solidFill><a:latin typeface="한컴돋움"/><a:ea typeface="한컴돋움"/><a:cs typeface="한컴돋움"/><a:sym typeface="한컴돋움"/></a:endParaRPr></a:p></p:txBody></p:sp>:alpha val="100000"/></a:srgbClr></a:solidFill><a:ln w="9525" cap="flat" cmpd="sng" algn="ctr"><a:solidFill><a:srgbClr val="ffffff"><a:alpha val="100000"/></a:srgbClr></a:solidFill><a:prstDash val="solid"/></a:ln><a:effectLst><a:softEdge rad="63500"/></a:effectLst></p:spPr><p:txBody><a:bodyPr/><a:p><a:pPr marL="0" lvl="0" indent="0" algn="l" defTabSz="457200" rtl="0" eaLnBrk="1" latinLnBrk="0" hangingPunct="1"><a:lnSpc><a:spcPct val="100000"/></a:lnSpc><a:spcBef><a:spcPts val="0"/></a:spcBef><a:spcAft><a:spcPts val="0"/></a:spcAft><a:buNone/><a:defRPr/></a:pPr><a:endParaRPr kumimoji="0" sz="1800" b="0" i="0" u="none" strike="noStrike" kern="1200" cap="none" spc="0" normalizeH="0" baseline="0" xmlns:mc="http://schemas.openxmlformats.org/markup-compatibility/2006" xmlns:hp="http://schemas.haansoft.com/office/presentation/8.0" mc:Ignorable="hp" hp:hslEmbossed="0"><a:solidFill><a:srgbClr val="ffffff"/></a:solidFill><a:latin typeface="Calibri"/><a:ea typeface="맑은 고딕"/><a:cs typeface="맑은 고딕"/></a:endParaRPr></a:p></p:txBody></p:sp><p:sp><p:nvSpPr><p:cNvPr id="8" name="Title 1"/><p:cNvSpPr><a:spLocks noGrp="1"/></p:cNvSpPr><p:nvPr/></p:nvSpPr><p:spPr><a:xfrm><a:off x="3148815" y="427038"/><a:ext cx="2846369" cy="1143000"/></a:xfrm><a:prstGeom prst="rect"><a:avLst/></a:prstGeom></p:spPr><p:txBody><a:bodyPr vert="horz" lIns="91440" tIns="45720" rIns="91440" bIns="45720" anchor="ctr"><a:normAutofit/></a:bodyPr><a:p><a:pPr marL="0" lvl="0" indent="0" algn="ctr" defTabSz="457200" rtl="0" eaLnBrk="1" latinLnBrk="0" hangingPunct="1"><a:lnSpc><a:spcPct val="100000"/></a:lnSpc><a:spcBef><a:spcPct val="0"/></a:spcBef><a:spcAft><a:spcPts val="0"/></a:spcAft><a:buNone/><a:defRPr/></a:pPr><a:r><a:rPr kumimoji="0" lang="ko-KR" altLang="en-US" sz="4400" b="0" i="0" u="none" strike="noStrike" kern="1200" cap="none" spc="0" normalizeH="0" baseline="0" xmlns:mc="http://schemas.openxmlformats.org/markup-compatibility/2006" xmlns:hp="http://schemas.haansoft.com/office/presentation/8.0" mc:Ignorable="hp" hp:hslEmbossed="0"><a:solidFill><a:srgbClr val="000000"/></a:solidFill><a:latin typeface="학교안심 모험가 B"/><a:ea typeface="학교안심 모험가 B"/></a:rPr><a:t>활동</a:t></a:r><a:r><a:rPr kumimoji="0" lang="en-US" altLang="ko-KR" sz="4400" b="0" i="0" u="none" strike="noStrike" kern="1200" cap="none" spc="0" normalizeH="0" baseline="0" xmlns:mc="http://schemas.openxmlformats.org/markup-compatibility/2006" xmlns:hp="http://schemas.haansoft.com/office/presentation/8.0" mc:Ignorable="hp" hp:hslEmbossed="0"><a:solidFill><a:srgbClr val="000000"/></a:solidFill><a:latin typeface="학교안심 모험가 B"/><a:ea typeface="학교안심 모험가 B"/></a:rPr><a:t>2</a:t></a:r><a:endParaRPr kumimoji="0" lang="en-US" altLang="ko-KR" sz="4400" b="0" i="0" u="none" strike="noStrike" kern="1200" cap="none" spc="0" normalizeH="0" baseline="0" xmlns:mc="http://schemas.openxmlformats.org/markup-compatibility/2006" xmlns:hp="http://schemas.haansoft.com/office/presentation/8.0" mc:Ignorable="hp" hp:hslEmbossed="0"><a:solidFill><a:srgbClr val="000000"/></a:solidFill><a:latin typeface="학교안심 모험가 B"/><a:ea typeface="학교안심 모험가 B"/></a:endParaRPr></a:p></p:txBody></p:sp><p:pic><p:nvPicPr><p:cNvPr id="10" name="그림 9"/><p:cNvPicPr/><p:nvPr/></p:nvPicPr><p:blipFill rotWithShape="1"><a:blip r:embed="rId2"/><a:stretch><a:fillRect/></a:stretch></p:blipFill><p:spPr><a:xfrm><a:off x="385073" y="1942000"/><a:ext cx="3912498" cy="2532341"/></a:xfrm><a:prstGeom prst="rect"><a:avLst/></a:prstGeom><a:noFill/><a:ln><a:noFill/></a:ln><a:effectLst/></p:spPr></<p:pic><p:nvPicPr><p:cNvPr id="10" name="그림 9"/><p:cNvPicPr/><p:nvPr/></p:nvPicPr><p:blipFill rotWithShape="1"><a:blip r:embed="rId3"/><a:stretch><a:fillRect/></a:stretch></p:blipFill><p:spPr><a:xfrm><a:off x="385073" y="1942000"/><a:ext cx="3912498" cy="2532341"/></a:xfrm><a:prstGeom prst="rect"><a:avLst/></a:prstGeom><a:noFill/><a:ln><a:noFill/></a:ln><a:effectLst/></p:spPr></p:pic><p:pic><p:nvPicPr><p:cNvPr id="11" name="그림 10"/><p:cNvPicPr/><p:nvPr/></p:nvPicPr><p:blipFill rotWithShape="1"><a:blip r:embed="rId4"/><a:stretch><a:fillRect/></a:stretch></p:blipFill><p:spPr><a:xfrm><a:off x="4513234" y="1942000"/><a:ext cx="3946956" cy="2532341"/></a:xfrm><a:prstGeom prst="rect"><a:avLst/></a:prstGeom><a:noFill/><a:ln><a:noFill/></a:ln><a:effectLst/></p:spPr></p:pic></p:spTree><p:extLst><p:ext uri="{BB962C8B-B14F-4D97-AF65-F5344CB8AC3E}"><p14:creationId xmlns:p14="http://schemas.microsoft.com/office/powerpoint/2010/main" val="690011109"/></p:ext></p:extLst></p:cSld><p:clrMapOvr><a:masterClrMapping/></p:clrMapOvr></p:sld>
</file>

<file path=ppt/slides/slide9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5245" y="1408113"/>
            <a:ext cx="6424759" cy="576415"/>
          </a:xfrm>
        </p:spPr>
        <p:txBody>
          <a:bodyPr>
            <a:normAutofit fontScale="92500"/>
          </a:bodyPr>
          <a:p>
            <a:pPr marL="279400" lvl="0" indent="-279400"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xmlns:mc="http://schemas.openxmlformats.org/markup-compatibility/2006" xmlns:hp="http://schemas.haansoft.com/office/presentation/8.0" lang="en-US" altLang="ko-KR" sz="2800" b="0" i="0" u="none" strike="noStrike" baseline="0" mc:Ignorable="hp" hp:hslEmbossed="0">
                <a:solidFill>
                  <a:srgbClr val="000000"/>
                </a:solidFill>
                <a:latin typeface="학교안심 모험가 B"/>
                <a:ea typeface="학교안심 모험가 B"/>
                <a:cs typeface="한컴돋움"/>
              </a:rPr>
              <a:t>*</a:t>
            </a:r>
            <a:r>
              <a:rPr xmlns:mc="http://schemas.openxmlformats.org/markup-compatibility/2006" xmlns:hp="http://schemas.haansoft.com/office/presentation/8.0" lang="ko-KR" altLang="en-US" sz="2800" b="0" i="0" u="none" strike="noStrike" baseline="0" mc:Ignorable="hp" hp:hslEmbossed="0">
                <a:solidFill>
                  <a:srgbClr val="000000"/>
                </a:solidFill>
                <a:latin typeface="학교안심 모험가 B"/>
                <a:ea typeface="학교안심 모험가 B"/>
                <a:cs typeface="한컴돋움"/>
              </a:rPr>
              <a:t> </a:t>
            </a:r>
            <a:r>
              <a:rPr xmlns:mc="http://schemas.openxmlformats.org/markup-compatibility/2006" xmlns:hp="http://schemas.haansoft.com/office/presentation/8.0" sz="2800" b="0" i="0" u="none" strike="noStrike" baseline="0" mc:Ignorable="hp" hp:hslEmbossed="0">
                <a:solidFill>
                  <a:srgbClr val="000000"/>
                </a:solidFill>
                <a:latin typeface="학교안심 모험가 B"/>
                <a:ea typeface="학교안심 모험가 B"/>
                <a:cs typeface="한컴돋움"/>
              </a:rPr>
              <a:t>죽당천의 수질 오염도 측정</a:t>
            </a:r>
            <a:r>
              <a:rPr xmlns:mc="http://schemas.openxmlformats.org/markup-compatibility/2006" xmlns:hp="http://schemas.haansoft.com/office/presentation/8.0" lang="ko-KR" altLang="en-US" sz="2800" b="0" i="0" u="none" strike="noStrike" baseline="0" mc:Ignorable="hp" hp:hslEmbossed="0">
                <a:solidFill>
                  <a:srgbClr val="000000"/>
                </a:solidFill>
                <a:latin typeface="학교안심 모험가 B"/>
                <a:ea typeface="학교안심 모험가 B"/>
                <a:cs typeface="한컴돋움"/>
              </a:rPr>
              <a:t>하기</a:t>
            </a:r>
            <a:endParaRPr lang="ko-KR" altLang="en-US" sz="2800"/>
          </a:p>
        </p:txBody>
      </p:sp>
      <p:sp>
        <p:nvSpPr>
          <p:cNvPr id="4" name="대각선 방향의 모서리가 잘린 사각형 3"/>
          <p:cNvSpPr/>
          <p:nvPr/>
        </p:nvSpPr>
        <p:spPr>
          <a:xfrm>
            <a:off x="2870558" y="998538"/>
            <a:ext cx="3285351" cy="323665"/>
          </a:xfrm>
          <a:prstGeom prst="snip2DiagRect">
            <a:avLst>
              <a:gd name="adj1" fmla="val 0"/>
              <a:gd name="adj2" fmla="val 50000"/>
            </a:avLst>
          </a:prstGeom>
          <a:solidFill>
            <a:srgbClr val="ffffff">
              <a:alpha val="100000"/>
            </a:srgbClr>
          </a:solidFill>
          <a:ln w="9525" cap="flat" cmpd="sng" algn="ctr">
            <a:solidFill>
              <a:srgbClr val="ffffff">
                <a:alpha val="100000"/>
              </a:srgbClr>
            </a:solidFill>
            <a:prstDash val="solid"/>
          </a:ln>
          <a:effectLst>
            <a:softEdge rad="63500"/>
          </a:effectLst>
        </p:spPr>
        <p:txBody>
          <a:bodyPr/>
          <a:p>
            <a:pPr marL="0" lvl="0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xmlns:mc="http://schemas.openxmlformats.org/markup-compatibility/2006" xmlns:hp="http://schemas.haansoft.com/office/presentation/8.0" kumimoji="0" sz="1800" b="0" i="0" u="none" strike="noStrike" kern="1200" cap="none" spc="0" normalizeH="0" baseline="0" mc:Ignorable="hp" hp:hslEmbossed="0">
              <a:solidFill>
                <a:srgbClr val="ffffff"/>
              </a:solidFill>
              <a:latin typeface="Calibri"/>
              <a:ea typeface="맑은 고딕"/>
              <a:cs typeface="맑은 고딕"/>
            </a:endParaRPr>
          </a:p>
        </p:txBody>
      </p:sp>
      <p:sp>
        <p:nvSpPr>
          <p:cNvPr id="5" name="Title 1"/>
          <p:cNvSpPr>
            <a:spLocks noGrp="1"/>
          </p:cNvSpPr>
          <p:nvPr/>
        </p:nvSpPr>
        <p:spPr>
          <a:xfrm>
            <a:off x="3148815" y="427038"/>
            <a:ext cx="2846369" cy="1143000"/>
          </a:xfrm>
          <a:prstGeom prst="rect">
            <a:avLst/>
          </a:prstGeom>
        </p:spPr>
        <p:txBody>
          <a:bodyPr vert="horz" lIns="91440" tIns="45720" rIns="91440" bIns="45720" anchor="ctr">
            <a:normAutofit/>
          </a:bodyPr>
          <a:p>
            <a:pPr marL="0" lvl="0" indent="0" algn="ctr" defTabSz="45720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4400" b="0" i="0" u="none" strike="noStrike" kern="1200" cap="none" spc="0" normalizeH="0" baseline="0" mc:Ignorable="hp" hp:hslEmbossed="0">
                <a:solidFill>
                  <a:srgbClr val="000000"/>
                </a:solidFill>
                <a:latin typeface="학교안심 모험가 B"/>
                <a:ea typeface="학교안심 모험가 B"/>
              </a:rPr>
              <a:t>활동</a:t>
            </a:r>
            <a:r>
              <a:rPr xmlns:mc="http://schemas.openxmlformats.org/markup-compatibility/2006" xmlns:hp="http://schemas.haansoft.com/office/presentation/8.0" kumimoji="0" lang="en-US" altLang="ko-KR" sz="4400" b="0" i="0" u="none" strike="noStrike" kern="1200" cap="none" spc="0" normalizeH="0" baseline="0" mc:Ignorable="hp" hp:hslEmbossed="0">
                <a:solidFill>
                  <a:srgbClr val="000000"/>
                </a:solidFill>
                <a:latin typeface="학교안심 모험가 B"/>
                <a:ea typeface="학교안심 모험가 B"/>
              </a:rPr>
              <a:t>3</a:t>
            </a:r>
            <a:endParaRPr xmlns:mc="http://schemas.openxmlformats.org/markup-compatibility/2006" xmlns:hp="http://schemas.haansoft.com/office/presentation/8.0" kumimoji="0" lang="en-US" altLang="ko-KR" sz="4400" b="0" i="0" u="none" strike="noStrike" kern="1200" cap="none" spc="0" normalizeH="0" baseline="0" mc:Ignorable="hp" hp:hslEmbossed="0">
              <a:solidFill>
                <a:srgbClr val="000000"/>
              </a:solidFill>
              <a:latin typeface="학교안심 모험가 B"/>
              <a:ea typeface="학교안심 모험가 B"/>
            </a:endParaRPr>
          </a:p>
        </p:txBody>
      </p:sp>
      <p:sp>
        <p:nvSpPr>
          <p:cNvPr id="6" name="Content Placeholder 2"/>
          <p:cNvSpPr>
            <a:spLocks noGrp="1"/>
          </p:cNvSpPr>
          <p:nvPr/>
        </p:nvSpPr>
        <p:spPr>
          <a:xfrm>
            <a:off x="645245" y="2131031"/>
            <a:ext cx="5537984" cy="655805"/>
          </a:xfrm>
        </p:spPr>
        <p:txBody>
          <a:bodyPr/>
          <a:p>
            <a:pPr lvl="0">
              <a:defRPr/>
            </a:pPr>
            <a:r>
              <a:rPr lang="en-US" altLang="ko-KR" sz="2200">
                <a:solidFill>
                  <a:srgbClr val="000000"/>
                </a:solidFill>
                <a:latin typeface="한컴 고딕"/>
                <a:ea typeface="한컴 고딕"/>
              </a:rPr>
              <a:t>-</a:t>
            </a:r>
            <a:r>
              <a:rPr lang="ko-KR" altLang="en-US" sz="2200">
                <a:solidFill>
                  <a:srgbClr val="000000"/>
                </a:solidFill>
                <a:latin typeface="한컴 고딕"/>
                <a:ea typeface="한컴 고딕"/>
              </a:rPr>
              <a:t> 수질 측정 위치 사전 파악하기</a:t>
            </a:r>
            <a:endParaRPr lang="ko-KR" altLang="en-US" sz="2200">
              <a:solidFill>
                <a:srgbClr val="000000"/>
              </a:solidFill>
              <a:latin typeface="한컴 고딕"/>
              <a:ea typeface="한컴 고딕"/>
            </a:endParaRPr>
          </a:p>
        </p:txBody>
      </p:sp>
      <p:pic>
        <p:nvPicPr>
          <p:cNvPr id="7" name="그림 6"/>
          <p:cNvPicPr/>
          <p:nvPr/>
        </p:nvPicPr>
        <p:blipFill rotWithShape="1">
          <a:blip r:embed="rId2"/>
          <a:stretch>
            <a:fillRect/>
          </a:stretch>
        </p:blipFill>
        <p:spPr>
          <a:xfrm>
            <a:off x="772452" y="2656494"/>
            <a:ext cx="5362324" cy="3833769"/>
          </a:xfrm>
          <a:prstGeom prst="rect">
            <a:avLst/>
          </a:prstGeom>
          <a:noFill/>
          <a:ln w="0" cap="rnd">
            <a:solidFill>
              <a:srgbClr val="000000"/>
            </a:solidFill>
            <a:prstDash val="solid"/>
            <a:round/>
          </a:ln>
          <a:effectLst/>
        </p:spPr>
      </p:pic>
      <p:pic>
        <p:nvPicPr>
          <p:cNvPr id="8" name="그림 7"/>
          <p:cNvPicPr/>
          <p:nvPr/>
        </p:nvPicPr>
        <p:blipFill rotWithShape="1">
          <a:blip r:embed="rId3"/>
          <a:stretch>
            <a:fillRect/>
          </a:stretch>
        </p:blipFill>
        <p:spPr>
          <a:xfrm>
            <a:off x="6547633" y="3429000"/>
            <a:ext cx="2068677" cy="2158913"/>
          </a:xfrm>
          <a:prstGeom prst="rect">
            <a:avLst/>
          </a:prstGeom>
          <a:noFill/>
          <a:ln>
            <a:noFill/>
          </a:ln>
          <a:effectLst/>
        </p:spPr>
      </p:pic>
    </p:spTree>
  </p:cSld>
  <p:clrMapOvr>
    <a:masterClrMapping/>
  </p:clrMapOvr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">
  <a:themeElements>
    <a:clrScheme name="">
      <a:dk1>
        <a:sysClr val="windowText" lastClr="000000"/>
      </a:dk1>
      <a:lt1>
        <a:sysClr val="window" lastClr="ffffff"/>
      </a:lt1>
      <a:dk2>
        <a:srgbClr val="3a3c84"/>
      </a:dk2>
      <a:lt2>
        <a:srgbClr val="faf3db"/>
      </a:lt2>
      <a:accent1>
        <a:srgbClr val="6182d6"/>
      </a:accent1>
      <a:accent2>
        <a:srgbClr val="ff843a"/>
      </a:accent2>
      <a:accent3>
        <a:srgbClr val="b2b2b2"/>
      </a:accent3>
      <a:accent4>
        <a:srgbClr val="ffd700"/>
      </a:accent4>
      <a:accent5>
        <a:srgbClr val="289b6e"/>
      </a:accent5>
      <a:accent6>
        <a:srgbClr val="9d5cbb"/>
      </a:accent6>
      <a:hlink>
        <a:srgbClr val="0000ff"/>
      </a:hlink>
      <a:folHlink>
        <a:srgbClr val="800080"/>
      </a:folHlink>
    </a:clrScheme>
    <a:fontScheme name="">
      <a:majorFont>
        <a:latin typeface="HNC_GO_B_HINT_GS"/>
        <a:ea typeface=""/>
        <a:cs typeface="HNC_GO_B_HINT_GS"/>
      </a:majorFont>
      <a:minorFont>
        <a:latin typeface="HNC_GO_B_HINT_GS"/>
        <a:ea typeface=""/>
        <a:cs typeface="HNC_GO_B_HINT_GS"/>
      </a:minorFont>
    </a:fontScheme>
    <a:fmtScheme name="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45398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635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2">
          <a:schemeClr val="accent1">
            <a:shade val="2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/>
    </a:txDef>
  </a:objectDefaults>
</a:theme>
</file>

<file path=ppt/theme/theme2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">
  <a:themeElements>
    <a:clrScheme name="">
      <a:dk1>
        <a:sysClr val="windowText" lastClr="000000"/>
      </a:dk1>
      <a:lt1>
        <a:sysClr val="window" lastClr="ffffff"/>
      </a:lt1>
      <a:dk2>
        <a:srgbClr val="3a3c84"/>
      </a:dk2>
      <a:lt2>
        <a:srgbClr val="faf3db"/>
      </a:lt2>
      <a:accent1>
        <a:srgbClr val="6182d6"/>
      </a:accent1>
      <a:accent2>
        <a:srgbClr val="ff843a"/>
      </a:accent2>
      <a:accent3>
        <a:srgbClr val="b2b2b2"/>
      </a:accent3>
      <a:accent4>
        <a:srgbClr val="ffd700"/>
      </a:accent4>
      <a:accent5>
        <a:srgbClr val="289b6e"/>
      </a:accent5>
      <a:accent6>
        <a:srgbClr val="9d5cbb"/>
      </a:accent6>
      <a:hlink>
        <a:srgbClr val="0000ff"/>
      </a:hlink>
      <a:folHlink>
        <a:srgbClr val="800080"/>
      </a:folHlink>
    </a:clrScheme>
    <a:fontScheme name="">
      <a:majorFont>
        <a:latin typeface="HNC_GO_B_HINT_GS"/>
        <a:ea typeface=""/>
        <a:cs typeface="HNC_GO_B_HINT_GS"/>
      </a:majorFont>
      <a:minorFont>
        <a:latin typeface="HNC_GO_B_HINT_GS"/>
        <a:ea typeface=""/>
        <a:cs typeface="HNC_GO_B_HINT_GS"/>
      </a:minorFont>
    </a:fontScheme>
    <a:fmtScheme name="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45398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635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2">
          <a:schemeClr val="accent1">
            <a:shade val="2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/>
    </a:txDef>
  </a:objectDefaults>
</a:theme>
</file>

<file path=ppt/theme/theme3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한컴오피스">
  <a:themeElements>
    <a:clrScheme name="한컴오피스">
      <a:dk1>
        <a:sysClr val="windowText" lastClr="000000"/>
      </a:dk1>
      <a:lt1>
        <a:sysClr val="window" lastClr="ffffff"/>
      </a:lt1>
      <a:dk2>
        <a:srgbClr val="3a3c84"/>
      </a:dk2>
      <a:lt2>
        <a:srgbClr val="faf3db"/>
      </a:lt2>
      <a:accent1>
        <a:srgbClr val="6182d6"/>
      </a:accent1>
      <a:accent2>
        <a:srgbClr val="ff843a"/>
      </a:accent2>
      <a:accent3>
        <a:srgbClr val="b2b2b2"/>
      </a:accent3>
      <a:accent4>
        <a:srgbClr val="ffd700"/>
      </a:accent4>
      <a:accent5>
        <a:srgbClr val="289b6e"/>
      </a:accent5>
      <a:accent6>
        <a:srgbClr val="9d5cbb"/>
      </a:accent6>
      <a:hlink>
        <a:srgbClr val="4a45ff"/>
      </a:hlink>
      <a:folHlink>
        <a:srgbClr val="be27bb"/>
      </a:folHlink>
    </a:clrScheme>
    <a:fontScheme name="한컴오피스">
      <a:maj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Ethi" typeface="Leelawadee UI"/>
        <a:font script="Mymr" typeface="Myanmar Text"/>
      </a:majorFont>
      <a:min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Ethi" typeface="Leelawadee UI"/>
        <a:font script="Mymr" typeface="Myanmar Text"/>
      </a:minorFont>
    </a:fontScheme>
    <a:fmtScheme name="한컴오피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207</ep:Words>
  <ep:PresentationFormat>화면 슬라이드 쇼(4:3)</ep:PresentationFormat>
  <ep:Paragraphs>73</ep:Paragraphs>
  <ep:Slides>11</ep:Slides>
  <ep:Notes>1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2</vt:i4>
      </vt:variant>
      <vt:variant>
        <vt:lpstr>슬라이드 제목</vt:lpstr>
      </vt:variant>
      <vt:variant>
        <vt:i4>11</vt:i4>
      </vt:variant>
    </vt:vector>
  </ep:HeadingPairs>
  <ep:TitlesOfParts>
    <vt:vector size="13" baseType="lpstr">
      <vt:lpstr/>
      <vt:lpstr/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  <vt:lpstr>슬라이드 11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2013-01-27T09:14:16.000</dcterms:created>
  <dc:creator>user</dc:creator>
  <dc:description>generated using python-pptx</dc:description>
  <cp:lastModifiedBy>user</cp:lastModifiedBy>
  <dcterms:modified xsi:type="dcterms:W3CDTF">2025-07-21T08:57:09.141</dcterms:modified>
  <cp:revision>35</cp:revision>
  <cp:version/>
</cp:coreProperties>
</file>

<file path=docProps/custom.xml><?xml version="1.0" encoding="utf-8"?>
<cfp:Properties xmlns:r="http://schemas.openxmlformats.org/officeDocument/2006/relationships" xmlns:cfp="http://schemas.openxmlformats.org/officeDocument/2006/custom-properties" xmlns:vt="http://schemas.openxmlformats.org/officeDocument/2006/docPropsVTypes"/>
</file>