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p188="http://schemas.microsoft.com/office/powerpoint/2018/8/main">
  <p188:author id="{DBA8AD97-52B1-3A7B-F49E-3DA176894C4B}" name="전 지혜" initials="지전" userId="S::jjh@ihhs88.onmicrosoft.com::c75705ed-3d61-497f-b56e-4d33af049cc9" providerId="AD"/>
</p188:authorLst>
</file>

<file path=ppt/commentAuthors.xml><?xml version="1.0" encoding="utf-8"?>
<p:cmAuthorLs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mAuthor id="0" name="전 지혜" initials="지전" lastIdx="0" clrIdx="0"/>
</p:cmAuthorLst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1594" y="62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commentAuthors" Target="commentAuthors.xml"  /><Relationship Id="rId13" Type="http://schemas.microsoft.com/office/2018/10/relationships/authors" Target="authors.xml"  /><Relationship Id="rId14" Type="http://schemas.openxmlformats.org/officeDocument/2006/relationships/presProps" Target="presProps.xml"  /><Relationship Id="rId15" Type="http://schemas.openxmlformats.org/officeDocument/2006/relationships/viewProps" Target="viewProps.xml"  /><Relationship Id="rId16" Type="http://schemas.openxmlformats.org/officeDocument/2006/relationships/theme" Target="theme/theme1.xml"  /><Relationship Id="rId17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e1ef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https://water.nier.go.kr/web" TargetMode="External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대각선 방향의 모서리가 잘린 사각형 6"/>
          <p:cNvSpPr/>
          <p:nvPr/>
        </p:nvSpPr>
        <p:spPr>
          <a:xfrm>
            <a:off x="495300" y="4690054"/>
            <a:ext cx="8263510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lt1"/>
          </a:solidFill>
          <a:ln>
            <a:solidFill>
              <a:schemeClr val="lt1"/>
            </a:solidFill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>
              <a:defRPr/>
            </a:pPr>
            <a:endParaRPr/>
          </a:p>
        </p:txBody>
      </p:sp>
      <p:sp>
        <p:nvSpPr>
          <p:cNvPr id="8" name="타원 7"/>
          <p:cNvSpPr/>
          <p:nvPr/>
        </p:nvSpPr>
        <p:spPr>
          <a:xfrm>
            <a:off x="257803" y="1242319"/>
            <a:ext cx="8628394" cy="2126942"/>
          </a:xfrm>
          <a:prstGeom prst="ellipse">
            <a:avLst/>
          </a:prstGeom>
          <a:solidFill>
            <a:schemeClr val="lt1"/>
          </a:solidFill>
          <a:ln>
            <a:solidFill>
              <a:schemeClr val="lt1"/>
            </a:solidFill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>
              <a:defRPr/>
            </a:pPr>
            <a:endParaRPr/>
          </a:p>
        </p:txBody>
      </p:sp>
      <p:sp>
        <p:nvSpPr>
          <p:cNvPr id="9" name="TextBox 1"/>
          <p:cNvSpPr txBox="1"/>
          <p:nvPr/>
        </p:nvSpPr>
        <p:spPr>
          <a:xfrm>
            <a:off x="128134" y="1570721"/>
            <a:ext cx="8887733" cy="1351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 sz="4400" b="1"/>
            </a:pPr>
            <a:r>
              <a:rPr xmlns:mc="http://schemas.openxmlformats.org/markup-compatibility/2006" xmlns:hp="http://schemas.haansoft.com/office/presentation/8.0" lang="ko-KR" altLang="en-US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반도체 산업과 하천생태</a:t>
            </a:r>
            <a:r>
              <a:rPr xmlns:mc="http://schemas.openxmlformats.org/markup-compatibility/2006" xmlns:hp="http://schemas.haansoft.com/office/presentation/8.0" lang="en-US" altLang="ko-KR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,</a:t>
            </a:r>
            <a:r>
              <a:rPr xmlns:mc="http://schemas.openxmlformats.org/markup-compatibility/2006" xmlns:hp="http://schemas.haansoft.com/office/presentation/8.0" lang="ko-KR" altLang="en-US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 공존할 수 있을까</a:t>
            </a:r>
            <a:r>
              <a:rPr xmlns:mc="http://schemas.openxmlformats.org/markup-compatibility/2006" xmlns:hp="http://schemas.haansoft.com/office/presentation/8.0" lang="en-US" altLang="ko-KR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?</a:t>
            </a:r>
            <a:endParaRPr xmlns:mc="http://schemas.openxmlformats.org/markup-compatibility/2006" xmlns:hp="http://schemas.haansoft.com/office/presentation/8.0" lang="en-US" altLang="ko-KR" sz="2500" b="0" i="0" u="none" strike="noStrike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  <a:p>
            <a:pPr lvl="0" algn="ctr">
              <a:defRPr sz="4400" b="1"/>
            </a:pPr>
            <a:r>
              <a:rPr xmlns:mc="http://schemas.openxmlformats.org/markup-compatibility/2006" xmlns:hp="http://schemas.haansoft.com/office/presentation/8.0" lang="ko-KR" altLang="en-US" sz="4300" mc:Ignorable="hp" hp:hslEmbossed="0">
                <a:solidFill>
                  <a:srgbClr val="4f7429"/>
                </a:solidFill>
                <a:effectLst>
                  <a:outerShdw blurRad="76200" dist="76200" dir="2700000" algn="ctr" rotWithShape="0">
                    <a:srgbClr val="000000">
                      <a:alpha val="15000"/>
                    </a:srgbClr>
                  </a:outerShdw>
                  <a:reflection blurRad="6350" stA="50000" endA="300" endPos="50000" dir="5400000" sy="-100000" algn="bl" rotWithShape="0"/>
                </a:effectLst>
                <a:latin typeface="학교안심 모험가 B"/>
                <a:ea typeface="학교안심 모험가 B"/>
              </a:rPr>
              <a:t>죽당천 생태탐사 프로젝트</a:t>
            </a:r>
            <a:endParaRPr xmlns:mc="http://schemas.openxmlformats.org/markup-compatibility/2006" xmlns:hp="http://schemas.haansoft.com/office/presentation/8.0" lang="ko-KR" altLang="en-US" sz="4300" mc:Ignorable="hp" hp:hslEmbossed="0">
              <a:solidFill>
                <a:srgbClr val="4f7429"/>
              </a:solidFill>
              <a:effectLst>
                <a:outerShdw blurRad="76200" dist="76200" dir="2700000" algn="ctr" rotWithShape="0">
                  <a:srgbClr val="000000">
                    <a:alpha val="15000"/>
                  </a:srgbClr>
                </a:outerShdw>
              </a:effectLst>
              <a:latin typeface="학교안심 모험가 B"/>
              <a:ea typeface="학교안심 모험가 B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3573077" y="3882417"/>
            <a:ext cx="1997845" cy="516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sz="2800"/>
            </a:pPr>
            <a:r>
              <a:rPr xmlns:mc="http://schemas.openxmlformats.org/markup-compatibility/2006" xmlns:hp="http://schemas.haansoft.com/office/presentation/8.0" lang="en-US" altLang="ko-KR" mc:Ignorable="hp" hp:hslEmbossed="0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-4</a:t>
            </a:r>
            <a:r>
              <a:rPr xmlns:mc="http://schemas.openxmlformats.org/markup-compatibility/2006" xmlns:hp="http://schemas.haansoft.com/office/presentation/8.0" lang="ko-KR" altLang="en-US" mc:Ignorable="hp" hp:hslEmbossed="0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차시</a:t>
            </a:r>
            <a:r>
              <a:rPr xmlns:mc="http://schemas.openxmlformats.org/markup-compatibility/2006" xmlns:hp="http://schemas.haansoft.com/office/presentation/8.0" lang="en-US" altLang="ko-KR" mc:Ignorable="hp" hp:hslEmbossed="0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-</a:t>
            </a:r>
            <a:endParaRPr xmlns:mc="http://schemas.openxmlformats.org/markup-compatibility/2006" xmlns:hp="http://schemas.haansoft.com/office/presentation/8.0" lang="en-US" altLang="ko-KR" mc:Ignorable="hp" hp:hslEmbossed="0">
              <a:solidFill>
                <a:schemeClr val="lt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학교안심 모험가 B"/>
              <a:ea typeface="학교안심 모험가 B"/>
              <a:cs typeface="한컴돋움"/>
              <a:sym typeface="한컴돋움"/>
            </a:endParaRPr>
          </a:p>
        </p:txBody>
      </p:sp>
      <p:sp>
        <p:nvSpPr>
          <p:cNvPr id="11" name="TextBox 2"/>
          <p:cNvSpPr txBox="1"/>
          <p:nvPr/>
        </p:nvSpPr>
        <p:spPr>
          <a:xfrm>
            <a:off x="1043302" y="4161416"/>
            <a:ext cx="7057397" cy="962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 sz="2800"/>
            </a:pPr>
            <a:r>
              <a:rPr xmlns:mc="http://schemas.openxmlformats.org/markup-compatibility/2006" xmlns:hp="http://schemas.haansoft.com/office/presentation/8.0" lang="ko-KR" altLang="en-US" sz="3600" b="1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복하천과 죽당천 수질 비교 분석하기</a:t>
            </a:r>
            <a:endParaRPr xmlns:mc="http://schemas.openxmlformats.org/markup-compatibility/2006" xmlns:hp="http://schemas.haansoft.com/office/presentation/8.0" lang="ko-KR" altLang="en-US" sz="3600" b="1" i="0" u="none" strike="noStrike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>
                <a:latin typeface="학교안심 모험가 B"/>
                <a:ea typeface="학교안심 모험가 B"/>
              </a:rPr>
              <a:t>참고 자료</a:t>
            </a:r>
            <a:endParaRPr lang="ko-KR" altLang="en-US">
              <a:latin typeface="학교안심 모험가 B"/>
              <a:ea typeface="학교안심 모험가 B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>
                <a:latin typeface="한컴 고딕"/>
                <a:ea typeface="한컴 고딕"/>
              </a:rPr>
              <a:t>- 물환경정보시스템 (https://www.water.nier.go.kr)</a:t>
            </a:r>
            <a:endParaRPr lang="ko-KR" altLang="en-US">
              <a:latin typeface="한컴 고딕"/>
              <a:ea typeface="한컴 고딕"/>
            </a:endParaRPr>
          </a:p>
          <a:p>
            <a:pPr lvl="0">
              <a:defRPr/>
            </a:pPr>
            <a:r>
              <a:rPr lang="ko-KR" altLang="en-US">
                <a:latin typeface="한컴 고딕"/>
                <a:ea typeface="한컴 고딕"/>
              </a:rPr>
              <a:t>- 환경부 하천관리지침</a:t>
            </a:r>
            <a:endParaRPr lang="ko-KR" altLang="en-US">
              <a:latin typeface="한컴 고딕"/>
              <a:ea typeface="한컴 고딕"/>
            </a:endParaRPr>
          </a:p>
          <a:p>
            <a:pPr lvl="0">
              <a:defRPr/>
            </a:pPr>
            <a:r>
              <a:rPr lang="ko-KR" altLang="en-US">
                <a:latin typeface="한컴 고딕"/>
                <a:ea typeface="한컴 고딕"/>
              </a:rPr>
              <a:t>- 교과서 및 실험 활동 자료</a:t>
            </a:r>
            <a:endParaRPr lang="ko-KR" altLang="en-US">
              <a:latin typeface="한컴 고딕"/>
              <a:ea typeface="한컴 고딕"/>
            </a:endParaRP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10752"/>
            <a:ext cx="8229600" cy="4525963"/>
          </a:xfrm>
        </p:spPr>
        <p:txBody>
          <a:bodyPr/>
          <a:lstStyle/>
          <a:p>
            <a:pPr lvl="0">
              <a:defRPr/>
            </a:pPr>
            <a:r>
              <a:rPr lang="ko-KR" altLang="en-US" sz="2700">
                <a:latin typeface="한컴 고딕"/>
                <a:ea typeface="한컴 고딕"/>
                <a:cs typeface="한컴돋움"/>
                <a:sym typeface="한컴돋움"/>
              </a:rPr>
              <a:t>복하천과</a:t>
            </a: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 </a:t>
            </a:r>
            <a:r>
              <a:rPr lang="ko-KR" altLang="en-US" sz="2700">
                <a:latin typeface="한컴 고딕"/>
                <a:ea typeface="한컴 고딕"/>
                <a:cs typeface="한컴돋움"/>
                <a:sym typeface="한컴돋움"/>
              </a:rPr>
              <a:t>죽당</a:t>
            </a: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천의 수질 특성을</a:t>
            </a:r>
            <a:r>
              <a:rPr lang="en-US" sz="2700">
                <a:latin typeface="한컴 고딕"/>
                <a:ea typeface="한컴 고딕"/>
                <a:cs typeface="한컴돋움"/>
                <a:sym typeface="한컴돋움"/>
              </a:rPr>
              <a:t> </a:t>
            </a:r>
            <a:r>
              <a:rPr lang="ko-KR" altLang="en-US" sz="2700">
                <a:latin typeface="한컴 고딕"/>
                <a:ea typeface="한컴 고딕"/>
                <a:cs typeface="한컴돋움"/>
                <a:sym typeface="한컴돋움"/>
              </a:rPr>
              <a:t>수질 지표에 따라 비교 분석할 수 있다</a:t>
            </a:r>
            <a:r>
              <a:rPr lang="en-US" altLang="ko-KR" sz="2700">
                <a:latin typeface="한컴 고딕"/>
                <a:ea typeface="한컴 고딕"/>
                <a:cs typeface="한컴돋움"/>
                <a:sym typeface="한컴돋움"/>
              </a:rPr>
              <a:t>.</a:t>
            </a:r>
            <a:endParaRPr lang="en-US" altLang="ko-KR" sz="2700">
              <a:latin typeface="한컴 고딕"/>
              <a:ea typeface="한컴 고딕"/>
              <a:cs typeface="한컴돋움"/>
              <a:sym typeface="한컴돋움"/>
            </a:endParaRPr>
          </a:p>
          <a:p>
            <a:pPr lvl="0">
              <a:defRPr/>
            </a:pPr>
            <a:endParaRPr lang="en-US" altLang="ko-KR" sz="2700">
              <a:latin typeface="한컴 고딕"/>
              <a:ea typeface="한컴 고딕"/>
              <a:cs typeface="한컴돋움"/>
              <a:sym typeface="한컴돋움"/>
            </a:endParaRPr>
          </a:p>
          <a:p>
            <a:pPr lvl="0">
              <a:defRPr/>
            </a:pP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직접 측정</a:t>
            </a:r>
            <a:r>
              <a:rPr lang="ko-KR" altLang="en-US" sz="2700">
                <a:latin typeface="한컴 고딕"/>
                <a:ea typeface="한컴 고딕"/>
                <a:cs typeface="한컴돋움"/>
                <a:sym typeface="한컴돋움"/>
              </a:rPr>
              <a:t>한 자료를 </a:t>
            </a: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활용</a:t>
            </a:r>
            <a:r>
              <a:rPr lang="ko-KR" altLang="en-US" sz="2700">
                <a:latin typeface="한컴 고딕"/>
                <a:ea typeface="한컴 고딕"/>
                <a:cs typeface="한컴돋움"/>
                <a:sym typeface="한컴돋움"/>
              </a:rPr>
              <a:t>하여</a:t>
            </a: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 수질 데이터를 해석할 수 있다.</a:t>
            </a:r>
            <a:endParaRPr sz="2700">
              <a:latin typeface="한컴 고딕"/>
              <a:ea typeface="한컴 고딕"/>
              <a:cs typeface="한컴돋움"/>
              <a:sym typeface="한컴돋움"/>
            </a:endParaRPr>
          </a:p>
          <a:p>
            <a:pPr lvl="0">
              <a:defRPr/>
            </a:pPr>
            <a:endParaRPr sz="2700">
              <a:latin typeface="한컴 고딕"/>
              <a:ea typeface="한컴 고딕"/>
              <a:cs typeface="한컴돋움"/>
              <a:sym typeface="한컴돋움"/>
            </a:endParaRPr>
          </a:p>
          <a:p>
            <a:pPr lvl="0">
              <a:defRPr/>
            </a:pP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수질 오염의 원인을 분석하고</a:t>
            </a:r>
            <a:r>
              <a:rPr lang="en-US" sz="2700">
                <a:latin typeface="한컴 고딕"/>
                <a:ea typeface="한컴 고딕"/>
                <a:cs typeface="한컴돋움"/>
                <a:sym typeface="한컴돋움"/>
              </a:rPr>
              <a:t>, </a:t>
            </a:r>
            <a:r>
              <a:rPr lang="ko-KR" altLang="en-US" sz="2700">
                <a:latin typeface="한컴 고딕"/>
                <a:ea typeface="한컴 고딕"/>
                <a:cs typeface="한컴돋움"/>
                <a:sym typeface="한컴돋움"/>
              </a:rPr>
              <a:t>지속가능한 삶을 위한</a:t>
            </a:r>
            <a:r>
              <a:rPr sz="2700">
                <a:latin typeface="한컴 고딕"/>
                <a:ea typeface="한컴 고딕"/>
                <a:cs typeface="한컴돋움"/>
                <a:sym typeface="한컴돋움"/>
              </a:rPr>
              <a:t> 방안을 토의할 수 있다.</a:t>
            </a:r>
            <a:endParaRPr sz="2700">
              <a:latin typeface="한컴 고딕"/>
              <a:ea typeface="한컴 고딕"/>
              <a:cs typeface="한컴돋움"/>
              <a:sym typeface="한컴돋움"/>
            </a:endParaRPr>
          </a:p>
        </p:txBody>
      </p:sp>
      <p:sp>
        <p:nvSpPr>
          <p:cNvPr id="5" name="대각선 방향의 모서리가 잘린 사각형 4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lstStyle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학습목표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4370" y="1971173"/>
            <a:ext cx="6575258" cy="3924383"/>
          </a:xfrm>
        </p:spPr>
        <p:txBody>
          <a:bodyPr vert="horz" wrap="square" lIns="91440" tIns="45720" rIns="91440" bIns="45720" anchor="t">
            <a:normAutofit fontScale="92500" lnSpcReduction="10000"/>
          </a:bodyPr>
          <a:lstStyle/>
          <a:p>
            <a:pPr marL="0" lvl="0" indent="0">
              <a:lnSpc>
                <a:spcPct val="130000"/>
              </a:lnSpc>
              <a:buNone/>
              <a:defRPr/>
            </a:pP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1. </a:t>
            </a:r>
            <a:r>
              <a:rPr lang="ko-KR" altLang="en-US">
                <a:solidFill>
                  <a:schemeClr val="tx1"/>
                </a:solidFill>
                <a:latin typeface="한컴 고딕"/>
                <a:ea typeface="한컴 고딕"/>
              </a:rPr>
              <a:t>들어가기</a:t>
            </a:r>
            <a:endParaRPr lang="ko-KR" altLang="en-US">
              <a:solidFill>
                <a:schemeClr val="tx1"/>
              </a:solidFill>
              <a:latin typeface="한컴 고딕"/>
              <a:ea typeface="한컴 고딕"/>
            </a:endParaRPr>
          </a:p>
          <a:p>
            <a:pPr marL="0" lvl="0" indent="0">
              <a:lnSpc>
                <a:spcPct val="130000"/>
              </a:lnSpc>
              <a:buNone/>
              <a:defRPr/>
            </a:pP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2. </a:t>
            </a:r>
            <a:r>
              <a:rPr lang="ko-KR" altLang="en-US" b="1">
                <a:solidFill>
                  <a:schemeClr val="tx1"/>
                </a:solidFill>
                <a:latin typeface="한컴 고딕"/>
                <a:ea typeface="한컴 고딕"/>
              </a:rPr>
              <a:t>활동</a:t>
            </a:r>
            <a:r>
              <a:rPr b="1">
                <a:solidFill>
                  <a:schemeClr val="tx1"/>
                </a:solidFill>
                <a:latin typeface="한컴 고딕"/>
                <a:ea typeface="한컴 고딕"/>
              </a:rPr>
              <a:t>1</a:t>
            </a: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: 죽당천 수질 측정</a:t>
            </a:r>
            <a:r>
              <a:rPr lang="en-US">
                <a:solidFill>
                  <a:schemeClr val="tx1"/>
                </a:solidFill>
                <a:latin typeface="한컴 고딕"/>
                <a:ea typeface="한컴 고딕"/>
              </a:rPr>
              <a:t> </a:t>
            </a:r>
            <a:r>
              <a:rPr lang="ko-KR" altLang="en-US">
                <a:solidFill>
                  <a:schemeClr val="tx1"/>
                </a:solidFill>
                <a:latin typeface="한컴 고딕"/>
                <a:ea typeface="한컴 고딕"/>
              </a:rPr>
              <a:t>데이터</a:t>
            </a: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 공유</a:t>
            </a:r>
            <a:endParaRPr>
              <a:solidFill>
                <a:schemeClr val="tx1"/>
              </a:solidFill>
              <a:latin typeface="한컴 고딕"/>
              <a:ea typeface="한컴 고딕"/>
            </a:endParaRPr>
          </a:p>
          <a:p>
            <a:pPr marL="0" lvl="0" indent="0">
              <a:lnSpc>
                <a:spcPct val="130000"/>
              </a:lnSpc>
              <a:spcBef>
                <a:spcPts val="768"/>
              </a:spcBef>
              <a:buNone/>
              <a:defRPr/>
            </a:pP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3. </a:t>
            </a:r>
            <a:r>
              <a:rPr lang="ko-KR" altLang="en-US" b="1">
                <a:solidFill>
                  <a:schemeClr val="tx1"/>
                </a:solidFill>
                <a:latin typeface="한컴 고딕"/>
                <a:ea typeface="한컴 고딕"/>
              </a:rPr>
              <a:t>활동</a:t>
            </a:r>
            <a:r>
              <a:rPr b="1">
                <a:solidFill>
                  <a:schemeClr val="tx1"/>
                </a:solidFill>
                <a:latin typeface="한컴 고딕"/>
                <a:ea typeface="한컴 고딕"/>
              </a:rPr>
              <a:t>2</a:t>
            </a:r>
            <a:r>
              <a:rPr lang="en-US" altLang="ko-KR">
                <a:solidFill>
                  <a:schemeClr val="tx1"/>
                </a:solidFill>
                <a:latin typeface="한컴 고딕"/>
                <a:ea typeface="한컴 고딕"/>
              </a:rPr>
              <a:t>:</a:t>
            </a: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 복하천 자료 조사 및 정리</a:t>
            </a:r>
            <a:endParaRPr>
              <a:solidFill>
                <a:schemeClr val="tx1"/>
              </a:solidFill>
              <a:latin typeface="한컴 고딕"/>
              <a:ea typeface="한컴 고딕"/>
            </a:endParaRPr>
          </a:p>
          <a:p>
            <a:pPr marL="0" lvl="0" indent="0">
              <a:lnSpc>
                <a:spcPct val="130000"/>
              </a:lnSpc>
              <a:buNone/>
              <a:defRPr/>
            </a:pP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4. </a:t>
            </a:r>
            <a:r>
              <a:rPr lang="ko-KR" altLang="en-US" b="1">
                <a:solidFill>
                  <a:schemeClr val="tx1"/>
                </a:solidFill>
                <a:latin typeface="한컴 고딕"/>
                <a:ea typeface="한컴 고딕"/>
              </a:rPr>
              <a:t>활동</a:t>
            </a:r>
            <a:r>
              <a:rPr b="1">
                <a:solidFill>
                  <a:schemeClr val="tx1"/>
                </a:solidFill>
                <a:latin typeface="한컴 고딕"/>
                <a:ea typeface="한컴 고딕"/>
              </a:rPr>
              <a:t>3</a:t>
            </a: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:</a:t>
            </a:r>
            <a:r>
              <a:rPr b="1">
                <a:solidFill>
                  <a:schemeClr val="tx1"/>
                </a:solidFill>
                <a:latin typeface="한컴 고딕"/>
                <a:ea typeface="한컴 고딕"/>
              </a:rPr>
              <a:t> </a:t>
            </a:r>
            <a:r>
              <a:rPr lang="ko-KR" altLang="en-US">
                <a:solidFill>
                  <a:schemeClr val="tx1"/>
                </a:solidFill>
                <a:latin typeface="한컴 고딕"/>
                <a:ea typeface="한컴 고딕"/>
              </a:rPr>
              <a:t>에듀테크 활용 </a:t>
            </a: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데이터 시각화</a:t>
            </a:r>
            <a:endParaRPr>
              <a:solidFill>
                <a:schemeClr val="tx1"/>
              </a:solidFill>
              <a:latin typeface="한컴 고딕"/>
              <a:ea typeface="한컴 고딕"/>
            </a:endParaRPr>
          </a:p>
          <a:p>
            <a:pPr marL="0" lvl="0" indent="0">
              <a:lnSpc>
                <a:spcPct val="130000"/>
              </a:lnSpc>
              <a:buNone/>
              <a:defRPr/>
            </a:pP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5. </a:t>
            </a:r>
            <a:r>
              <a:rPr lang="ko-KR" altLang="en-US" b="1">
                <a:solidFill>
                  <a:schemeClr val="tx1"/>
                </a:solidFill>
                <a:latin typeface="한컴 고딕"/>
                <a:ea typeface="한컴 고딕"/>
              </a:rPr>
              <a:t>활동</a:t>
            </a:r>
            <a:r>
              <a:rPr b="1">
                <a:solidFill>
                  <a:schemeClr val="tx1"/>
                </a:solidFill>
                <a:latin typeface="한컴 고딕"/>
                <a:ea typeface="한컴 고딕"/>
              </a:rPr>
              <a:t>4</a:t>
            </a: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: 수질 차이 분석 및 토의</a:t>
            </a:r>
            <a:endParaRPr>
              <a:solidFill>
                <a:schemeClr val="tx1"/>
              </a:solidFill>
              <a:latin typeface="한컴 고딕"/>
              <a:ea typeface="한컴 고딕"/>
            </a:endParaRPr>
          </a:p>
          <a:p>
            <a:pPr marL="0" lvl="0" indent="0">
              <a:lnSpc>
                <a:spcPct val="130000"/>
              </a:lnSpc>
              <a:buNone/>
              <a:defRPr/>
            </a:pPr>
            <a:r>
              <a:rPr>
                <a:solidFill>
                  <a:schemeClr val="tx1"/>
                </a:solidFill>
                <a:latin typeface="한컴 고딕"/>
                <a:ea typeface="한컴 고딕"/>
              </a:rPr>
              <a:t>6. </a:t>
            </a:r>
            <a:r>
              <a:rPr lang="ko-KR" altLang="en-US">
                <a:solidFill>
                  <a:schemeClr val="tx1"/>
                </a:solidFill>
                <a:latin typeface="한컴 고딕"/>
                <a:ea typeface="한컴 고딕"/>
              </a:rPr>
              <a:t>정리하기</a:t>
            </a:r>
            <a:endParaRPr lang="ko-KR" altLang="en-US">
              <a:solidFill>
                <a:schemeClr val="tx1"/>
              </a:solidFill>
              <a:latin typeface="한컴 고딕"/>
              <a:ea typeface="한컴 고딕"/>
            </a:endParaRPr>
          </a:p>
        </p:txBody>
      </p:sp>
      <p:sp>
        <p:nvSpPr>
          <p:cNvPr id="5" name="대각선 방향의 모서리가 잘린 사각형 4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수업흐름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736328" y="1698374"/>
          <a:ext cx="7671343" cy="4364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835"/>
                <a:gridCol w="1917835"/>
                <a:gridCol w="1917835"/>
                <a:gridCol w="1917835"/>
              </a:tblGrid>
              <a:tr h="727394"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000">
                          <a:latin typeface="한컴 고딕"/>
                          <a:ea typeface="한컴 고딕"/>
                        </a:rPr>
                        <a:t>수질 지표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chemeClr val="accent3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000">
                          <a:latin typeface="한컴 고딕"/>
                          <a:ea typeface="한컴 고딕"/>
                        </a:rPr>
                        <a:t>에코모둠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chemeClr val="accent3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000">
                          <a:latin typeface="한컴 고딕"/>
                          <a:ea typeface="한컴 고딕"/>
                        </a:rPr>
                        <a:t>그린모둠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chemeClr val="accent3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000">
                          <a:latin typeface="한컴 고딕"/>
                          <a:ea typeface="한컴 고딕"/>
                        </a:rPr>
                        <a:t>리버모둠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chemeClr val="accent3"/>
                    </a:solidFill>
                  </a:tcPr>
                </a:tc>
              </a:tr>
              <a:tr h="727394"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000">
                          <a:latin typeface="한컴 고딕"/>
                          <a:ea typeface="한컴 고딕"/>
                        </a:rPr>
                        <a:t>PH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</a:tr>
              <a:tr h="727394"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000">
                          <a:latin typeface="한컴 고딕"/>
                          <a:ea typeface="한컴 고딕"/>
                        </a:rPr>
                        <a:t>BOD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</a:tr>
              <a:tr h="727394"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000">
                          <a:latin typeface="한컴 고딕"/>
                          <a:ea typeface="한컴 고딕"/>
                        </a:rPr>
                        <a:t>EC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</a:tr>
              <a:tr h="727394"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000">
                          <a:latin typeface="한컴 고딕"/>
                          <a:ea typeface="한컴 고딕"/>
                        </a:rPr>
                        <a:t>DO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6dfaa"/>
                    </a:solidFill>
                  </a:tcPr>
                </a:tc>
              </a:tr>
              <a:tr h="727394"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000">
                          <a:latin typeface="한컴 고딕"/>
                          <a:ea typeface="한컴 고딕"/>
                        </a:rPr>
                        <a:t>수온</a:t>
                      </a: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lstStyle/>
                    <a:p>
                      <a:pPr lvl="0" algn="ctr" latinLnBrk="1">
                        <a:defRPr/>
                      </a:pPr>
                      <a:endParaRPr lang="ko-KR" altLang="en-US" sz="2000">
                        <a:latin typeface="한컴 고딕"/>
                        <a:ea typeface="한컴 고딕"/>
                      </a:endParaRPr>
                    </a:p>
                  </a:txBody>
                  <a:tcPr marL="91440" marR="91440" anchor="ctr">
                    <a:solidFill>
                      <a:srgbClr val="fbefd4"/>
                    </a:solidFill>
                  </a:tcPr>
                </a:tc>
              </a:tr>
            </a:tbl>
          </a:graphicData>
        </a:graphic>
      </p:graphicFrame>
      <p:sp>
        <p:nvSpPr>
          <p:cNvPr id="10" name="대각선 방향의 모서리가 잘린 사각형 9"/>
          <p:cNvSpPr/>
          <p:nvPr/>
        </p:nvSpPr>
        <p:spPr>
          <a:xfrm>
            <a:off x="457200" y="998538"/>
            <a:ext cx="83055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11" name="Title 1"/>
          <p:cNvSpPr>
            <a:spLocks noGrp="1"/>
          </p:cNvSpPr>
          <p:nvPr/>
        </p:nvSpPr>
        <p:spPr>
          <a:xfrm>
            <a:off x="1015455" y="582446"/>
            <a:ext cx="7113087" cy="832184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9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39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1.</a:t>
            </a:r>
            <a:r>
              <a:rPr xmlns:mc="http://schemas.openxmlformats.org/markup-compatibility/2006" xmlns:hp="http://schemas.haansoft.com/office/presentation/8.0" kumimoji="0" lang="ko-KR" altLang="en-US" sz="39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 모둠별 데이터 공유하기</a:t>
            </a:r>
            <a:endParaRPr xmlns:mc="http://schemas.openxmlformats.org/markup-compatibility/2006" xmlns:hp="http://schemas.haansoft.com/office/presentation/8.0" kumimoji="0" lang="ko-KR" altLang="en-US" sz="39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 rot="0">
            <a:off x="867927" y="1601748"/>
            <a:ext cx="7751045" cy="4956753"/>
            <a:chOff x="1173018" y="1478845"/>
            <a:chExt cx="7075053" cy="4956753"/>
          </a:xfrm>
        </p:grpSpPr>
        <p:sp>
          <p:nvSpPr>
            <p:cNvPr id="9" name=""/>
            <p:cNvSpPr/>
            <p:nvPr/>
          </p:nvSpPr>
          <p:spPr>
            <a:xfrm rot="5400000">
              <a:off x="906026" y="1747248"/>
              <a:ext cx="1779946" cy="1245962"/>
            </a:xfrm>
            <a:prstGeom prst="chevron">
              <a:avLst>
                <a:gd name="adj" fmla="val 50000"/>
              </a:avLst>
            </a:prstGeom>
            <a:solidFill>
              <a:schemeClr val="accent3">
                <a:alphaOff val="0"/>
              </a:schemeClr>
            </a:solidFill>
            <a:ln w="25400" cap="flat" cmpd="sng" algn="ctr">
              <a:solidFill>
                <a:schemeClr val="accent3"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"/>
            <p:cNvSpPr txBox="1"/>
            <p:nvPr/>
          </p:nvSpPr>
          <p:spPr>
            <a:xfrm rot="21600000">
              <a:off x="1173018" y="2103237"/>
              <a:ext cx="1245962" cy="533984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1430" tIns="11430" rIns="11430" bIns="11430" anchor="ctr" anchorCtr="0">
              <a:noAutofit/>
            </a:bodyPr>
            <a:lstStyle/>
            <a:p>
              <a:pPr marL="0" lvl="0" indent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800" b="1" kern="1200">
                  <a:latin typeface="한컴 고딕"/>
                  <a:ea typeface="한컴 고딕"/>
                </a:rPr>
                <a:t>정보 탐색</a:t>
              </a:r>
              <a:endParaRPr lang="ko-KR" altLang="en-US" sz="1800" b="1" kern="1200">
                <a:latin typeface="한컴 고딕"/>
                <a:ea typeface="한컴 고딕"/>
              </a:endParaRPr>
            </a:p>
          </p:txBody>
        </p:sp>
        <p:sp>
          <p:nvSpPr>
            <p:cNvPr id="11" name=""/>
            <p:cNvSpPr/>
            <p:nvPr/>
          </p:nvSpPr>
          <p:spPr>
            <a:xfrm rot="5400000">
              <a:off x="4755043" y="-857218"/>
              <a:ext cx="1156965" cy="5829091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accent3"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12" name=""/>
            <p:cNvSpPr txBox="1"/>
            <p:nvPr/>
          </p:nvSpPr>
          <p:spPr>
            <a:xfrm rot="21600000">
              <a:off x="2418980" y="1535323"/>
              <a:ext cx="5772613" cy="1044009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128016" tIns="11430" rIns="11430" bIns="11430" anchor="ctr" anchorCtr="0">
              <a:noAutofit/>
            </a:bodyPr>
            <a:lstStyle/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kern="1200">
                  <a:latin typeface="한컴 고딕"/>
                  <a:ea typeface="한컴 고딕"/>
                </a:rPr>
                <a:t>죽당천팀</a:t>
              </a:r>
              <a:r>
                <a:rPr lang="en-US" altLang="ko-KR" sz="1800" kern="1200">
                  <a:latin typeface="한컴 고딕"/>
                  <a:ea typeface="한컴 고딕"/>
                </a:rPr>
                <a:t>(2</a:t>
              </a:r>
              <a:r>
                <a:rPr lang="ko-KR" altLang="en-US" sz="1800" kern="1200">
                  <a:latin typeface="한컴 고딕"/>
                  <a:ea typeface="한컴 고딕"/>
                </a:rPr>
                <a:t>명</a:t>
              </a:r>
              <a:r>
                <a:rPr lang="en-US" altLang="ko-KR" sz="1800" kern="1200">
                  <a:latin typeface="한컴 고딕"/>
                  <a:ea typeface="한컴 고딕"/>
                </a:rPr>
                <a:t>): </a:t>
              </a:r>
              <a:r>
                <a:rPr lang="ko-KR" altLang="en-US" sz="1800" kern="1200">
                  <a:latin typeface="한컴 고딕"/>
                  <a:ea typeface="한컴 고딕"/>
                </a:rPr>
                <a:t>모둠별 측정 자료 활용 방안 토의</a:t>
              </a:r>
              <a:endParaRPr lang="ko-KR" altLang="en-US" sz="1800" kern="1200">
                <a:latin typeface="한컴 고딕"/>
                <a:ea typeface="한컴 고딕"/>
              </a:endParaRP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kern="1200">
                  <a:latin typeface="한컴 고딕"/>
                  <a:ea typeface="한컴 고딕"/>
                </a:rPr>
                <a:t>복하천팀</a:t>
              </a:r>
              <a:r>
                <a:rPr lang="en-US" altLang="ko-KR" sz="1800" kern="1200">
                  <a:latin typeface="한컴 고딕"/>
                  <a:ea typeface="한컴 고딕"/>
                </a:rPr>
                <a:t>(2</a:t>
              </a:r>
              <a:r>
                <a:rPr lang="ko-KR" altLang="en-US" sz="1800" kern="1200">
                  <a:latin typeface="한컴 고딕"/>
                  <a:ea typeface="한컴 고딕"/>
                </a:rPr>
                <a:t>명</a:t>
              </a:r>
              <a:r>
                <a:rPr lang="en-US" altLang="ko-KR" sz="1800" kern="1200">
                  <a:latin typeface="한컴 고딕"/>
                  <a:ea typeface="한컴 고딕"/>
                </a:rPr>
                <a:t>): </a:t>
              </a:r>
              <a:r>
                <a:rPr lang="en-US" sz="1800" kern="1200">
                  <a:latin typeface="한컴 고딕"/>
                  <a:ea typeface="한컴 고딕"/>
                  <a:hlinkClick r:id="rId2"/>
                </a:rPr>
                <a:t>https://water.nier.go.kr/web</a:t>
              </a:r>
              <a:r>
                <a:rPr lang="en-US" sz="1800" kern="1200">
                  <a:latin typeface="한컴 고딕"/>
                  <a:ea typeface="한컴 고딕"/>
                </a:rPr>
                <a:t> </a:t>
              </a:r>
              <a:r>
                <a:rPr lang="ko-KR" altLang="en-US" sz="1800" kern="1200">
                  <a:latin typeface="한컴 고딕"/>
                  <a:ea typeface="한컴 고딕"/>
                </a:rPr>
                <a:t>접속 탐색</a:t>
              </a:r>
              <a:endParaRPr lang="ko-KR" altLang="en-US" sz="1800" kern="1200">
                <a:latin typeface="한컴 고딕"/>
                <a:ea typeface="한컴 고딕"/>
              </a:endParaRPr>
            </a:p>
          </p:txBody>
        </p:sp>
        <p:sp>
          <p:nvSpPr>
            <p:cNvPr id="13" name=""/>
            <p:cNvSpPr/>
            <p:nvPr/>
          </p:nvSpPr>
          <p:spPr>
            <a:xfrm rot="5400000">
              <a:off x="906026" y="3334946"/>
              <a:ext cx="1779946" cy="1245962"/>
            </a:xfrm>
            <a:prstGeom prst="chevron">
              <a:avLst>
                <a:gd name="adj" fmla="val 50000"/>
              </a:avLst>
            </a:prstGeom>
            <a:solidFill>
              <a:schemeClr val="accent3">
                <a:alphaOff val="0"/>
              </a:schemeClr>
            </a:solidFill>
            <a:ln w="25400" cap="flat" cmpd="sng" algn="ctr">
              <a:solidFill>
                <a:schemeClr val="accent3"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"/>
            <p:cNvSpPr txBox="1"/>
            <p:nvPr/>
          </p:nvSpPr>
          <p:spPr>
            <a:xfrm rot="21600000">
              <a:off x="1173018" y="3690935"/>
              <a:ext cx="1245962" cy="533984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1430" tIns="11430" rIns="11430" bIns="11430" anchor="ctr" anchorCtr="0">
              <a:noAutofit/>
            </a:bodyPr>
            <a:lstStyle/>
            <a:p>
              <a:pPr marL="0" lvl="0" indent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800" b="1" kern="1200">
                  <a:latin typeface="한컴 고딕"/>
                  <a:ea typeface="한컴 고딕"/>
                </a:rPr>
                <a:t>정보 시각화</a:t>
              </a:r>
              <a:endParaRPr lang="ko-KR" altLang="en-US" sz="1800" b="1" kern="1200">
                <a:latin typeface="한컴 고딕"/>
                <a:ea typeface="한컴 고딕"/>
              </a:endParaRPr>
            </a:p>
          </p:txBody>
        </p:sp>
        <p:sp>
          <p:nvSpPr>
            <p:cNvPr id="15" name=""/>
            <p:cNvSpPr/>
            <p:nvPr/>
          </p:nvSpPr>
          <p:spPr>
            <a:xfrm rot="5400000">
              <a:off x="4755043" y="731892"/>
              <a:ext cx="1156965" cy="5829091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accent3"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16" name=""/>
            <p:cNvSpPr txBox="1"/>
            <p:nvPr/>
          </p:nvSpPr>
          <p:spPr>
            <a:xfrm rot="21600000">
              <a:off x="2418980" y="3124433"/>
              <a:ext cx="5772613" cy="1044009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128016" tIns="11430" rIns="11430" bIns="11430" anchor="ctr" anchorCtr="0">
              <a:noAutofit/>
            </a:bodyPr>
            <a:lstStyle/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kern="1200">
                  <a:latin typeface="한컴 고딕"/>
                  <a:ea typeface="한컴 고딕"/>
                </a:rPr>
                <a:t>죽당천팀</a:t>
              </a:r>
              <a:r>
                <a:rPr lang="en-US" altLang="ko-KR" sz="1800" kern="1200">
                  <a:latin typeface="한컴 고딕"/>
                  <a:ea typeface="한컴 고딕"/>
                </a:rPr>
                <a:t>(2</a:t>
              </a:r>
              <a:r>
                <a:rPr lang="ko-KR" altLang="en-US" sz="1800" kern="1200">
                  <a:latin typeface="한컴 고딕"/>
                  <a:ea typeface="한컴 고딕"/>
                </a:rPr>
                <a:t>명</a:t>
              </a:r>
              <a:r>
                <a:rPr lang="en-US" altLang="ko-KR" sz="1800" kern="1200">
                  <a:latin typeface="한컴 고딕"/>
                  <a:ea typeface="한컴 고딕"/>
                </a:rPr>
                <a:t>): </a:t>
              </a:r>
              <a:r>
                <a:rPr lang="ko-KR" altLang="en-US" sz="1800" kern="1200">
                  <a:latin typeface="한컴 고딕"/>
                  <a:ea typeface="한컴 고딕"/>
                </a:rPr>
                <a:t>측정 자료 가공 및 시각화</a:t>
              </a:r>
              <a:endParaRPr lang="ko-KR" altLang="en-US" sz="1800" kern="1200">
                <a:latin typeface="한컴 고딕"/>
                <a:ea typeface="한컴 고딕"/>
              </a:endParaRP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kern="1200">
                  <a:latin typeface="한컴 고딕"/>
                  <a:ea typeface="한컴 고딕"/>
                </a:rPr>
                <a:t>복하천팀</a:t>
              </a:r>
              <a:r>
                <a:rPr lang="en-US" altLang="ko-KR" sz="1800" kern="1200">
                  <a:latin typeface="한컴 고딕"/>
                  <a:ea typeface="한컴 고딕"/>
                </a:rPr>
                <a:t>(2</a:t>
              </a:r>
              <a:r>
                <a:rPr lang="ko-KR" altLang="en-US" sz="1800" kern="1200">
                  <a:latin typeface="한컴 고딕"/>
                  <a:ea typeface="한컴 고딕"/>
                </a:rPr>
                <a:t>명</a:t>
              </a:r>
              <a:r>
                <a:rPr lang="en-US" altLang="ko-KR" sz="1800" kern="1200">
                  <a:latin typeface="한컴 고딕"/>
                  <a:ea typeface="한컴 고딕"/>
                </a:rPr>
                <a:t>): </a:t>
              </a:r>
              <a:r>
                <a:rPr lang="ko-KR" altLang="en-US" sz="1800" kern="1200">
                  <a:latin typeface="한컴 고딕"/>
                  <a:ea typeface="한컴 고딕"/>
                </a:rPr>
                <a:t>탐색한 정보 시각화</a:t>
              </a:r>
              <a:endParaRPr lang="ko-KR" altLang="en-US" sz="1800" kern="1200">
                <a:latin typeface="한컴 고딕"/>
                <a:ea typeface="한컴 고딕"/>
              </a:endParaRPr>
            </a:p>
          </p:txBody>
        </p:sp>
        <p:sp>
          <p:nvSpPr>
            <p:cNvPr id="17" name=""/>
            <p:cNvSpPr/>
            <p:nvPr/>
          </p:nvSpPr>
          <p:spPr>
            <a:xfrm rot="5400000">
              <a:off x="906026" y="4922644"/>
              <a:ext cx="1779946" cy="1245962"/>
            </a:xfrm>
            <a:prstGeom prst="chevron">
              <a:avLst>
                <a:gd name="adj" fmla="val 50000"/>
              </a:avLst>
            </a:prstGeom>
            <a:solidFill>
              <a:schemeClr val="accent3">
                <a:alphaOff val="0"/>
              </a:schemeClr>
            </a:solidFill>
            <a:ln w="25400" cap="flat" cmpd="sng" algn="ctr">
              <a:solidFill>
                <a:schemeClr val="accent3"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"/>
            <p:cNvSpPr txBox="1"/>
            <p:nvPr/>
          </p:nvSpPr>
          <p:spPr>
            <a:xfrm rot="21600000">
              <a:off x="1173018" y="5278633"/>
              <a:ext cx="1245962" cy="533984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1430" tIns="11430" rIns="11430" bIns="11430" anchor="ctr" anchorCtr="0">
              <a:noAutofit/>
            </a:bodyPr>
            <a:lstStyle/>
            <a:p>
              <a:pPr marL="0" lvl="0" indent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800" b="1" kern="1200">
                  <a:latin typeface="한컴 고딕"/>
                  <a:ea typeface="한컴 고딕"/>
                </a:rPr>
                <a:t>정보 분석</a:t>
              </a:r>
              <a:endParaRPr lang="ko-KR" altLang="en-US" sz="1800" b="1" kern="1200">
                <a:latin typeface="한컴 고딕"/>
                <a:ea typeface="한컴 고딕"/>
              </a:endParaRPr>
            </a:p>
          </p:txBody>
        </p:sp>
        <p:sp>
          <p:nvSpPr>
            <p:cNvPr id="19" name=""/>
            <p:cNvSpPr/>
            <p:nvPr/>
          </p:nvSpPr>
          <p:spPr>
            <a:xfrm rot="5400000">
              <a:off x="4755043" y="2319590"/>
              <a:ext cx="1156965" cy="5829091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25400" cap="flat" cmpd="sng" algn="ctr">
              <a:solidFill>
                <a:schemeClr val="accent3"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20" name=""/>
            <p:cNvSpPr txBox="1"/>
            <p:nvPr/>
          </p:nvSpPr>
          <p:spPr>
            <a:xfrm rot="21600000">
              <a:off x="2418980" y="4712131"/>
              <a:ext cx="5772613" cy="1044009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128016" tIns="11430" rIns="11430" bIns="11430" anchor="ctr" anchorCtr="0">
              <a:noAutofit/>
            </a:bodyPr>
            <a:lstStyle/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kern="1200">
                  <a:latin typeface="한컴 고딕"/>
                  <a:ea typeface="한컴 고딕"/>
                </a:rPr>
                <a:t> </a:t>
              </a:r>
              <a:r>
                <a:rPr lang="en-US" altLang="ko-KR" sz="1800" kern="1200">
                  <a:latin typeface="한컴 고딕"/>
                  <a:ea typeface="한컴 고딕"/>
                </a:rPr>
                <a:t>2</a:t>
              </a:r>
              <a:r>
                <a:rPr lang="ko-KR" altLang="en-US" sz="1800" kern="1200">
                  <a:latin typeface="한컴 고딕"/>
                  <a:ea typeface="한컴 고딕"/>
                </a:rPr>
                <a:t>개의 시각화 자료의 차이점 분석</a:t>
              </a:r>
              <a:endParaRPr lang="ko-KR" altLang="en-US" sz="1800" kern="1200">
                <a:latin typeface="한컴 고딕"/>
                <a:ea typeface="한컴 고딕"/>
              </a:endParaRPr>
            </a:p>
            <a:p>
              <a:pPr marL="171450" lvl="1" indent="-17145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  <a:defRPr/>
              </a:pPr>
              <a:r>
                <a:rPr lang="ko-KR" altLang="en-US" sz="1800" kern="1200">
                  <a:latin typeface="한컴 고딕"/>
                  <a:ea typeface="한컴 고딕"/>
                </a:rPr>
                <a:t>우리 지역 수질 오염에 대한 문제 제기</a:t>
              </a:r>
              <a:endParaRPr lang="ko-KR" altLang="en-US" sz="1800" kern="1200">
                <a:latin typeface="한컴 고딕"/>
                <a:ea typeface="한컴 고딕"/>
              </a:endParaRPr>
            </a:p>
          </p:txBody>
        </p:sp>
      </p:grpSp>
      <p:sp>
        <p:nvSpPr>
          <p:cNvPr id="22" name="대각선 방향의 모서리가 잘린 사각형 21"/>
          <p:cNvSpPr/>
          <p:nvPr/>
        </p:nvSpPr>
        <p:spPr>
          <a:xfrm>
            <a:off x="457200" y="998538"/>
            <a:ext cx="83055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23" name="Title 1"/>
          <p:cNvSpPr>
            <a:spLocks noGrp="1"/>
          </p:cNvSpPr>
          <p:nvPr/>
        </p:nvSpPr>
        <p:spPr>
          <a:xfrm>
            <a:off x="1015455" y="582446"/>
            <a:ext cx="7113087" cy="832184"/>
          </a:xfrm>
          <a:prstGeom prst="rect">
            <a:avLst/>
          </a:prstGeom>
        </p:spPr>
        <p:txBody>
          <a:bodyPr vert="horz" lIns="91440" tIns="45720" rIns="91440" bIns="45720" anchor="ctr">
            <a:normAutofit fontScale="92500"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2.</a:t>
            </a: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 수질 측정 정보 분석 방법</a:t>
            </a:r>
            <a:endPara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  <p:extLst>
      <p:ext uri="{BB962C8B-B14F-4D97-AF65-F5344CB8AC3E}">
        <p14:creationId xmlns:p14="http://schemas.microsoft.com/office/powerpoint/2010/main" val="2335885464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16AE322-C69F-AF71-82E6-CCFD1B462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64244"/>
            <a:ext cx="9099169" cy="3922156"/>
          </a:xfrm>
          <a:prstGeom prst="rect">
            <a:avLst/>
          </a:prstGeom>
        </p:spPr>
      </p:pic>
      <p:sp>
        <p:nvSpPr>
          <p:cNvPr id="7" name="대각선 방향의 모서리가 잘린 사각형 6"/>
          <p:cNvSpPr/>
          <p:nvPr/>
        </p:nvSpPr>
        <p:spPr>
          <a:xfrm>
            <a:off x="457200" y="998538"/>
            <a:ext cx="83055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8" name="Title 1"/>
          <p:cNvSpPr>
            <a:spLocks noGrp="1"/>
          </p:cNvSpPr>
          <p:nvPr/>
        </p:nvSpPr>
        <p:spPr>
          <a:xfrm>
            <a:off x="1015455" y="582446"/>
            <a:ext cx="7113087" cy="832184"/>
          </a:xfrm>
          <a:prstGeom prst="rect">
            <a:avLst/>
          </a:prstGeom>
        </p:spPr>
        <p:txBody>
          <a:bodyPr vert="horz" lIns="91440" tIns="45720" rIns="91440" bIns="45720" anchor="ctr">
            <a:normAutofit fontScale="92500"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복하천팀 </a:t>
            </a:r>
            <a:r>
              <a:rPr xmlns:mc="http://schemas.openxmlformats.org/markup-compatibility/2006" xmlns:hp="http://schemas.haansoft.com/office/presentation/8.0" kumimoji="0" lang="en-US" altLang="ko-KR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 물환경정보시스템 활용</a:t>
            </a:r>
            <a:endPara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  <p:sp>
        <p:nvSpPr>
          <p:cNvPr id="9" name="가로 글상자 8"/>
          <p:cNvSpPr txBox="1"/>
          <p:nvPr/>
        </p:nvSpPr>
        <p:spPr>
          <a:xfrm>
            <a:off x="5256944" y="5486400"/>
            <a:ext cx="3887056" cy="360045"/>
          </a:xfrm>
          <a:prstGeom prst="rect">
            <a:avLst/>
          </a:prstGeom>
        </p:spPr>
        <p:txBody>
          <a:bodyPr wrap="square">
            <a:spAutoFit/>
          </a:bodyPr>
          <a:p>
            <a:pPr lvl="0" algn="r">
              <a:defRPr/>
            </a:pPr>
            <a:r>
              <a:rPr lang="en-US" altLang="ko-KR">
                <a:latin typeface="한컴 고딕"/>
                <a:ea typeface="한컴 고딕"/>
              </a:rPr>
              <a:t>(</a:t>
            </a:r>
            <a:r>
              <a:rPr lang="ko-KR" altLang="en-US">
                <a:latin typeface="한컴 고딕"/>
                <a:ea typeface="한컴 고딕"/>
              </a:rPr>
              <a:t>물환경정보시스템</a:t>
            </a:r>
            <a:r>
              <a:rPr lang="en-US" altLang="ko-KR">
                <a:latin typeface="한컴 고딕"/>
                <a:ea typeface="한컴 고딕"/>
              </a:rPr>
              <a:t>)</a:t>
            </a:r>
            <a:endParaRPr lang="en-US" altLang="ko-KR">
              <a:latin typeface="한컴 고딕"/>
              <a:ea typeface="한컴 고딕"/>
            </a:endParaRPr>
          </a:p>
        </p:txBody>
      </p:sp>
    </p:spTree>
    <p:extLst>
      <p:ext uri="{BB962C8B-B14F-4D97-AF65-F5344CB8AC3E}">
        <p14:creationId xmlns:p14="http://schemas.microsoft.com/office/powerpoint/2010/main" val="154514438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7210" y="2155365"/>
            <a:ext cx="8969579" cy="2716261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69989" y="5194129"/>
            <a:ext cx="8160327" cy="909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>
                <a:latin typeface="한컴 고딕"/>
                <a:ea typeface="한컴 고딕"/>
              </a:rPr>
              <a:t>1. </a:t>
            </a:r>
            <a:r>
              <a:rPr lang="ko-KR" altLang="en-US">
                <a:latin typeface="한컴 고딕"/>
                <a:ea typeface="한컴 고딕"/>
              </a:rPr>
              <a:t>직접 손으로 막대</a:t>
            </a:r>
            <a:r>
              <a:rPr lang="en-US" altLang="ko-KR">
                <a:latin typeface="한컴 고딕"/>
                <a:ea typeface="한컴 고딕"/>
              </a:rPr>
              <a:t>, </a:t>
            </a:r>
            <a:r>
              <a:rPr lang="ko-KR" altLang="en-US">
                <a:latin typeface="한컴 고딕"/>
                <a:ea typeface="한컴 고딕"/>
              </a:rPr>
              <a:t>선</a:t>
            </a:r>
            <a:r>
              <a:rPr lang="en-US" altLang="ko-KR">
                <a:latin typeface="한컴 고딕"/>
                <a:ea typeface="한컴 고딕"/>
              </a:rPr>
              <a:t> </a:t>
            </a:r>
            <a:r>
              <a:rPr lang="ko-KR" altLang="en-US">
                <a:latin typeface="한컴 고딕"/>
                <a:ea typeface="한컴 고딕"/>
              </a:rPr>
              <a:t>그래프 등으로 표현</a:t>
            </a:r>
            <a:endParaRPr lang="ko-KR" altLang="en-US">
              <a:latin typeface="한컴 고딕"/>
              <a:ea typeface="한컴 고딕"/>
            </a:endParaRPr>
          </a:p>
          <a:p>
            <a:pPr marL="342900" lvl="0" indent="-342900">
              <a:buAutoNum type="arabicPeriod"/>
              <a:defRPr/>
            </a:pPr>
            <a:endParaRPr lang="en-US" altLang="ko-KR">
              <a:latin typeface="한컴 고딕"/>
              <a:ea typeface="한컴 고딕"/>
            </a:endParaRPr>
          </a:p>
          <a:p>
            <a:pPr lvl="0">
              <a:defRPr/>
            </a:pPr>
            <a:r>
              <a:rPr lang="en-US" altLang="ko-KR">
                <a:latin typeface="한컴 고딕"/>
                <a:ea typeface="한컴 고딕"/>
              </a:rPr>
              <a:t>2. </a:t>
            </a:r>
            <a:r>
              <a:rPr lang="ko-KR" altLang="en-US">
                <a:latin typeface="한컴 고딕"/>
                <a:ea typeface="한컴 고딕"/>
              </a:rPr>
              <a:t>구글시트 또는 엑셀 활용하여 그래프 표현</a:t>
            </a:r>
            <a:endParaRPr lang="en-US" altLang="ko-KR">
              <a:latin typeface="한컴 고딕"/>
              <a:ea typeface="한컴 고딕"/>
            </a:endParaRPr>
          </a:p>
        </p:txBody>
      </p:sp>
      <p:sp>
        <p:nvSpPr>
          <p:cNvPr id="7" name="리본: 위로 기울어짐 6"/>
          <p:cNvSpPr/>
          <p:nvPr/>
        </p:nvSpPr>
        <p:spPr>
          <a:xfrm>
            <a:off x="189880" y="1601953"/>
            <a:ext cx="1413164" cy="452581"/>
          </a:xfrm>
          <a:prstGeom prst="ribbon2">
            <a:avLst>
              <a:gd name="adj1" fmla="val 16667"/>
              <a:gd name="adj2" fmla="val 50000"/>
            </a:avLst>
          </a:prstGeom>
          <a:gradFill rotWithShape="1">
            <a:gsLst>
              <a:gs pos="0">
                <a:schemeClr val="accent3">
                  <a:alpha val="10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100000"/>
                </a:schemeClr>
              </a:gs>
            </a:gsLst>
            <a:lin ang="16200000" scaled="0"/>
          </a:gradFill>
          <a:ln>
            <a:solidFill>
              <a:srgbClr val="699b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>
                <a:latin typeface="한컴 고딕"/>
                <a:ea typeface="한컴 고딕"/>
              </a:rPr>
              <a:t>예시</a:t>
            </a:r>
            <a:endParaRPr lang="ko-KR" altLang="en-US">
              <a:latin typeface="한컴 고딕"/>
              <a:ea typeface="한컴 고딕"/>
            </a:endParaRPr>
          </a:p>
        </p:txBody>
      </p:sp>
      <p:sp>
        <p:nvSpPr>
          <p:cNvPr id="9" name="대각선 방향의 모서리가 잘린 사각형 8"/>
          <p:cNvSpPr/>
          <p:nvPr/>
        </p:nvSpPr>
        <p:spPr>
          <a:xfrm>
            <a:off x="457200" y="998538"/>
            <a:ext cx="83055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10" name="Title 1"/>
          <p:cNvSpPr>
            <a:spLocks noGrp="1"/>
          </p:cNvSpPr>
          <p:nvPr/>
        </p:nvSpPr>
        <p:spPr>
          <a:xfrm>
            <a:off x="1015455" y="582446"/>
            <a:ext cx="7113087" cy="832184"/>
          </a:xfrm>
          <a:prstGeom prst="rect">
            <a:avLst/>
          </a:prstGeom>
        </p:spPr>
        <p:txBody>
          <a:bodyPr vert="horz" lIns="91440" tIns="45720" rIns="91440" bIns="45720" anchor="ctr">
            <a:normAutofit fontScale="92500"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복하천팀 </a:t>
            </a:r>
            <a:r>
              <a:rPr xmlns:mc="http://schemas.openxmlformats.org/markup-compatibility/2006" xmlns:hp="http://schemas.haansoft.com/office/presentation/8.0" kumimoji="0" lang="en-US" altLang="ko-KR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 물환경정보시스템 활용</a:t>
            </a:r>
            <a:endPara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  <p:extLst>
      <p:ext uri="{BB962C8B-B14F-4D97-AF65-F5344CB8AC3E}">
        <p14:creationId xmlns:p14="http://schemas.microsoft.com/office/powerpoint/2010/main" val="2667739061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 rot="0">
            <a:off x="1402284" y="1517088"/>
            <a:ext cx="7130282" cy="5075638"/>
            <a:chOff x="1402284" y="1517088"/>
            <a:chExt cx="7130282" cy="5075638"/>
          </a:xfrm>
        </p:grpSpPr>
        <p:sp>
          <p:nvSpPr>
            <p:cNvPr id="7" name=""/>
            <p:cNvSpPr/>
            <p:nvPr/>
          </p:nvSpPr>
          <p:spPr>
            <a:xfrm rot="5400000">
              <a:off x="4214814" y="1639388"/>
              <a:ext cx="1881538" cy="163693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"/>
            <p:cNvSpPr txBox="1"/>
            <p:nvPr/>
          </p:nvSpPr>
          <p:spPr>
            <a:xfrm rot="21600000">
              <a:off x="4592204" y="1810294"/>
              <a:ext cx="1126758" cy="129512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57150" tIns="57150" rIns="57150" bIns="57150" anchor="ctr" anchorCtr="0">
              <a:noAutofit/>
            </a:bodyPr>
            <a:lstStyle/>
            <a:p>
              <a:pPr marL="0" lvl="0" indent="0" algn="ct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700" b="1" kern="1200">
                  <a:latin typeface="한컴 고딕"/>
                  <a:ea typeface="한컴 고딕"/>
                </a:rPr>
                <a:t>상류와 </a:t>
              </a:r>
              <a:endParaRPr lang="ko-KR" altLang="en-US" sz="1700" b="1" kern="1200">
                <a:latin typeface="한컴 고딕"/>
                <a:ea typeface="한컴 고딕"/>
              </a:endParaRPr>
            </a:p>
            <a:p>
              <a:pPr marL="0" lvl="0" indent="0" algn="ct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700" b="1" kern="1200">
                  <a:latin typeface="한컴 고딕"/>
                  <a:ea typeface="한컴 고딕"/>
                </a:rPr>
                <a:t>하류 </a:t>
              </a:r>
              <a:endParaRPr lang="ko-KR" altLang="en-US" sz="1700" b="1" kern="1200">
                <a:latin typeface="한컴 고딕"/>
                <a:ea typeface="한컴 고딕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5919124" y="1893396"/>
              <a:ext cx="2308999" cy="112892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10" name=""/>
            <p:cNvSpPr txBox="1"/>
            <p:nvPr/>
          </p:nvSpPr>
          <p:spPr>
            <a:xfrm>
              <a:off x="6077619" y="1893396"/>
              <a:ext cx="2454947" cy="1128923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57150" tIns="57150" rIns="57150" bIns="57150" anchor="ctr" anchorCtr="0">
              <a:noAutofit/>
            </a:bodyPr>
            <a:lstStyle/>
            <a:p>
              <a:pPr marL="0" lvl="0" indent="0" algn="l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500" kern="1200">
                  <a:latin typeface="한컴 고딕"/>
                  <a:ea typeface="한컴 고딕"/>
                </a:rPr>
                <a:t>반도체 공장 근처 </a:t>
              </a:r>
              <a:endParaRPr lang="ko-KR" altLang="en-US" sz="1500" kern="1200">
                <a:latin typeface="한컴 고딕"/>
                <a:ea typeface="한컴 고딕"/>
              </a:endParaRPr>
            </a:p>
            <a:p>
              <a:pPr marL="0" lvl="0" indent="0" algn="l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500" kern="1200">
                  <a:latin typeface="한컴 고딕"/>
                  <a:ea typeface="한컴 고딕"/>
                </a:rPr>
                <a:t>죽당천의 수온이 높게 측정된 이유</a:t>
              </a:r>
              <a:endParaRPr lang="ko-KR" altLang="en-US" sz="1500" kern="1200">
                <a:latin typeface="한컴 고딕"/>
                <a:ea typeface="한컴 고딕"/>
              </a:endParaRPr>
            </a:p>
          </p:txBody>
        </p:sp>
        <p:sp>
          <p:nvSpPr>
            <p:cNvPr id="11" name=""/>
            <p:cNvSpPr/>
            <p:nvPr/>
          </p:nvSpPr>
          <p:spPr>
            <a:xfrm rot="5400000">
              <a:off x="2446920" y="1639388"/>
              <a:ext cx="1881538" cy="163693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>
                <a:alphaOff val="0"/>
              </a:scheme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"/>
            <p:cNvSpPr txBox="1"/>
            <p:nvPr/>
          </p:nvSpPr>
          <p:spPr>
            <a:xfrm rot="21600000">
              <a:off x="2824310" y="1810294"/>
              <a:ext cx="1126758" cy="129512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marL="0" lvl="0" indent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endParaRPr lang="ko-KR" altLang="en-US" sz="3600" kern="1200"/>
            </a:p>
          </p:txBody>
        </p:sp>
        <p:sp>
          <p:nvSpPr>
            <p:cNvPr id="13" name=""/>
            <p:cNvSpPr/>
            <p:nvPr/>
          </p:nvSpPr>
          <p:spPr>
            <a:xfrm rot="5400000">
              <a:off x="3379781" y="3236438"/>
              <a:ext cx="1881538" cy="163693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/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"/>
            <p:cNvSpPr txBox="1"/>
            <p:nvPr/>
          </p:nvSpPr>
          <p:spPr>
            <a:xfrm rot="21600000">
              <a:off x="3757171" y="3407344"/>
              <a:ext cx="1126758" cy="129512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57150" tIns="57150" rIns="57150" bIns="57150" anchor="ctr" anchorCtr="0">
              <a:noAutofit/>
            </a:bodyPr>
            <a:lstStyle/>
            <a:p>
              <a:pPr marL="0" lvl="0" indent="0" algn="ct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700" b="1" kern="1200">
                  <a:latin typeface="한컴 고딕"/>
                  <a:ea typeface="한컴 고딕"/>
                </a:rPr>
                <a:t>수질</a:t>
              </a:r>
              <a:endParaRPr lang="ko-KR" altLang="en-US" sz="1700" b="1" kern="1200">
                <a:latin typeface="한컴 고딕"/>
                <a:ea typeface="한컴 고딕"/>
              </a:endParaRPr>
            </a:p>
            <a:p>
              <a:pPr marL="0" lvl="0" indent="0" algn="ct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700" b="1" kern="1200">
                  <a:latin typeface="한컴 고딕"/>
                  <a:ea typeface="한컴 고딕"/>
                </a:rPr>
                <a:t>지표별 </a:t>
              </a:r>
              <a:endParaRPr lang="ko-KR" altLang="en-US" sz="1700" b="1" kern="1200">
                <a:latin typeface="한컴 고딕"/>
                <a:ea typeface="한컴 고딕"/>
              </a:endParaRPr>
            </a:p>
            <a:p>
              <a:pPr marL="0" lvl="0" indent="0" algn="ct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700" b="1" kern="1200">
                  <a:latin typeface="한컴 고딕"/>
                  <a:ea typeface="한컴 고딕"/>
                </a:rPr>
                <a:t>비교</a:t>
              </a:r>
              <a:endParaRPr lang="ko-KR" altLang="en-US" sz="1700" b="1" kern="1200">
                <a:latin typeface="한컴 고딕"/>
                <a:ea typeface="한컴 고딕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402284" y="3490445"/>
              <a:ext cx="2032061" cy="112892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16" name=""/>
            <p:cNvSpPr txBox="1"/>
            <p:nvPr/>
          </p:nvSpPr>
          <p:spPr>
            <a:xfrm>
              <a:off x="1402284" y="3490445"/>
              <a:ext cx="2032061" cy="1128923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57150" tIns="57150" rIns="57150" bIns="57150" anchor="ctr" anchorCtr="0">
              <a:noAutofit/>
            </a:bodyPr>
            <a:lstStyle/>
            <a:p>
              <a:pPr marL="0" lvl="0" indent="0" algn="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600" kern="1200">
                  <a:latin typeface="한컴 고딕"/>
                  <a:ea typeface="한컴 고딕"/>
                </a:rPr>
                <a:t>죽당천의 수온을 </a:t>
              </a:r>
              <a:endParaRPr lang="ko-KR" altLang="en-US" sz="1600" kern="1200">
                <a:latin typeface="한컴 고딕"/>
                <a:ea typeface="한컴 고딕"/>
              </a:endParaRPr>
            </a:p>
            <a:p>
              <a:pPr marL="0" lvl="0" indent="0" algn="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600" kern="1200">
                  <a:latin typeface="한컴 고딕"/>
                  <a:ea typeface="한컴 고딕"/>
                </a:rPr>
                <a:t>낮출 수 있는 방안 </a:t>
              </a:r>
              <a:endParaRPr lang="ko-KR" altLang="en-US" sz="1600" kern="1200">
                <a:latin typeface="한컴 고딕"/>
                <a:ea typeface="한컴 고딕"/>
              </a:endParaRPr>
            </a:p>
          </p:txBody>
        </p:sp>
        <p:sp>
          <p:nvSpPr>
            <p:cNvPr id="17" name=""/>
            <p:cNvSpPr/>
            <p:nvPr/>
          </p:nvSpPr>
          <p:spPr>
            <a:xfrm rot="5400000">
              <a:off x="5137640" y="3256495"/>
              <a:ext cx="1881538" cy="163693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/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"/>
            <p:cNvSpPr txBox="1"/>
            <p:nvPr/>
          </p:nvSpPr>
          <p:spPr>
            <a:xfrm rot="21600000">
              <a:off x="5515030" y="3427401"/>
              <a:ext cx="1126758" cy="129512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marL="0" lvl="0" indent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endParaRPr lang="ko-KR" altLang="en-US" sz="3600" kern="1200"/>
            </a:p>
          </p:txBody>
        </p:sp>
        <p:sp>
          <p:nvSpPr>
            <p:cNvPr id="19" name=""/>
            <p:cNvSpPr/>
            <p:nvPr/>
          </p:nvSpPr>
          <p:spPr>
            <a:xfrm rot="5400000">
              <a:off x="4267115" y="4833488"/>
              <a:ext cx="1881538" cy="163693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/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"/>
            <p:cNvSpPr txBox="1"/>
            <p:nvPr/>
          </p:nvSpPr>
          <p:spPr>
            <a:xfrm rot="21600000">
              <a:off x="4572000" y="5004394"/>
              <a:ext cx="1360573" cy="129512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57150" tIns="57150" rIns="57150" bIns="57150" anchor="ctr" anchorCtr="0">
              <a:noAutofit/>
            </a:bodyPr>
            <a:lstStyle/>
            <a:p>
              <a:pPr marL="0" lvl="0" indent="0" algn="ctr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600" b="1" kern="1200">
                  <a:latin typeface="한컴 고딕"/>
                  <a:ea typeface="한컴 고딕"/>
                </a:rPr>
                <a:t>수질 오염도가 높은 이유</a:t>
              </a:r>
              <a:endParaRPr lang="ko-KR" altLang="en-US" sz="1600" b="1" kern="1200">
                <a:latin typeface="한컴 고딕"/>
                <a:ea typeface="한컴 고딕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076026" y="5087495"/>
              <a:ext cx="2099796" cy="112892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22" name=""/>
            <p:cNvSpPr txBox="1"/>
            <p:nvPr/>
          </p:nvSpPr>
          <p:spPr>
            <a:xfrm>
              <a:off x="6076026" y="5087495"/>
              <a:ext cx="2261106" cy="1128923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57150" tIns="57150" rIns="57150" bIns="57150" anchor="ctr" anchorCtr="0">
              <a:noAutofit/>
            </a:bodyPr>
            <a:lstStyle/>
            <a:p>
              <a:pPr marL="0" lvl="0" indent="0" algn="l" defTabSz="6667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1500" kern="1200">
                  <a:latin typeface="한컴 고딕"/>
                  <a:ea typeface="한컴 고딕"/>
                </a:rPr>
                <a:t>인공 습지나 연못은 수질에 어떤 영향을 줄까</a:t>
              </a:r>
              <a:endParaRPr lang="ko-KR" altLang="en-US" sz="1500" kern="1200">
                <a:latin typeface="한컴 고딕"/>
                <a:ea typeface="한컴 고딕"/>
              </a:endParaRPr>
            </a:p>
          </p:txBody>
        </p:sp>
        <p:sp>
          <p:nvSpPr>
            <p:cNvPr id="23" name=""/>
            <p:cNvSpPr/>
            <p:nvPr/>
          </p:nvSpPr>
          <p:spPr>
            <a:xfrm rot="5400000">
              <a:off x="2499221" y="4833488"/>
              <a:ext cx="1881538" cy="163693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3"/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"/>
            <p:cNvSpPr txBox="1"/>
            <p:nvPr/>
          </p:nvSpPr>
          <p:spPr>
            <a:xfrm rot="21600000">
              <a:off x="2876611" y="5004394"/>
              <a:ext cx="1126758" cy="1295126"/>
            </a:xfrm>
            <a:prstGeom prst="rect">
              <a:avLst/>
            </a:prstGeom>
            <a:solidFill>
              <a:schemeClr val="accent3"/>
            </a:solidFill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marL="0" lvl="0" indent="0" algn="ctr" defTabSz="1600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endParaRPr lang="ko-KR" altLang="en-US" sz="3600" kern="1200"/>
            </a:p>
          </p:txBody>
        </p:sp>
      </p:grpSp>
      <p:sp>
        <p:nvSpPr>
          <p:cNvPr id="26" name="대각선 방향의 모서리가 잘린 사각형 25"/>
          <p:cNvSpPr/>
          <p:nvPr/>
        </p:nvSpPr>
        <p:spPr>
          <a:xfrm>
            <a:off x="457200" y="998538"/>
            <a:ext cx="83055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27" name="Title 1"/>
          <p:cNvSpPr>
            <a:spLocks noGrp="1"/>
          </p:cNvSpPr>
          <p:nvPr/>
        </p:nvSpPr>
        <p:spPr>
          <a:xfrm>
            <a:off x="1015455" y="582446"/>
            <a:ext cx="7113087" cy="832184"/>
          </a:xfrm>
          <a:prstGeom prst="rect">
            <a:avLst/>
          </a:prstGeom>
        </p:spPr>
        <p:txBody>
          <a:bodyPr vert="horz" lIns="91440" tIns="45720" rIns="91440" bIns="45720" anchor="ctr">
            <a:normAutofit lnSpcReduction="10000"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3.</a:t>
            </a: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 수질 오염 쟁점 토의</a:t>
            </a:r>
            <a:endPara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  <p:extLst>
      <p:ext uri="{BB962C8B-B14F-4D97-AF65-F5344CB8AC3E}">
        <p14:creationId xmlns:p14="http://schemas.microsoft.com/office/powerpoint/2010/main" val="3749892241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 rot="0">
            <a:off x="1524000" y="1520825"/>
            <a:ext cx="6096000" cy="4064000"/>
            <a:chOff x="1524000" y="1397000"/>
            <a:chExt cx="6096000" cy="4064000"/>
          </a:xfrm>
        </p:grpSpPr>
        <p:sp>
          <p:nvSpPr>
            <p:cNvPr id="10" name=""/>
            <p:cNvSpPr/>
            <p:nvPr/>
          </p:nvSpPr>
          <p:spPr>
            <a:xfrm rot="16200000">
              <a:off x="2032000" y="889000"/>
              <a:ext cx="2032000" cy="3048000"/>
            </a:xfrm>
            <a:prstGeom prst="round1Rect">
              <a:avLst>
                <a:gd name="adj" fmla="val 16667"/>
              </a:avLst>
            </a:prstGeom>
            <a:solidFill>
              <a:srgbClr val="699b37">
                <a:alphaOff val="0"/>
              </a:srgb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"/>
            <p:cNvSpPr txBox="1"/>
            <p:nvPr/>
          </p:nvSpPr>
          <p:spPr>
            <a:xfrm rot="21600000">
              <a:off x="1524000" y="1511300"/>
              <a:ext cx="3048000" cy="1524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77800" tIns="177800" rIns="177800" bIns="177800" anchor="ctr" anchorCtr="0">
              <a:noAutofit/>
            </a:bodyPr>
            <a:lstStyle/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각 하천 </a:t>
              </a:r>
              <a:endParaRPr lang="ko-KR" altLang="en-US" sz="2500" kern="1200">
                <a:latin typeface="한컴 고딕"/>
                <a:ea typeface="한컴 고딕"/>
              </a:endParaRPr>
            </a:p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수질오염도 분석</a:t>
              </a:r>
              <a:endParaRPr lang="ko-KR" altLang="en-US" sz="2500" kern="1200">
                <a:latin typeface="한컴 고딕"/>
                <a:ea typeface="한컴 고딕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572000" y="1397000"/>
              <a:ext cx="3048000" cy="2032000"/>
            </a:xfrm>
            <a:prstGeom prst="round1Rect">
              <a:avLst>
                <a:gd name="adj" fmla="val 16667"/>
              </a:avLst>
            </a:prstGeom>
            <a:solidFill>
              <a:srgbClr val="699b37">
                <a:alphaOff val="0"/>
              </a:srgb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"/>
            <p:cNvSpPr txBox="1"/>
            <p:nvPr/>
          </p:nvSpPr>
          <p:spPr>
            <a:xfrm>
              <a:off x="4572000" y="1511300"/>
              <a:ext cx="3048000" cy="1524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77800" tIns="177800" rIns="177800" bIns="177800" anchor="ctr" anchorCtr="0">
              <a:noAutofit/>
            </a:bodyPr>
            <a:lstStyle/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하천별 </a:t>
              </a:r>
              <a:endParaRPr lang="ko-KR" altLang="en-US" sz="2500" kern="1200">
                <a:latin typeface="한컴 고딕"/>
                <a:ea typeface="한컴 고딕"/>
              </a:endParaRPr>
            </a:p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수질오염도 비교</a:t>
              </a:r>
              <a:endParaRPr lang="ko-KR" altLang="en-US" sz="2500" kern="1200">
                <a:latin typeface="한컴 고딕"/>
                <a:ea typeface="한컴 고딕"/>
              </a:endParaRPr>
            </a:p>
          </p:txBody>
        </p:sp>
        <p:sp>
          <p:nvSpPr>
            <p:cNvPr id="14" name=""/>
            <p:cNvSpPr/>
            <p:nvPr/>
          </p:nvSpPr>
          <p:spPr>
            <a:xfrm rot="10800000">
              <a:off x="1524000" y="3429000"/>
              <a:ext cx="3048000" cy="2032000"/>
            </a:xfrm>
            <a:prstGeom prst="round1Rect">
              <a:avLst>
                <a:gd name="adj" fmla="val 16667"/>
              </a:avLst>
            </a:prstGeom>
            <a:solidFill>
              <a:srgbClr val="699b37">
                <a:alphaOff val="0"/>
              </a:srgb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5" name=""/>
            <p:cNvSpPr txBox="1"/>
            <p:nvPr/>
          </p:nvSpPr>
          <p:spPr>
            <a:xfrm rot="21600000">
              <a:off x="1524000" y="3936999"/>
              <a:ext cx="3048000" cy="1524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77800" tIns="177800" rIns="177800" bIns="177800" anchor="ctr" anchorCtr="0">
              <a:noAutofit/>
            </a:bodyPr>
            <a:lstStyle/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수질 오염 원인 분석</a:t>
              </a:r>
              <a:endParaRPr lang="ko-KR" altLang="en-US" sz="2500" kern="1200">
                <a:latin typeface="한컴 고딕"/>
                <a:ea typeface="한컴 고딕"/>
              </a:endParaRPr>
            </a:p>
          </p:txBody>
        </p:sp>
        <p:sp>
          <p:nvSpPr>
            <p:cNvPr id="16" name=""/>
            <p:cNvSpPr/>
            <p:nvPr/>
          </p:nvSpPr>
          <p:spPr>
            <a:xfrm rot="5400000">
              <a:off x="5080000" y="2920999"/>
              <a:ext cx="2032000" cy="3048000"/>
            </a:xfrm>
            <a:prstGeom prst="round1Rect">
              <a:avLst>
                <a:gd name="adj" fmla="val 16667"/>
              </a:avLst>
            </a:prstGeom>
            <a:solidFill>
              <a:srgbClr val="699b37">
                <a:alphaOff val="0"/>
              </a:srgb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"/>
            <p:cNvSpPr txBox="1"/>
            <p:nvPr/>
          </p:nvSpPr>
          <p:spPr>
            <a:xfrm rot="21600000">
              <a:off x="4572000" y="3798734"/>
              <a:ext cx="3048000" cy="1524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177800" tIns="177800" rIns="177800" bIns="177800" anchor="ctr" anchorCtr="0">
              <a:noAutofit/>
            </a:bodyPr>
            <a:lstStyle/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수질오염도를 </a:t>
              </a:r>
              <a:endParaRPr lang="ko-KR" altLang="en-US" sz="2500" kern="1200">
                <a:latin typeface="한컴 고딕"/>
                <a:ea typeface="한컴 고딕"/>
              </a:endParaRPr>
            </a:p>
            <a:p>
              <a:pPr marL="0" lvl="0" indent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500" kern="1200">
                  <a:latin typeface="한컴 고딕"/>
                  <a:ea typeface="한컴 고딕"/>
                </a:rPr>
                <a:t>낮출 수 있는 방안은</a:t>
              </a:r>
              <a:r>
                <a:rPr lang="en-US" altLang="ko-KR" sz="2500" kern="1200">
                  <a:latin typeface="한컴 고딕"/>
                  <a:ea typeface="한컴 고딕"/>
                </a:rPr>
                <a:t>?</a:t>
              </a:r>
              <a:endParaRPr lang="en-US" altLang="ko-KR" sz="2500" kern="1200">
                <a:latin typeface="한컴 고딕"/>
                <a:ea typeface="한컴 고딕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657600" y="2920999"/>
              <a:ext cx="1828800" cy="1016000"/>
            </a:xfrm>
            <a:prstGeom prst="roundRect">
              <a:avLst>
                <a:gd name="adj" fmla="val 16667"/>
              </a:avLst>
            </a:prstGeom>
            <a:solidFill>
              <a:srgbClr val="c3e0a6">
                <a:alphaOff val="0"/>
              </a:srgbClr>
            </a:solidFill>
            <a:ln w="25400" cap="flat" cmpd="sng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19" name=""/>
            <p:cNvSpPr txBox="1"/>
            <p:nvPr/>
          </p:nvSpPr>
          <p:spPr>
            <a:xfrm>
              <a:off x="3707197" y="3020986"/>
              <a:ext cx="1729606" cy="916806"/>
            </a:xfrm>
            <a:prstGeom prst="rect">
              <a:avLst/>
            </a:prstGeom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marL="0" lvl="0" indent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  <a:defRPr/>
              </a:pPr>
              <a:r>
                <a:rPr lang="ko-KR" altLang="en-US" sz="2400" b="1" kern="1200">
                  <a:latin typeface="한컴 고딕"/>
                  <a:ea typeface="한컴 고딕"/>
                </a:rPr>
                <a:t>지속 가능한 삶</a:t>
              </a:r>
              <a:endParaRPr lang="ko-KR" altLang="en-US" sz="2400" b="1" kern="1200">
                <a:latin typeface="한컴 고딕"/>
                <a:ea typeface="한컴 고딕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03563" y="5865030"/>
            <a:ext cx="8340436" cy="524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900" b="1">
                <a:latin typeface="한컴 고딕"/>
                <a:ea typeface="한컴 고딕"/>
              </a:rPr>
              <a:t>-&gt; </a:t>
            </a:r>
            <a:r>
              <a:rPr lang="ko-KR" altLang="en-US" sz="2900" b="1">
                <a:latin typeface="한컴 고딕"/>
                <a:ea typeface="한컴 고딕"/>
              </a:rPr>
              <a:t>모둠별 보고서 작성 및 제출하기</a:t>
            </a:r>
            <a:endParaRPr lang="ko-KR" altLang="en-US" sz="2900" b="1">
              <a:latin typeface="한컴 고딕"/>
              <a:ea typeface="한컴 고딕"/>
            </a:endParaRPr>
          </a:p>
        </p:txBody>
      </p:sp>
      <p:sp>
        <p:nvSpPr>
          <p:cNvPr id="24" name="대각선 방향의 모서리가 잘린 사각형 23"/>
          <p:cNvSpPr/>
          <p:nvPr/>
        </p:nvSpPr>
        <p:spPr>
          <a:xfrm>
            <a:off x="457200" y="998538"/>
            <a:ext cx="83055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25" name="Title 1"/>
          <p:cNvSpPr>
            <a:spLocks noGrp="1"/>
          </p:cNvSpPr>
          <p:nvPr/>
        </p:nvSpPr>
        <p:spPr>
          <a:xfrm>
            <a:off x="1015455" y="582446"/>
            <a:ext cx="7113087" cy="832184"/>
          </a:xfrm>
          <a:prstGeom prst="rect">
            <a:avLst/>
          </a:prstGeom>
        </p:spPr>
        <p:txBody>
          <a:bodyPr vert="horz" lIns="91440" tIns="45720" rIns="91440" bIns="45720" anchor="ctr">
            <a:normAutofit fontScale="85000" lnSpcReduction="20000"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정리하기 </a:t>
            </a:r>
            <a:r>
              <a:rPr xmlns:mc="http://schemas.openxmlformats.org/markup-compatibility/2006" xmlns:hp="http://schemas.haansoft.com/office/presentation/8.0" kumimoji="0" lang="en-US" altLang="ko-KR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 수질 오염 쟁점 토의 결과</a:t>
            </a:r>
            <a:endParaRPr xmlns:mc="http://schemas.openxmlformats.org/markup-compatibility/2006" xmlns:hp="http://schemas.haansoft.com/office/presentation/8.0" kumimoji="0" lang="ko-KR" altLang="en-US" sz="41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  <p:extLst>
      <p:ext uri="{BB962C8B-B14F-4D97-AF65-F5344CB8AC3E}">
        <p14:creationId xmlns:p14="http://schemas.microsoft.com/office/powerpoint/2010/main" val="2685815942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221</ep:Words>
  <ep:PresentationFormat>화면 슬라이드 쇼(4:3)</ep:PresentationFormat>
  <ep:Paragraphs>43</ep:Paragraphs>
  <ep:Slides>10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ep:HeadingPairs>
  <ep:TitlesOfParts>
    <vt:vector size="11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참고 자료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2013-01-27T09:14:16.000</dcterms:created>
  <dc:creator>user</dc:creator>
  <dc:description>generated using python-pptx</dc:description>
  <cp:lastModifiedBy>user</cp:lastModifiedBy>
  <dcterms:modified xsi:type="dcterms:W3CDTF">2025-07-21T08:59:18.001</dcterms:modified>
  <cp:revision>10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