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autoCompressPictures="0">
  <p:sldMasterIdLst>
    <p:sldMasterId id="2147483649" r:id="rId1"/>
  </p:sldMasterIdLst>
  <p:sldIdLst>
    <p:sldId id="256" r:id="rId2"/>
    <p:sldId id="261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512" y="-112"/>
      </p:cViewPr>
      <p:guideLst>
        <p:guide orient="horz" pos="215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presProps" Target="presProps.xml"  /><Relationship Id="rId8" Type="http://schemas.openxmlformats.org/officeDocument/2006/relationships/viewProps" Target="viewProps.xml"  /><Relationship Id="rId9" Type="http://schemas.openxmlformats.org/officeDocument/2006/relationships/theme" Target="theme/theme1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0389125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theme" Target="../theme/theme1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e1ef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1603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ransition xmlns:mc="http://schemas.openxmlformats.org/markup-compatibility/2006" xmlns:hp="http://schemas.haansoft.com/office/presentation/8.0" mc:Ignorable="hp" hp:hslDur="500"/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대각선 방향의 모서리가 잘린 사각형 7"/>
          <p:cNvSpPr/>
          <p:nvPr/>
        </p:nvSpPr>
        <p:spPr>
          <a:xfrm>
            <a:off x="1187295" y="4690054"/>
            <a:ext cx="6769409" cy="323665"/>
          </a:xfrm>
          <a:prstGeom prst="snip2DiagRect">
            <a:avLst>
              <a:gd name="adj1" fmla="val 0"/>
              <a:gd name="adj2" fmla="val 50000"/>
            </a:avLst>
          </a:prstGeom>
          <a:solidFill>
            <a:schemeClr val="lt1"/>
          </a:solidFill>
          <a:ln>
            <a:solidFill>
              <a:schemeClr val="lt1"/>
            </a:solidFill>
          </a:ln>
          <a:effectLst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p>
            <a:pPr lvl="0">
              <a:defRPr/>
            </a:pPr>
            <a:endParaRPr/>
          </a:p>
        </p:txBody>
      </p:sp>
      <p:sp>
        <p:nvSpPr>
          <p:cNvPr id="6" name="타원 5"/>
          <p:cNvSpPr/>
          <p:nvPr/>
        </p:nvSpPr>
        <p:spPr>
          <a:xfrm>
            <a:off x="257803" y="1242319"/>
            <a:ext cx="8628394" cy="2126942"/>
          </a:xfrm>
          <a:prstGeom prst="ellipse">
            <a:avLst/>
          </a:prstGeom>
          <a:solidFill>
            <a:schemeClr val="lt1"/>
          </a:solidFill>
          <a:ln>
            <a:solidFill>
              <a:schemeClr val="lt1"/>
            </a:solidFill>
          </a:ln>
          <a:effectLst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p>
            <a:pPr lvl="0">
              <a:defRPr/>
            </a:pPr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128134" y="1570721"/>
            <a:ext cx="8887733" cy="1351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 sz="4400" b="1"/>
            </a:pPr>
            <a:r>
              <a:rPr xmlns:mc="http://schemas.openxmlformats.org/markup-compatibility/2006" xmlns:hp="http://schemas.haansoft.com/office/presentation/8.0" sz="2500" b="0" i="0" u="none" strike="noStrike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뜨거운 위협</a:t>
            </a:r>
            <a:r>
              <a:rPr xmlns:mc="http://schemas.openxmlformats.org/markup-compatibility/2006" xmlns:hp="http://schemas.haansoft.com/office/presentation/8.0" lang="EN-US" sz="2500" b="0" i="0" u="none" strike="noStrike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, </a:t>
            </a:r>
            <a:r>
              <a:rPr xmlns:mc="http://schemas.openxmlformats.org/markup-compatibility/2006" xmlns:hp="http://schemas.haansoft.com/office/presentation/8.0" sz="2500" b="0" i="0" u="none" strike="noStrike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식어가는 생명</a:t>
            </a:r>
            <a:endParaRPr lang="ko-KR" altLang="en-US">
              <a:latin typeface="학교안심 모험가 B"/>
              <a:ea typeface="학교안심 모험가 B"/>
            </a:endParaRPr>
          </a:p>
          <a:p>
            <a:pPr lvl="0" algn="ctr">
              <a:defRPr sz="4400" b="1"/>
            </a:pPr>
            <a:r>
              <a:rPr lang="ko-KR" altLang="en-US" sz="4300">
                <a:solidFill>
                  <a:srgbClr val="4f7429"/>
                </a:solidFill>
                <a:effectLst>
                  <a:outerShdw blurRad="76200" dist="76200" dir="2700000" algn="ctr" rotWithShape="0">
                    <a:srgbClr val="000000">
                      <a:alpha val="15000"/>
                    </a:srgbClr>
                  </a:outerShdw>
                  <a:reflection blurRad="6350" stA="50000" endA="300" endPos="50000" dir="5400000" sy="-100000" algn="bl" rotWithShape="0"/>
                </a:effectLst>
                <a:latin typeface="학교안심 모험가 B"/>
                <a:ea typeface="학교안심 모험가 B"/>
              </a:rPr>
              <a:t>죽당천 생태탐사 프로젝트</a:t>
            </a:r>
            <a:endParaRPr lang="ko-KR" altLang="en-US" sz="4300">
              <a:solidFill>
                <a:srgbClr val="4f7429"/>
              </a:solidFill>
              <a:effectLst>
                <a:outerShdw blurRad="76200" dist="76200" dir="2700000" algn="ctr" rotWithShape="0">
                  <a:srgbClr val="000000">
                    <a:alpha val="15000"/>
                  </a:srgbClr>
                </a:outerShdw>
              </a:effectLst>
              <a:latin typeface="학교안심 모험가 B"/>
              <a:ea typeface="학교안심 모험가 B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3077" y="3882417"/>
            <a:ext cx="1997845" cy="5162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 sz="2800"/>
            </a:pPr>
            <a:r>
              <a:rPr lang="en-US" altLang="ko-KR">
                <a:solidFill>
                  <a:schemeClr val="lt1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학교안심 모험가 B"/>
                <a:ea typeface="학교안심 모험가 B"/>
                <a:cs typeface="한컴돋움"/>
                <a:sym typeface="한컴돋움"/>
              </a:rPr>
              <a:t>-5</a:t>
            </a:r>
            <a:r>
              <a:rPr lang="ko-KR" altLang="en-US">
                <a:solidFill>
                  <a:schemeClr val="lt1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학교안심 모험가 B"/>
                <a:ea typeface="학교안심 모험가 B"/>
                <a:cs typeface="한컴돋움"/>
                <a:sym typeface="한컴돋움"/>
              </a:rPr>
              <a:t>차시</a:t>
            </a:r>
            <a:r>
              <a:rPr lang="en-US" altLang="ko-KR">
                <a:solidFill>
                  <a:schemeClr val="lt1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학교안심 모험가 B"/>
                <a:ea typeface="학교안심 모험가 B"/>
                <a:cs typeface="한컴돋움"/>
                <a:sym typeface="한컴돋움"/>
              </a:rPr>
              <a:t>-</a:t>
            </a:r>
            <a:endParaRPr lang="en-US" altLang="ko-KR">
              <a:solidFill>
                <a:schemeClr val="lt1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  <a:latin typeface="학교안심 모험가 B"/>
              <a:ea typeface="학교안심 모험가 B"/>
              <a:cs typeface="한컴돋움"/>
              <a:sym typeface="한컴돋움"/>
            </a:endParaRPr>
          </a:p>
        </p:txBody>
      </p:sp>
      <p:sp>
        <p:nvSpPr>
          <p:cNvPr id="7" name="TextBox 2"/>
          <p:cNvSpPr txBox="1"/>
          <p:nvPr/>
        </p:nvSpPr>
        <p:spPr>
          <a:xfrm>
            <a:off x="1099905" y="4169073"/>
            <a:ext cx="6982288" cy="965761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lv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 sz="2800"/>
            </a:pPr>
            <a:r>
              <a:rPr xmlns:mc="http://schemas.openxmlformats.org/markup-compatibility/2006" xmlns:hp="http://schemas.haansoft.com/office/presentation/8.0" lang="ko-KR" altLang="en-US" sz="3600" b="1" i="0" u="none" strike="noStrike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특명</a:t>
            </a:r>
            <a:r>
              <a:rPr xmlns:mc="http://schemas.openxmlformats.org/markup-compatibility/2006" xmlns:hp="http://schemas.haansoft.com/office/presentation/8.0" lang="en-US" altLang="ko-KR" sz="3600" b="1" i="0" u="none" strike="noStrike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!</a:t>
            </a:r>
            <a:r>
              <a:rPr xmlns:mc="http://schemas.openxmlformats.org/markup-compatibility/2006" xmlns:hp="http://schemas.haansoft.com/office/presentation/8.0" lang="ko-KR" altLang="en-US" sz="3600" b="1" i="0" u="none" strike="noStrike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 죽당천을 지켜라</a:t>
            </a:r>
            <a:r>
              <a:rPr xmlns:mc="http://schemas.openxmlformats.org/markup-compatibility/2006" xmlns:hp="http://schemas.haansoft.com/office/presentation/8.0" lang="en-US" altLang="ko-KR" sz="3600" b="1" i="0" u="none" strike="noStrike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!!</a:t>
            </a:r>
            <a:endParaRPr xmlns:mc="http://schemas.openxmlformats.org/markup-compatibility/2006" xmlns:hp="http://schemas.haansoft.com/office/presentation/8.0" lang="en-US" altLang="ko-KR" sz="3600" b="1" i="0" u="none" strike="noStrike" mc:Ignorable="hp" hp:hslEmbossed="0">
              <a:solidFill>
                <a:srgbClr val="000000"/>
              </a:solidFill>
              <a:latin typeface="학교안심 모험가 B"/>
              <a:ea typeface="학교안심 모험가 B"/>
              <a:cs typeface="한컴돋움"/>
            </a:endParaRPr>
          </a:p>
        </p:txBody>
      </p:sp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대각선 방향의 모서리가 잘린 사각형 1"/>
          <p:cNvSpPr/>
          <p:nvPr/>
        </p:nvSpPr>
        <p:spPr>
          <a:xfrm>
            <a:off x="349198" y="2969958"/>
            <a:ext cx="6421875" cy="378105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fffff">
              <a:alpha val="100000"/>
            </a:srgbClr>
          </a:solidFill>
          <a:ln w="9525" cap="flat" cmpd="sng" algn="ctr">
            <a:solidFill>
              <a:srgbClr val="ffffff">
                <a:alpha val="100000"/>
              </a:srgbClr>
            </a:solidFill>
            <a:prstDash val="solid"/>
          </a:ln>
          <a:effectLst>
            <a:softEdge rad="63500"/>
          </a:effectLst>
        </p:spPr>
        <p:txBody>
          <a:bodyPr/>
          <a:p>
            <a:pPr marL="0" lv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alibri"/>
              <a:ea typeface="맑은 고딕"/>
              <a:cs typeface="맑은 고딕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9198" y="1974460"/>
            <a:ext cx="8600062" cy="213843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defTabSz="457200" rtl="0" eaLnBrk="1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 sz="2800"/>
            </a:pPr>
            <a:r>
              <a:rPr xmlns:mc="http://schemas.openxmlformats.org/markup-compatibility/2006" xmlns:hp="http://schemas.haansoft.com/office/presentation/8.0" kumimoji="0" lang="en-US" altLang="ko-KR" b="1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b="1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차시 간의 탐구내용을 바탕으로 </a:t>
            </a:r>
            <a:endParaRPr xmlns:mc="http://schemas.openxmlformats.org/markup-compatibility/2006" xmlns:hp="http://schemas.haansoft.com/office/presentation/8.0" kumimoji="0" lang="ko-KR" altLang="en-US" b="1" i="0" u="none" strike="noStrike" kern="1200" cap="none" spc="0" normalizeH="0" baseline="0" mc:Ignorable="hp" hp:hslEmbossed="0">
              <a:solidFill>
                <a:srgbClr val="000000"/>
              </a:solidFill>
              <a:latin typeface="학교안심 모험가 B"/>
              <a:ea typeface="학교안심 모험가 B"/>
              <a:cs typeface="한컴돋움"/>
            </a:endParaRPr>
          </a:p>
          <a:p>
            <a:pPr marL="0" lvl="0" indent="0" defTabSz="457200" rtl="0" eaLnBrk="1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 sz="2800"/>
            </a:pPr>
            <a:r>
              <a:rPr xmlns:mc="http://schemas.openxmlformats.org/markup-compatibility/2006" xmlns:hp="http://schemas.haansoft.com/office/presentation/8.0" kumimoji="0" lang="ko-KR" altLang="en-US" b="1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죽당천 문제를 해결</a:t>
            </a:r>
            <a:r>
              <a:rPr xmlns:mc="http://schemas.openxmlformats.org/markup-compatibility/2006" xmlns:hp="http://schemas.haansoft.com/office/presentation/8.0" kumimoji="0" lang="en-US" altLang="ko-KR" b="1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/</a:t>
            </a:r>
            <a:r>
              <a:rPr xmlns:mc="http://schemas.openxmlformats.org/markup-compatibility/2006" xmlns:hp="http://schemas.haansoft.com/office/presentation/8.0" kumimoji="0" lang="ko-KR" altLang="en-US" b="1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개선할 수 있는 방안을 토의해봅시다</a:t>
            </a:r>
            <a:r>
              <a:rPr xmlns:mc="http://schemas.openxmlformats.org/markup-compatibility/2006" xmlns:hp="http://schemas.haansoft.com/office/presentation/8.0" kumimoji="0" lang="en-US" altLang="ko-KR" b="1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.</a:t>
            </a:r>
            <a:endParaRPr xmlns:mc="http://schemas.openxmlformats.org/markup-compatibility/2006" xmlns:hp="http://schemas.haansoft.com/office/presentation/8.0" kumimoji="0" lang="en-US" altLang="ko-KR" b="1" i="0" u="none" strike="noStrike" kern="1200" cap="none" spc="0" normalizeH="0" baseline="0" mc:Ignorable="hp" hp:hslEmbossed="0">
              <a:solidFill>
                <a:srgbClr val="000000"/>
              </a:solidFill>
              <a:latin typeface="학교안심 모험가 B"/>
              <a:ea typeface="학교안심 모험가 B"/>
              <a:cs typeface="한컴돋움"/>
            </a:endParaRPr>
          </a:p>
          <a:p>
            <a:pPr marL="0" lvl="0" indent="0" defTabSz="457200" rtl="0" eaLnBrk="1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 sz="2800"/>
            </a:pPr>
            <a:r>
              <a:rPr xmlns:mc="http://schemas.openxmlformats.org/markup-compatibility/2006" xmlns:hp="http://schemas.haansoft.com/office/presentation/8.0" kumimoji="0" lang="ko-KR" altLang="en-US" b="1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우리가 할 수 있는 일은 무엇일까요</a:t>
            </a:r>
            <a:r>
              <a:rPr xmlns:mc="http://schemas.openxmlformats.org/markup-compatibility/2006" xmlns:hp="http://schemas.haansoft.com/office/presentation/8.0" kumimoji="0" lang="en-US" altLang="ko-KR" b="1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??</a:t>
            </a:r>
            <a:endParaRPr xmlns:mc="http://schemas.openxmlformats.org/markup-compatibility/2006" xmlns:hp="http://schemas.haansoft.com/office/presentation/8.0" kumimoji="0" lang="en-US" altLang="ko-KR" b="1" i="0" u="none" strike="noStrike" kern="1200" cap="none" spc="0" normalizeH="0" baseline="0" mc:Ignorable="hp" hp:hslEmbossed="0">
              <a:solidFill>
                <a:srgbClr val="000000"/>
              </a:solidFill>
              <a:latin typeface="학교안심 모험가 B"/>
              <a:ea typeface="학교안심 모험가 B"/>
              <a:cs typeface="한컴돋움"/>
            </a:endParaRPr>
          </a:p>
        </p:txBody>
      </p:sp>
    </p:spTree>
    <p:extLst>
      <p:ext uri="{BB962C8B-B14F-4D97-AF65-F5344CB8AC3E}">
        <p14:creationId xmlns:p14="http://schemas.microsoft.com/office/powerpoint/2010/main" val="2434221473"/>
      </p:ext>
    </p:extLst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대각선 방향의 모서리가 잘린 사각형 1"/>
          <p:cNvSpPr/>
          <p:nvPr/>
        </p:nvSpPr>
        <p:spPr>
          <a:xfrm>
            <a:off x="558459" y="775279"/>
            <a:ext cx="4439646" cy="378105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fffff">
              <a:alpha val="100000"/>
            </a:srgbClr>
          </a:solidFill>
          <a:ln w="9525" cap="flat" cmpd="sng" algn="ctr">
            <a:solidFill>
              <a:srgbClr val="ffffff">
                <a:alpha val="100000"/>
              </a:srgbClr>
            </a:solidFill>
            <a:prstDash val="solid"/>
          </a:ln>
          <a:effectLst>
            <a:softEdge rad="63500"/>
          </a:effectLst>
        </p:spPr>
        <p:txBody>
          <a:bodyPr/>
          <a:p>
            <a:pPr marL="0" lv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alibri"/>
              <a:ea typeface="맑은 고딕"/>
              <a:cs typeface="맑은 고딕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6842" y="292398"/>
            <a:ext cx="3745158" cy="965761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defTabSz="457200" rtl="0" eaLnBrk="1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 sz="2800"/>
            </a:pPr>
            <a:r>
              <a:rPr xmlns:mc="http://schemas.openxmlformats.org/markup-compatibility/2006" xmlns:hp="http://schemas.haansoft.com/office/presentation/8.0" kumimoji="0" lang="ko-KR" altLang="en-US" sz="36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해결방안 실천하기</a:t>
            </a:r>
            <a:endParaRPr xmlns:mc="http://schemas.openxmlformats.org/markup-compatibility/2006" xmlns:hp="http://schemas.haansoft.com/office/presentation/8.0" kumimoji="0" lang="ko-KR" altLang="en-US" sz="3600" b="1" i="0" u="none" strike="noStrike" kern="1200" cap="none" spc="0" normalizeH="0" baseline="0" mc:Ignorable="hp" hp:hslEmbossed="0">
              <a:solidFill>
                <a:srgbClr val="000000"/>
              </a:solidFill>
              <a:latin typeface="학교안심 모험가 B"/>
              <a:ea typeface="학교안심 모험가 B"/>
              <a:cs typeface="한컴돋움"/>
            </a:endParaRPr>
          </a:p>
        </p:txBody>
      </p:sp>
      <p:sp>
        <p:nvSpPr>
          <p:cNvPr id="4" name="TextBox 2"/>
          <p:cNvSpPr txBox="1"/>
          <p:nvPr/>
        </p:nvSpPr>
        <p:spPr>
          <a:xfrm>
            <a:off x="891746" y="1373044"/>
            <a:ext cx="7360508" cy="821979"/>
          </a:xfrm>
          <a:prstGeom prst="rect">
            <a:avLst/>
          </a:prstGeom>
          <a:noFill/>
        </p:spPr>
        <p:txBody>
          <a:bodyPr vert="horz" wrap="square" lIns="91440" tIns="45720" rIns="91440" bIns="45720" anchor="t">
            <a:spAutoFit/>
          </a:bodyPr>
          <a:p>
            <a:pPr marL="279400" lvl="0" indent="-279400" algn="just">
              <a:lnSpc>
                <a:spcPct val="120000"/>
              </a:lnSpc>
              <a:defRPr sz="1800"/>
            </a:pPr>
            <a:r>
              <a:rPr lang="en-US" altLang="ko-KR" sz="200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-</a:t>
            </a:r>
            <a:r>
              <a:rPr lang="ko-KR" altLang="en-US" sz="200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 정책 제안서 작성</a:t>
            </a:r>
            <a:r>
              <a:rPr lang="en-US" altLang="ko-KR" sz="200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,</a:t>
            </a:r>
            <a:r>
              <a:rPr lang="ko-KR" altLang="en-US" sz="200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 캠페인 등 토의한 방안을 실천할 </a:t>
            </a:r>
            <a:endParaRPr lang="ko-KR" altLang="en-US" sz="2000">
              <a:solidFill>
                <a:srgbClr val="000000"/>
              </a:solidFill>
              <a:latin typeface="한컴돋움"/>
              <a:ea typeface="한컴돋움"/>
              <a:cs typeface="한컴돋움"/>
            </a:endParaRPr>
          </a:p>
          <a:p>
            <a:pPr marL="279400" lvl="0" indent="-279400" algn="just">
              <a:lnSpc>
                <a:spcPct val="120000"/>
              </a:lnSpc>
              <a:defRPr sz="1800"/>
            </a:pPr>
            <a:r>
              <a:rPr lang="ko-KR" altLang="en-US" sz="200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  구체적인 계획을 세워봅시다</a:t>
            </a:r>
            <a:r>
              <a:rPr lang="en-US" altLang="ko-KR" sz="200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.</a:t>
            </a:r>
            <a:endParaRPr lang="en-US" altLang="ko-KR" sz="2000">
              <a:solidFill>
                <a:srgbClr val="000000"/>
              </a:solidFill>
              <a:latin typeface="한컴돋움"/>
              <a:ea typeface="한컴돋움"/>
              <a:cs typeface="한컴돋움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717610" y="2223598"/>
            <a:ext cx="7708779" cy="4005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431028"/>
      </p:ext>
    </p:extLst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대각선 방향의 모서리가 잘린 사각형 1"/>
          <p:cNvSpPr/>
          <p:nvPr/>
        </p:nvSpPr>
        <p:spPr>
          <a:xfrm>
            <a:off x="558459" y="660979"/>
            <a:ext cx="6640692" cy="378105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fffff">
              <a:alpha val="100000"/>
            </a:srgbClr>
          </a:solidFill>
          <a:ln w="9525" cap="flat" cmpd="sng" algn="ctr">
            <a:solidFill>
              <a:srgbClr val="ffffff">
                <a:alpha val="100000"/>
              </a:srgbClr>
            </a:solidFill>
            <a:prstDash val="solid"/>
          </a:ln>
          <a:effectLst>
            <a:softEdge rad="63500"/>
          </a:effectLst>
        </p:spPr>
        <p:txBody>
          <a:bodyPr/>
          <a:p>
            <a:pPr marL="0" lv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alibri"/>
              <a:ea typeface="맑은 고딕"/>
              <a:cs typeface="맑은 고딕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6842" y="178098"/>
            <a:ext cx="6153493" cy="962997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defTabSz="457200" rtl="0" eaLnBrk="1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 sz="2800"/>
            </a:pPr>
            <a:r>
              <a:rPr xmlns:mc="http://schemas.openxmlformats.org/markup-compatibility/2006" xmlns:hp="http://schemas.haansoft.com/office/presentation/8.0" kumimoji="0" lang="en-US" altLang="ko-KR" sz="36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A</a:t>
            </a:r>
            <a:r>
              <a:rPr xmlns:mc="http://schemas.openxmlformats.org/markup-compatibility/2006" xmlns:hp="http://schemas.haansoft.com/office/presentation/8.0" kumimoji="0" lang="ko-KR" altLang="en-US" sz="36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기업과 지역주민의 갈등 사례</a:t>
            </a:r>
            <a:endParaRPr xmlns:mc="http://schemas.openxmlformats.org/markup-compatibility/2006" xmlns:hp="http://schemas.haansoft.com/office/presentation/8.0" kumimoji="0" lang="ko-KR" altLang="en-US" sz="3600" b="1" i="0" u="none" strike="noStrike" kern="1200" cap="none" spc="0" normalizeH="0" baseline="0" mc:Ignorable="hp" hp:hslEmbossed="0">
              <a:solidFill>
                <a:srgbClr val="000000"/>
              </a:solidFill>
              <a:latin typeface="학교안심 모험가 B"/>
              <a:ea typeface="학교안심 모험가 B"/>
              <a:cs typeface="한컴돋움"/>
            </a:endParaRPr>
          </a:p>
        </p:txBody>
      </p:sp>
      <p:sp>
        <p:nvSpPr>
          <p:cNvPr id="4" name="TextBox 2"/>
          <p:cNvSpPr txBox="1"/>
          <p:nvPr/>
        </p:nvSpPr>
        <p:spPr>
          <a:xfrm>
            <a:off x="685800" y="1187947"/>
            <a:ext cx="7772399" cy="819150"/>
          </a:xfrm>
          <a:prstGeom prst="rect">
            <a:avLst/>
          </a:prstGeom>
          <a:noFill/>
        </p:spPr>
        <p:txBody>
          <a:bodyPr vert="horz" wrap="square" lIns="91440" tIns="45720" rIns="91440" bIns="45720" anchor="t">
            <a:spAutoFit/>
          </a:bodyPr>
          <a:p>
            <a:pPr marL="279400" lvl="0" indent="-279400" algn="just">
              <a:lnSpc>
                <a:spcPct val="120000"/>
              </a:lnSpc>
              <a:defRPr sz="1800"/>
            </a:pPr>
            <a:r>
              <a:rPr lang="en-US" altLang="ko-KR" sz="200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*</a:t>
            </a:r>
            <a:r>
              <a:rPr lang="ko-KR" altLang="en-US" sz="200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 학습 활동지에 제시된 사례를 읽어보고</a:t>
            </a:r>
            <a:r>
              <a:rPr lang="en-US" altLang="ko-KR" sz="200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,</a:t>
            </a:r>
            <a:endParaRPr lang="en-US" altLang="ko-KR" sz="2000">
              <a:solidFill>
                <a:srgbClr val="000000"/>
              </a:solidFill>
              <a:latin typeface="한컴돋움"/>
              <a:ea typeface="한컴돋움"/>
              <a:cs typeface="한컴돋움"/>
            </a:endParaRPr>
          </a:p>
          <a:p>
            <a:pPr marL="279400" lvl="0" indent="-279400" algn="just">
              <a:lnSpc>
                <a:spcPct val="120000"/>
              </a:lnSpc>
              <a:defRPr sz="1800"/>
            </a:pPr>
            <a:r>
              <a:rPr lang="ko-KR" altLang="en-US" sz="200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   </a:t>
            </a:r>
            <a:r>
              <a:rPr lang="ko-KR" altLang="en-US" sz="2000" b="1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기업</a:t>
            </a:r>
            <a:r>
              <a:rPr lang="en-US" altLang="ko-KR" sz="2000" b="1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-</a:t>
            </a:r>
            <a:r>
              <a:rPr lang="ko-KR" altLang="en-US" sz="2000" b="1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생태계</a:t>
            </a:r>
            <a:r>
              <a:rPr lang="en-US" altLang="ko-KR" sz="2000" b="1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-</a:t>
            </a:r>
            <a:r>
              <a:rPr lang="ko-KR" altLang="en-US" sz="2000" b="1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지역주민이 상생할 수 있는 방안</a:t>
            </a:r>
            <a:r>
              <a:rPr lang="ko-KR" altLang="en-US" sz="200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을 토의해봅시다</a:t>
            </a:r>
            <a:r>
              <a:rPr lang="en-US" altLang="ko-KR" sz="200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.</a:t>
            </a:r>
            <a:endParaRPr lang="en-US" altLang="ko-KR" sz="2000">
              <a:solidFill>
                <a:srgbClr val="000000"/>
              </a:solidFill>
              <a:latin typeface="한컴돋움"/>
              <a:ea typeface="한컴돋움"/>
              <a:cs typeface="한컴돋움"/>
            </a:endParaRP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74419" y="2007097"/>
            <a:ext cx="6740141" cy="4568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11055"/>
      </p:ext>
    </p:extLst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대각선 방향의 모서리가 잘린 사각형 1"/>
          <p:cNvSpPr/>
          <p:nvPr/>
        </p:nvSpPr>
        <p:spPr>
          <a:xfrm>
            <a:off x="577509" y="660979"/>
            <a:ext cx="2418800" cy="378105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fffff">
              <a:alpha val="100000"/>
            </a:srgbClr>
          </a:solidFill>
          <a:ln w="9525" cap="flat" cmpd="sng" algn="ctr">
            <a:solidFill>
              <a:srgbClr val="ffffff">
                <a:alpha val="100000"/>
              </a:srgbClr>
            </a:solidFill>
            <a:prstDash val="solid"/>
          </a:ln>
          <a:effectLst>
            <a:softEdge rad="63500"/>
          </a:effectLst>
        </p:spPr>
        <p:txBody>
          <a:bodyPr/>
          <a:p>
            <a:pPr marL="0" lv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alibri"/>
              <a:ea typeface="맑은 고딕"/>
              <a:cs typeface="맑은 고딕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6842" y="178098"/>
            <a:ext cx="1944473" cy="962997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defTabSz="457200" rtl="0" eaLnBrk="1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 sz="2800"/>
            </a:pPr>
            <a:r>
              <a:rPr xmlns:mc="http://schemas.openxmlformats.org/markup-compatibility/2006" xmlns:hp="http://schemas.haansoft.com/office/presentation/8.0" kumimoji="0" lang="ko-KR" altLang="en-US" sz="36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정리하기</a:t>
            </a:r>
            <a:endParaRPr xmlns:mc="http://schemas.openxmlformats.org/markup-compatibility/2006" xmlns:hp="http://schemas.haansoft.com/office/presentation/8.0" kumimoji="0" lang="ko-KR" altLang="en-US" sz="3600" b="1" i="0" u="none" strike="noStrike" kern="1200" cap="none" spc="0" normalizeH="0" baseline="0" mc:Ignorable="hp" hp:hslEmbossed="0">
              <a:solidFill>
                <a:srgbClr val="000000"/>
              </a:solidFill>
              <a:latin typeface="학교안심 모험가 B"/>
              <a:ea typeface="학교안심 모험가 B"/>
              <a:cs typeface="한컴돋움"/>
            </a:endParaRPr>
          </a:p>
        </p:txBody>
      </p:sp>
      <p:sp>
        <p:nvSpPr>
          <p:cNvPr id="4" name="TextBox 2"/>
          <p:cNvSpPr txBox="1"/>
          <p:nvPr/>
        </p:nvSpPr>
        <p:spPr>
          <a:xfrm>
            <a:off x="490066" y="1419636"/>
            <a:ext cx="7772400" cy="448448"/>
          </a:xfrm>
          <a:prstGeom prst="rect">
            <a:avLst/>
          </a:prstGeom>
          <a:noFill/>
        </p:spPr>
        <p:txBody>
          <a:bodyPr vert="horz" wrap="square" lIns="91440" tIns="45720" rIns="91440" bIns="45720" anchor="t">
            <a:spAutoFit/>
          </a:bodyPr>
          <a:p>
            <a:pPr marL="279400" lvl="0" indent="-279400" algn="just">
              <a:lnSpc>
                <a:spcPct val="120000"/>
              </a:lnSpc>
              <a:defRPr sz="1800"/>
            </a:pPr>
            <a:r>
              <a:rPr lang="en-US" altLang="ko-KR" sz="200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-</a:t>
            </a:r>
            <a:r>
              <a:rPr lang="ko-KR" altLang="en-US" sz="200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 프로젝트를 통해 알게 된 점과 느낀점을 이야기 해봅시다</a:t>
            </a:r>
            <a:r>
              <a:rPr lang="en-US" altLang="ko-KR" sz="200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.</a:t>
            </a:r>
            <a:endParaRPr lang="en-US" altLang="ko-KR" sz="2000">
              <a:solidFill>
                <a:srgbClr val="000000"/>
              </a:solidFill>
              <a:latin typeface="한컴돋움"/>
              <a:ea typeface="한컴돋움"/>
              <a:cs typeface="한컴돋움"/>
            </a:endParaRPr>
          </a:p>
        </p:txBody>
      </p:sp>
      <p:sp>
        <p:nvSpPr>
          <p:cNvPr id="14" name="TextBox 2"/>
          <p:cNvSpPr txBox="1"/>
          <p:nvPr/>
        </p:nvSpPr>
        <p:spPr>
          <a:xfrm>
            <a:off x="490066" y="2606606"/>
            <a:ext cx="7772399" cy="822394"/>
          </a:xfrm>
          <a:prstGeom prst="rect">
            <a:avLst/>
          </a:prstGeom>
          <a:noFill/>
        </p:spPr>
        <p:txBody>
          <a:bodyPr vert="horz" wrap="square" lIns="91440" tIns="45720" rIns="91440" bIns="45720" anchor="t">
            <a:spAutoFit/>
          </a:bodyPr>
          <a:p>
            <a:pPr marL="279400" lvl="0" indent="-279400" algn="just" defTabSz="4572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pPr>
            <a:r>
              <a:rPr xmlns:mc="http://schemas.openxmlformats.org/markup-compatibility/2006" xmlns:hp="http://schemas.haansoft.com/office/presentation/8.0" kumimoji="0" lang="en-US" altLang="ko-KR" sz="2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 우리 지역의 또 다른 환경사례에는 어떤 것이 있는지</a:t>
            </a:r>
            <a:endParaRPr xmlns:mc="http://schemas.openxmlformats.org/markup-compatibility/2006" xmlns:hp="http://schemas.haansoft.com/office/presentation/8.0" kumimoji="0" lang="ko-KR" altLang="en-US" sz="2000" b="0" i="0" u="none" strike="noStrike" kern="1200" cap="none" spc="0" normalizeH="0" baseline="0" mc:Ignorable="hp" hp:hslEmbossed="0">
              <a:solidFill>
                <a:srgbClr val="000000"/>
              </a:solidFill>
              <a:latin typeface="한컴돋움"/>
              <a:ea typeface="한컴돋움"/>
              <a:cs typeface="한컴돋움"/>
            </a:endParaRPr>
          </a:p>
          <a:p>
            <a:pPr marL="279400" lvl="0" indent="-279400" algn="just" defTabSz="4572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pPr>
            <a:r>
              <a:rPr xmlns:mc="http://schemas.openxmlformats.org/markup-compatibility/2006" xmlns:hp="http://schemas.haansoft.com/office/presentation/8.0" kumimoji="0" lang="ko-KR" altLang="en-US" sz="2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   조사해봅시다</a:t>
            </a:r>
            <a:r>
              <a:rPr xmlns:mc="http://schemas.openxmlformats.org/markup-compatibility/2006" xmlns:hp="http://schemas.haansoft.com/office/presentation/8.0" kumimoji="0" lang="en-US" altLang="ko-KR" sz="2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.</a:t>
            </a:r>
            <a:endParaRPr xmlns:mc="http://schemas.openxmlformats.org/markup-compatibility/2006" xmlns:hp="http://schemas.haansoft.com/office/presentation/8.0" kumimoji="0" lang="en-US" altLang="ko-KR" sz="2000" b="0" i="0" u="none" strike="noStrike" kern="1200" cap="none" spc="0" normalizeH="0" baseline="0" mc:Ignorable="hp" hp:hslEmbossed="0">
              <a:solidFill>
                <a:srgbClr val="000000"/>
              </a:solidFill>
              <a:latin typeface="한컴돋움"/>
              <a:ea typeface="한컴돋움"/>
              <a:cs typeface="한컴돋움"/>
            </a:endParaRPr>
          </a:p>
        </p:txBody>
      </p:sp>
      <p:sp>
        <p:nvSpPr>
          <p:cNvPr id="15" name="TextBox 2"/>
          <p:cNvSpPr txBox="1"/>
          <p:nvPr/>
        </p:nvSpPr>
        <p:spPr>
          <a:xfrm>
            <a:off x="490066" y="4262205"/>
            <a:ext cx="8163866" cy="446389"/>
          </a:xfrm>
          <a:prstGeom prst="rect">
            <a:avLst/>
          </a:prstGeom>
          <a:noFill/>
        </p:spPr>
        <p:txBody>
          <a:bodyPr vert="horz" wrap="square" lIns="91440" tIns="45720" rIns="91440" bIns="45720" anchor="t">
            <a:spAutoFit/>
          </a:bodyPr>
          <a:p>
            <a:pPr marL="279400" lvl="0" indent="-279400" algn="just" defTabSz="4572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pPr>
            <a:r>
              <a:rPr xmlns:mc="http://schemas.openxmlformats.org/markup-compatibility/2006" xmlns:hp="http://schemas.haansoft.com/office/presentation/8.0" kumimoji="0" lang="en-US" altLang="ko-KR" sz="2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 기후변화 속 우리가 할 수 있는 또 다른 노력은 어떤 것이 있을까요</a:t>
            </a:r>
            <a:r>
              <a:rPr xmlns:mc="http://schemas.openxmlformats.org/markup-compatibility/2006" xmlns:hp="http://schemas.haansoft.com/office/presentation/8.0" kumimoji="0" lang="en-US" altLang="ko-KR" sz="2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?</a:t>
            </a:r>
            <a:endParaRPr xmlns:mc="http://schemas.openxmlformats.org/markup-compatibility/2006" xmlns:hp="http://schemas.haansoft.com/office/presentation/8.0" kumimoji="0" lang="en-US" altLang="ko-KR" sz="2000" b="0" i="0" u="none" strike="noStrike" kern="1200" cap="none" spc="0" normalizeH="0" baseline="0" mc:Ignorable="hp" hp:hslEmbossed="0">
              <a:solidFill>
                <a:srgbClr val="000000"/>
              </a:solidFill>
              <a:latin typeface="한컴돋움"/>
              <a:ea typeface="한컴돋움"/>
              <a:cs typeface="한컴돋움"/>
            </a:endParaRPr>
          </a:p>
        </p:txBody>
      </p:sp>
    </p:spTree>
    <p:extLst>
      <p:ext uri="{BB962C8B-B14F-4D97-AF65-F5344CB8AC3E}">
        <p14:creationId xmlns:p14="http://schemas.microsoft.com/office/powerpoint/2010/main" val="4188769999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">
  <a:themeElements>
    <a:clrScheme name="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">
      <a:majorFont>
        <a:latin typeface="HNC_GO_B_HINT_GS"/>
        <a:ea typeface=""/>
        <a:cs typeface="HNC_GO_B_HINT_GS"/>
      </a:majorFont>
      <a:minorFont>
        <a:latin typeface="HNC_GO_B_HINT_GS"/>
        <a:ea typeface=""/>
        <a:cs typeface="HNC_GO_B_HINT_GS"/>
      </a:minorFont>
    </a:fontScheme>
    <a:fmtScheme name="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45398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90</ep:Words>
  <ep:PresentationFormat>On-screen Show (4:3)</ep:PresentationFormat>
  <ep:Paragraphs>24</ep:Paragraphs>
  <ep:Slides>5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ep:HeadingPairs>
  <ep:TitlesOfParts>
    <vt:vector size="6" baseType="lpstr">
      <vt:lpstr/>
      <vt:lpstr>슬라이드 1</vt:lpstr>
      <vt:lpstr>슬라이드 2</vt:lpstr>
      <vt:lpstr>슬라이드 3</vt:lpstr>
      <vt:lpstr>슬라이드 4</vt:lpstr>
      <vt:lpstr>슬라이드 5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2013-01-27T09:14:16.000</dcterms:created>
  <dc:description>generated using python-pptx</dc:description>
  <cp:lastModifiedBy>user</cp:lastModifiedBy>
  <dcterms:modified xsi:type="dcterms:W3CDTF">2025-07-07T07:37:13.745</dcterms:modified>
  <cp:revision>24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