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38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2579"/>
    <p:restoredTop sz="90000"/>
  </p:normalViewPr>
  <p:slideViewPr>
    <p:cSldViewPr snapToGrid="0" snapToObjects="1">
      <p:cViewPr varScale="1">
        <p:scale>
          <a:sx n="96" d="100"/>
          <a:sy n="96" d="100"/>
        </p:scale>
        <p:origin x="1206" y="78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5" name="Google Shape;5;n"/>
          <p:cNvSpPr>
            <a:spLocks noGrp="1" noRot="1" noChangeAspect="1" noTextEdi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맑은 고딕"/>
                <a:ea typeface="맑은 고딕"/>
                <a:cs typeface="맑은 고딕"/>
                <a:sym typeface="맑은 고딕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맑은 고딕"/>
              <a:ea typeface="맑은 고딕"/>
              <a:cs typeface="맑은 고딕"/>
              <a:sym typeface="맑은 고딕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소요단풍체 볼드 TTF"/>
        <a:ea typeface="소요단풍체 볼드 TTF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668fd5a856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3668fd5a85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668fd5a856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3668fd5a85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668fd5a856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3668fd5a856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668fd5a856_0_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g3668fd5a856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668fd5a856_0_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3668fd5a856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668fd5a856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3668fd5a85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668fd5a856_0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3668fd5a856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668fd5a856_0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3668fd5a856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668fd5a856_0_1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3668fd5a856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668fd5a856_0_1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g3668fd5a856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668fd5a856_0_1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g3668fd5a856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668fd5a856_0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g3668fd5a856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668fd5a856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668fd5a85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4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소요단풍체 볼드" pitchFamily="50" charset="-127"/>
              <a:ea typeface="소요단풍체 볼드" pitchFamily="50" charset="-127"/>
            </a:endParaRPr>
          </a:p>
        </p:txBody>
      </p:sp>
      <p:sp>
        <p:nvSpPr>
          <p:cNvPr id="18" name="Google Shape;18;p24"/>
          <p:cNvSpPr txBox="1"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Corbel"/>
              <a:buNone/>
              <a:defRPr sz="72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rgbClr val="FFFFFF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76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2000"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4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3" name="Google Shape;23;p24"/>
          <p:cNvCxnSpPr/>
          <p:nvPr/>
        </p:nvCxnSpPr>
        <p:spPr>
          <a:xfrm>
            <a:off x="1978660" y="3733800"/>
            <a:ext cx="8229601" cy="0"/>
          </a:xfrm>
          <a:prstGeom prst="straightConnector1">
            <a:avLst/>
          </a:prstGeom>
          <a:noFill/>
          <a:ln w="100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3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3"/>
          <p:cNvSpPr txBox="1">
            <a:spLocks noGrp="1"/>
          </p:cNvSpPr>
          <p:nvPr>
            <p:ph type="body" idx="1"/>
          </p:nvPr>
        </p:nvSpPr>
        <p:spPr>
          <a:xfrm rot="5400000">
            <a:off x="4060136" y="-859736"/>
            <a:ext cx="4038600" cy="9872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33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4"/>
          <p:cNvSpPr txBox="1">
            <a:spLocks noGrp="1"/>
          </p:cNvSpPr>
          <p:nvPr>
            <p:ph type="title"/>
          </p:nvPr>
        </p:nvSpPr>
        <p:spPr>
          <a:xfrm rot="5400000">
            <a:off x="7181850" y="2305050"/>
            <a:ext cx="5410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body" idx="1"/>
          </p:nvPr>
        </p:nvSpPr>
        <p:spPr>
          <a:xfrm rot="5400000">
            <a:off x="2152650" y="-247650"/>
            <a:ext cx="5410200" cy="74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4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4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4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6pPr>
            <a:lvl7pPr marL="3200400" lvl="6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7pPr>
            <a:lvl8pPr marL="3657600" lvl="7" indent="-3200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/>
            </a:lvl8pPr>
            <a:lvl9pPr marL="4114800" lvl="8" indent="-32004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4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6"/>
          <p:cNvSpPr txBox="1"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Corbel"/>
              <a:buNone/>
              <a:defRPr sz="72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None/>
              <a:defRPr sz="22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6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6" name="Google Shape;36;p26"/>
          <p:cNvCxnSpPr/>
          <p:nvPr/>
        </p:nvCxnSpPr>
        <p:spPr>
          <a:xfrm>
            <a:off x="1981200" y="4020408"/>
            <a:ext cx="8229601" cy="0"/>
          </a:xfrm>
          <a:prstGeom prst="straightConnector1">
            <a:avLst/>
          </a:prstGeom>
          <a:noFill/>
          <a:ln w="100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7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body" idx="1"/>
          </p:nvPr>
        </p:nvSpPr>
        <p:spPr>
          <a:xfrm>
            <a:off x="1143000" y="2057399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body" idx="2"/>
          </p:nvPr>
        </p:nvSpPr>
        <p:spPr>
          <a:xfrm>
            <a:off x="6267612" y="20574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8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body" idx="2"/>
          </p:nvPr>
        </p:nvSpPr>
        <p:spPr>
          <a:xfrm>
            <a:off x="1143000" y="2721483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body" idx="3"/>
          </p:nvPr>
        </p:nvSpPr>
        <p:spPr>
          <a:xfrm>
            <a:off x="6269173" y="1999032"/>
            <a:ext cx="475488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8"/>
          <p:cNvSpPr txBox="1">
            <a:spLocks noGrp="1"/>
          </p:cNvSpPr>
          <p:nvPr>
            <p:ph type="body" idx="4"/>
          </p:nvPr>
        </p:nvSpPr>
        <p:spPr>
          <a:xfrm>
            <a:off x="6269173" y="2719322"/>
            <a:ext cx="4754880" cy="338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03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760"/>
              <a:buChar char="•"/>
              <a:defRPr sz="2200"/>
            </a:lvl1pPr>
            <a:lvl2pPr marL="914400" lvl="1" indent="-3302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•"/>
              <a:defRPr sz="2000"/>
            </a:lvl2pPr>
            <a:lvl3pPr marL="1371600" lvl="2" indent="-32003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40"/>
              <a:buChar char="•"/>
              <a:defRPr sz="1800"/>
            </a:lvl3pPr>
            <a:lvl4pPr marL="1828800" lvl="3" indent="-30988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4pPr>
            <a:lvl5pPr marL="2286000" lvl="4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5pPr>
            <a:lvl6pPr marL="2743200" lvl="5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6pPr>
            <a:lvl7pPr marL="3200400" lvl="6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7pPr>
            <a:lvl8pPr marL="3657600" lvl="7" indent="-30987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80"/>
              <a:buChar char="•"/>
              <a:defRPr sz="1600"/>
            </a:lvl8pPr>
            <a:lvl9pPr marL="4114800" lvl="8" indent="-309879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8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28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9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1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sz="40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body" idx="1"/>
          </p:nvPr>
        </p:nvSpPr>
        <p:spPr>
          <a:xfrm>
            <a:off x="5852159" y="1097280"/>
            <a:ext cx="52120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560"/>
              <a:buChar char="•"/>
              <a:defRPr sz="3200"/>
            </a:lvl1pPr>
            <a:lvl2pPr marL="914400" lvl="1" indent="-37084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240"/>
              <a:buChar char="•"/>
              <a:defRPr sz="280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20"/>
              <a:buChar char="•"/>
              <a:defRPr sz="240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 sz="20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31"/>
          <p:cNvSpPr txBox="1">
            <a:spLocks noGrp="1"/>
          </p:cNvSpPr>
          <p:nvPr>
            <p:ph type="body" idx="2"/>
          </p:nvPr>
        </p:nvSpPr>
        <p:spPr>
          <a:xfrm>
            <a:off x="1143000" y="2834640"/>
            <a:ext cx="3931920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31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1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2"/>
          <p:cNvSpPr txBox="1"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rbel"/>
              <a:buNone/>
              <a:defRPr sz="40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>
            <a:spLocks noGrp="1"/>
          </p:cNvSpPr>
          <p:nvPr>
            <p:ph type="pic" idx="2"/>
          </p:nvPr>
        </p:nvSpPr>
        <p:spPr>
          <a:xfrm>
            <a:off x="5413248" y="1069847"/>
            <a:ext cx="6099048" cy="48006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32"/>
          <p:cNvSpPr txBox="1">
            <a:spLocks noGrp="1"/>
          </p:cNvSpPr>
          <p:nvPr>
            <p:ph type="body" idx="1"/>
          </p:nvPr>
        </p:nvSpPr>
        <p:spPr>
          <a:xfrm>
            <a:off x="1143000" y="2834640"/>
            <a:ext cx="3931920" cy="288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360"/>
              <a:buNone/>
              <a:defRPr sz="1700"/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32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/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소요단풍체 볼드" pitchFamily="50" charset="-127"/>
              <a:ea typeface="소요단풍체 볼드" pitchFamily="50" charset="-127"/>
            </a:endParaRPr>
          </a:p>
        </p:txBody>
      </p:sp>
      <p:sp>
        <p:nvSpPr>
          <p:cNvPr id="11" name="Google Shape;11;p23"/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orbel"/>
              <a:buNone/>
              <a:defRPr sz="44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12" name="Google Shape;12;p23"/>
          <p:cNvSpPr txBox="1"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rmAutofit/>
          </a:bodyPr>
          <a:lstStyle>
            <a:lvl1pPr marL="457200" marR="0" lvl="0" indent="-34036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1760"/>
              <a:buFont typeface="Corbel"/>
              <a:buChar char="•"/>
              <a:defRPr sz="2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orbel"/>
              <a:buChar char="•"/>
              <a:defRPr sz="20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Corbel"/>
              <a:buChar char="•"/>
              <a:defRPr sz="18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09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0987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09879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280"/>
              <a:buFont typeface="Corbel"/>
              <a:buChar char="•"/>
              <a:defRPr sz="16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13" name="Google Shape;13;p23"/>
          <p:cNvSpPr txBox="1">
            <a:spLocks noGrp="1"/>
          </p:cNvSpPr>
          <p:nvPr>
            <p:ph type="dt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ft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sldNum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소요단풍체 볼드 TTF"/>
          <a:ea typeface="소요단풍체 볼드 TTF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493059" y="403412"/>
            <a:ext cx="2043953" cy="54684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591671" y="455884"/>
            <a:ext cx="1945341" cy="40006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생활환경중심형</a:t>
            </a:r>
            <a:endParaRPr dirty="0">
              <a:latin typeface="소요단풍체 볼드" pitchFamily="50" charset="-127"/>
              <a:ea typeface="소요단풍체 볼드" pitchFamily="50" charset="-127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376425" y="2760970"/>
            <a:ext cx="7224000" cy="85981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b="1" dirty="0">
                <a:solidFill>
                  <a:srgbClr val="000000"/>
                </a:solidFill>
                <a:latin typeface="소요단풍체 볼드" pitchFamily="50" charset="-127"/>
                <a:ea typeface="소요단풍체 볼드" pitchFamily="50" charset="-127"/>
              </a:rPr>
              <a:t>EM </a:t>
            </a:r>
            <a:r>
              <a:rPr lang="en-US" sz="3600" b="1" dirty="0" err="1">
                <a:solidFill>
                  <a:srgbClr val="000000"/>
                </a:solidFill>
                <a:latin typeface="소요단풍체 볼드" pitchFamily="50" charset="-127"/>
                <a:ea typeface="소요단풍체 볼드" pitchFamily="50" charset="-127"/>
              </a:rPr>
              <a:t>히어로즈</a:t>
            </a:r>
            <a:r>
              <a:rPr lang="en-US" sz="3600" b="1" dirty="0">
                <a:solidFill>
                  <a:srgbClr val="000000"/>
                </a:solidFill>
                <a:latin typeface="소요단풍체 볼드" pitchFamily="50" charset="-127"/>
                <a:ea typeface="소요단풍체 볼드" pitchFamily="50" charset="-127"/>
              </a:rPr>
              <a:t>: </a:t>
            </a:r>
            <a:r>
              <a:rPr lang="en-US" sz="3600" b="1" dirty="0" err="1">
                <a:latin typeface="소요단풍체 볼드" pitchFamily="50" charset="-127"/>
                <a:ea typeface="소요단풍체 볼드" pitchFamily="50" charset="-127"/>
              </a:rPr>
              <a:t>나는야</a:t>
            </a:r>
            <a:r>
              <a:rPr lang="en-US" sz="3600" b="1" dirty="0">
                <a:latin typeface="소요단풍체 볼드" pitchFamily="50" charset="-127"/>
                <a:ea typeface="소요단풍체 볼드" pitchFamily="50" charset="-127"/>
              </a:rPr>
              <a:t> EM </a:t>
            </a:r>
            <a:r>
              <a:rPr lang="en-US" sz="3600" b="1" dirty="0" err="1">
                <a:latin typeface="소요단풍체 볼드" pitchFamily="50" charset="-127"/>
                <a:ea typeface="소요단풍체 볼드" pitchFamily="50" charset="-127"/>
              </a:rPr>
              <a:t>히어로즈</a:t>
            </a:r>
            <a:r>
              <a:rPr lang="en-US" sz="3600" b="1" dirty="0">
                <a:solidFill>
                  <a:srgbClr val="000000"/>
                </a:solidFill>
                <a:latin typeface="소요단풍체 볼드" pitchFamily="50" charset="-127"/>
                <a:ea typeface="소요단풍체 볼드" pitchFamily="50" charset="-127"/>
              </a:rPr>
              <a:t>!</a:t>
            </a:r>
            <a:endParaRPr sz="3600" dirty="0">
              <a:solidFill>
                <a:srgbClr val="000000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96" name="Google Shape;96;p1" descr="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/>
          <p:nvPr/>
        </p:nvSpPr>
        <p:spPr>
          <a:xfrm>
            <a:off x="2675644" y="403412"/>
            <a:ext cx="3621741" cy="54684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2774257" y="455884"/>
            <a:ext cx="4584486" cy="40006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EM </a:t>
            </a:r>
            <a:r>
              <a:rPr lang="en-US" sz="2000" b="1" dirty="0" err="1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히어로즈</a:t>
            </a:r>
            <a:r>
              <a:rPr lang="en-US" sz="20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 : </a:t>
            </a:r>
            <a:r>
              <a:rPr lang="en-US" sz="2000" b="1" dirty="0" err="1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하천을</a:t>
            </a:r>
            <a:r>
              <a:rPr lang="en-US" sz="20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 </a:t>
            </a:r>
            <a:r>
              <a:rPr lang="en-US" sz="2000" b="1" dirty="0" err="1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구하라</a:t>
            </a:r>
            <a:r>
              <a:rPr lang="en-US" sz="20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!</a:t>
            </a:r>
            <a:endParaRPr sz="2000" b="1" dirty="0">
              <a:solidFill>
                <a:schemeClr val="dk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668fd5a856_0_40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결과를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발표해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64" name="Google Shape;164;g3668fd5a856_0_40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3668fd5a856_0_40"/>
          <p:cNvSpPr/>
          <p:nvPr/>
        </p:nvSpPr>
        <p:spPr>
          <a:xfrm>
            <a:off x="1563749" y="1865840"/>
            <a:ext cx="9063900" cy="37587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66" name="Google Shape;166;g3668fd5a856_0_40"/>
          <p:cNvSpPr txBox="1"/>
          <p:nvPr/>
        </p:nvSpPr>
        <p:spPr>
          <a:xfrm>
            <a:off x="1529149" y="2884835"/>
            <a:ext cx="906390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EM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발효액을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사용하면서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느낀</a:t>
            </a:r>
            <a:r>
              <a:rPr lang="en-US" sz="36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점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을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친구들에게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공유해보자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67" name="Google Shape;167;g3668fd5a856_0_40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90211" y="3358243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668fd5a856_0_48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결과를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발표해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73" name="Google Shape;173;g3668fd5a856_0_48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3668fd5a856_0_48"/>
          <p:cNvSpPr/>
          <p:nvPr/>
        </p:nvSpPr>
        <p:spPr>
          <a:xfrm>
            <a:off x="1563749" y="1865840"/>
            <a:ext cx="9063900" cy="37587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75" name="Google Shape;175;g3668fd5a856_0_48"/>
          <p:cNvSpPr txBox="1"/>
          <p:nvPr/>
        </p:nvSpPr>
        <p:spPr>
          <a:xfrm>
            <a:off x="1563749" y="2530235"/>
            <a:ext cx="90639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우리의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행동이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지속적으로</a:t>
            </a:r>
            <a:r>
              <a:rPr lang="en-US" sz="36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실천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된다면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동네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하천에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어떤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영향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을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미칠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수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있을까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76" name="Google Shape;176;g3668fd5a856_0_48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90211" y="3358243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668fd5a856_0_62"/>
          <p:cNvSpPr/>
          <p:nvPr/>
        </p:nvSpPr>
        <p:spPr>
          <a:xfrm>
            <a:off x="1096896" y="1106818"/>
            <a:ext cx="8645700" cy="46137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82" name="Google Shape;182;g3668fd5a856_0_62"/>
          <p:cNvSpPr txBox="1">
            <a:spLocks noGrp="1"/>
          </p:cNvSpPr>
          <p:nvPr>
            <p:ph type="title"/>
          </p:nvPr>
        </p:nvSpPr>
        <p:spPr>
          <a:xfrm>
            <a:off x="1117755" y="1905532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보호를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위해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꾸준히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노력한다면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분명히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긍정적인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변화가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생길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것이라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믿어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~!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83" name="Google Shape;183;g3668fd5a856_0_62" descr="클립아트, 일러스트레이션, 만화 영화, 예술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0212" y="3358240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668fd5a856_0_56"/>
          <p:cNvSpPr/>
          <p:nvPr/>
        </p:nvSpPr>
        <p:spPr>
          <a:xfrm>
            <a:off x="1595719" y="2554941"/>
            <a:ext cx="8785500" cy="12819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9" name="Google Shape;189;g3668fd5a856_0_56"/>
          <p:cNvSpPr txBox="1"/>
          <p:nvPr/>
        </p:nvSpPr>
        <p:spPr>
          <a:xfrm>
            <a:off x="1595719" y="2787950"/>
            <a:ext cx="8785500" cy="738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2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[활동2]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지역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하천을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구하라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!</a:t>
            </a:r>
            <a:endParaRPr sz="4200" b="1" dirty="0">
              <a:solidFill>
                <a:schemeClr val="dk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pic>
        <p:nvPicPr>
          <p:cNvPr id="190" name="Google Shape;190;g3668fd5a856_0_56" descr="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68fd5a856_0_70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생활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속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보호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방법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떠올</a:t>
            </a:r>
            <a:r>
              <a:rPr lang="ko-KR" alt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려</a:t>
            </a:r>
            <a:r>
              <a:rPr lang="ko-KR" alt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봅시다</a:t>
            </a:r>
            <a:r>
              <a:rPr lang="en-US" altLang="ko-KR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96" name="Google Shape;196;g3668fd5a856_0_70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g3668fd5a856_0_70"/>
          <p:cNvSpPr/>
          <p:nvPr/>
        </p:nvSpPr>
        <p:spPr>
          <a:xfrm>
            <a:off x="1079725" y="1928423"/>
            <a:ext cx="8645700" cy="33090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 w="38100" cap="flat" cmpd="sng">
            <a:solidFill>
              <a:srgbClr val="99CB38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rgbClr val="FFFFFF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98" name="Google Shape;198;g3668fd5a856_0_70"/>
          <p:cNvSpPr txBox="1"/>
          <p:nvPr/>
        </p:nvSpPr>
        <p:spPr>
          <a:xfrm>
            <a:off x="1100580" y="2977731"/>
            <a:ext cx="8604000" cy="10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EM을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활용하는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방법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외에도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생활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속에서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지속적으로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실천가능한</a:t>
            </a:r>
            <a:endParaRPr sz="3200" b="1" dirty="0">
              <a:solidFill>
                <a:srgbClr val="FF9900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하천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보호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방법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에는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어떤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것이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있을까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99" name="Google Shape;199;g3668fd5a856_0_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83550" y="2553100"/>
            <a:ext cx="2752300" cy="275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68fd5a856_0_34"/>
          <p:cNvSpPr/>
          <p:nvPr/>
        </p:nvSpPr>
        <p:spPr>
          <a:xfrm>
            <a:off x="1096900" y="1829949"/>
            <a:ext cx="8645700" cy="38907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 w="38100" cap="flat" cmpd="sng">
            <a:solidFill>
              <a:srgbClr val="99CB38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rgbClr val="FFFFFF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05" name="Google Shape;205;g3668fd5a856_0_34"/>
          <p:cNvSpPr txBox="1"/>
          <p:nvPr/>
        </p:nvSpPr>
        <p:spPr>
          <a:xfrm>
            <a:off x="1117755" y="2665989"/>
            <a:ext cx="8604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학교나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집에서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물을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절약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하는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방법에는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어떤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것이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있을까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06" name="Google Shape;206;g3668fd5a856_0_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0025" y="2968225"/>
            <a:ext cx="2752300" cy="27523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g3668fd5a856_0_34"/>
          <p:cNvSpPr txBox="1"/>
          <p:nvPr/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생각해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봅시다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44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08" name="Google Shape;208;g3668fd5a856_0_34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668fd5a856_0_90"/>
          <p:cNvSpPr/>
          <p:nvPr/>
        </p:nvSpPr>
        <p:spPr>
          <a:xfrm>
            <a:off x="1096900" y="1829949"/>
            <a:ext cx="8645700" cy="38907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 w="38100" cap="flat" cmpd="sng">
            <a:solidFill>
              <a:srgbClr val="99CB38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rgbClr val="FFFFFF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14" name="Google Shape;214;g3668fd5a856_0_90"/>
          <p:cNvSpPr txBox="1"/>
          <p:nvPr/>
        </p:nvSpPr>
        <p:spPr>
          <a:xfrm>
            <a:off x="1117755" y="2665989"/>
            <a:ext cx="8604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학교나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집에서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폐수를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줄일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수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있는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방법에는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어떤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것이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있을까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15" name="Google Shape;215;g3668fd5a856_0_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0025" y="2968225"/>
            <a:ext cx="2752300" cy="2752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g3668fd5a856_0_90"/>
          <p:cNvSpPr txBox="1"/>
          <p:nvPr/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생각해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봅시다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44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17" name="Google Shape;217;g3668fd5a856_0_90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668fd5a856_0_98"/>
          <p:cNvSpPr/>
          <p:nvPr/>
        </p:nvSpPr>
        <p:spPr>
          <a:xfrm>
            <a:off x="1096900" y="1829949"/>
            <a:ext cx="8645700" cy="38907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 w="38100" cap="flat" cmpd="sng">
            <a:solidFill>
              <a:srgbClr val="99CB38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rgbClr val="FFFFFF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23" name="Google Shape;223;g3668fd5a856_0_98"/>
          <p:cNvSpPr txBox="1"/>
          <p:nvPr/>
        </p:nvSpPr>
        <p:spPr>
          <a:xfrm>
            <a:off x="1117755" y="2251832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동네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하천에서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일어나는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점오염을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막기</a:t>
            </a:r>
            <a:r>
              <a:rPr lang="en-US" sz="32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위해</a:t>
            </a:r>
            <a:endParaRPr sz="3200" b="1" dirty="0">
              <a:solidFill>
                <a:srgbClr val="FF9900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공장이나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축사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사람들에게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어떤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부탁을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드리면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좋을까</a:t>
            </a:r>
            <a:r>
              <a:rPr lang="en-US" sz="32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24" name="Google Shape;224;g3668fd5a856_0_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70025" y="2968225"/>
            <a:ext cx="2752300" cy="27523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g3668fd5a856_0_98"/>
          <p:cNvSpPr txBox="1"/>
          <p:nvPr/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생각해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봅시다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44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226" name="Google Shape;226;g3668fd5a856_0_98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생활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속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보호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방법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떠올</a:t>
            </a:r>
            <a:r>
              <a:rPr lang="ko-KR" alt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려</a:t>
            </a:r>
            <a:r>
              <a:rPr lang="ko-KR" alt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봅시다</a:t>
            </a:r>
            <a:r>
              <a:rPr lang="en-US" altLang="ko-KR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32" name="Google Shape;232;p10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81263" y="1732731"/>
            <a:ext cx="7229475" cy="424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6"/>
          <p:cNvSpPr/>
          <p:nvPr/>
        </p:nvSpPr>
        <p:spPr>
          <a:xfrm>
            <a:off x="1375790" y="1848587"/>
            <a:ext cx="9496751" cy="3758583"/>
          </a:xfrm>
          <a:prstGeom prst="snip2DiagRect">
            <a:avLst>
              <a:gd name="adj1" fmla="val 0"/>
              <a:gd name="adj2" fmla="val 2035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39" name="Google Shape;239;p16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.(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선택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활동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)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40" name="Google Shape;240;p16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6"/>
          <p:cNvSpPr txBox="1"/>
          <p:nvPr/>
        </p:nvSpPr>
        <p:spPr>
          <a:xfrm>
            <a:off x="1375790" y="2138425"/>
            <a:ext cx="9553083" cy="2933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  <a:defRPr/>
            </a:pPr>
            <a:r>
              <a:rPr lang="ko-KR" alt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①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인근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공장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및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축사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사람들에게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편지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쓰기</a:t>
            </a:r>
            <a:endParaRPr lang="en-US" sz="33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  <a:defRPr/>
            </a:pPr>
            <a:r>
              <a:rPr lang="ko-KR" alt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②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지역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하천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보호의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내용을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담은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포스터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만들기</a:t>
            </a:r>
            <a:endParaRPr lang="en-US" sz="33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  <a:defRPr/>
            </a:pPr>
            <a:r>
              <a:rPr lang="ko-KR" alt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③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지역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하천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보호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표어</a:t>
            </a:r>
            <a:r>
              <a:rPr lang="en-US" sz="33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3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만들기</a:t>
            </a:r>
            <a:endParaRPr lang="en-US" sz="33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/>
          <p:nvPr/>
        </p:nvSpPr>
        <p:spPr>
          <a:xfrm>
            <a:off x="1096900" y="1311075"/>
            <a:ext cx="8645700" cy="44094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1117818" y="2255808"/>
            <a:ext cx="8604000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안녕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,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친구들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b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잘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실천했어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?!</a:t>
            </a:r>
            <a:b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</a:b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오늘은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EM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히어로즈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마지막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날이야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05" name="Google Shape;10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69754" y="2879796"/>
            <a:ext cx="2980100" cy="298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668fd5a856_0_138"/>
          <p:cNvSpPr/>
          <p:nvPr/>
        </p:nvSpPr>
        <p:spPr>
          <a:xfrm>
            <a:off x="1375790" y="1848587"/>
            <a:ext cx="9496800" cy="3758700"/>
          </a:xfrm>
          <a:prstGeom prst="snip2DiagRect">
            <a:avLst>
              <a:gd name="adj1" fmla="val 0"/>
              <a:gd name="adj2" fmla="val 2035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47" name="Google Shape;247;g3668fd5a856_0_138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.(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선택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활동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)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48" name="Google Shape;248;g3668fd5a856_0_138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g3668fd5a856_0_138"/>
          <p:cNvSpPr txBox="1"/>
          <p:nvPr/>
        </p:nvSpPr>
        <p:spPr>
          <a:xfrm>
            <a:off x="1375775" y="2261325"/>
            <a:ext cx="9496800" cy="29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활동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결과를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발표해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봅시다</a:t>
            </a:r>
            <a:r>
              <a:rPr lang="en-US" sz="4400" b="1" dirty="0">
                <a:solidFill>
                  <a:srgbClr val="739A28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4400" b="1" dirty="0">
              <a:solidFill>
                <a:srgbClr val="739A28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668fd5a856_0_114"/>
          <p:cNvSpPr/>
          <p:nvPr/>
        </p:nvSpPr>
        <p:spPr>
          <a:xfrm>
            <a:off x="1096896" y="1106818"/>
            <a:ext cx="8645700" cy="46137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55" name="Google Shape;255;g3668fd5a856_0_114"/>
          <p:cNvSpPr txBox="1">
            <a:spLocks noGrp="1"/>
          </p:cNvSpPr>
          <p:nvPr>
            <p:ph type="title"/>
          </p:nvPr>
        </p:nvSpPr>
        <p:spPr>
          <a:xfrm>
            <a:off x="1117755" y="2067115"/>
            <a:ext cx="8604000" cy="272378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우와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~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다들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멋진걸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축하해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다들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EM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히어로즈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미션을</a:t>
            </a:r>
            <a:endParaRPr lang="en-US" sz="38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모두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달성했어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 </a:t>
            </a:r>
            <a:r>
              <a:rPr lang="en-US" sz="38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짝짝짝</a:t>
            </a:r>
            <a:r>
              <a:rPr lang="en-US" sz="38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sz="38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56" name="Google Shape;256;g3668fd5a856_0_114" descr="클립아트, 만화 영화, 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59582" y="3216725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1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pic>
        <p:nvPicPr>
          <p:cNvPr id="262" name="Google Shape;262;p11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11"/>
          <p:cNvSpPr txBox="1">
            <a:spLocks noGrp="1"/>
          </p:cNvSpPr>
          <p:nvPr>
            <p:ph type="title"/>
          </p:nvPr>
        </p:nvSpPr>
        <p:spPr>
          <a:xfrm>
            <a:off x="1117805" y="1674687"/>
            <a:ext cx="8604000" cy="350861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마지막으로</a:t>
            </a:r>
            <a:endParaRPr lang="en-US" sz="37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700" b="1" dirty="0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sz="3700" b="1" dirty="0" err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히어로즈</a:t>
            </a:r>
            <a:r>
              <a:rPr lang="en-US" sz="3700" b="1" dirty="0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700" b="1" dirty="0" err="1">
                <a:solidFill>
                  <a:srgbClr val="FF66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인증서</a:t>
            </a: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를</a:t>
            </a:r>
            <a:r>
              <a:rPr lang="en-US" sz="37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만들고</a:t>
            </a:r>
            <a:endParaRPr lang="en-US" sz="37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앞으로의</a:t>
            </a:r>
            <a:r>
              <a:rPr lang="en-US" sz="37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실천을</a:t>
            </a:r>
            <a:endParaRPr lang="en-US" sz="37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7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다짐해보자</a:t>
            </a:r>
            <a:r>
              <a:rPr lang="en-US" sz="37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sz="37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7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69" name="Google Shape;269;p17"/>
          <p:cNvSpPr txBox="1"/>
          <p:nvPr/>
        </p:nvSpPr>
        <p:spPr>
          <a:xfrm>
            <a:off x="1595719" y="2787950"/>
            <a:ext cx="8785500" cy="738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2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[활동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3</a:t>
            </a:r>
            <a:r>
              <a:rPr lang="en-US" sz="42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]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나는야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200" b="1" dirty="0">
                <a:solidFill>
                  <a:schemeClr val="dk1"/>
                </a:solidFill>
                <a:latin typeface="소요단풍체 볼드 TTF"/>
                <a:ea typeface="소요단풍체 볼드 TTF"/>
                <a:sym typeface="Arial"/>
              </a:rPr>
              <a:t>EM </a:t>
            </a:r>
            <a:r>
              <a:rPr lang="en-US" sz="4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히어로즈</a:t>
            </a:r>
            <a:r>
              <a:rPr lang="en-US" sz="4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!</a:t>
            </a:r>
            <a:endParaRPr sz="4200" b="1" dirty="0">
              <a:solidFill>
                <a:schemeClr val="dk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pic>
        <p:nvPicPr>
          <p:cNvPr id="270" name="Google Shape;270;p17" descr="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5CA36D55-9232-E970-FD36-7A8FECA21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3766" y="1649400"/>
            <a:ext cx="8516539" cy="4772691"/>
          </a:xfrm>
          <a:prstGeom prst="rect">
            <a:avLst/>
          </a:prstGeom>
        </p:spPr>
      </p:pic>
      <p:sp>
        <p:nvSpPr>
          <p:cNvPr id="275" name="Google Shape;275;p18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히어로즈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인증서를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완성해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76" name="Google Shape;276;p18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18" descr="클립아트, 일러스트레이션, 만화 영화, 예술이(가) 표시된 사진&#10;&#10;AI가 생성한 콘텐츠는 부정확할 수 있습니다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47312" y="3003640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668fd5a856_0_124"/>
          <p:cNvSpPr/>
          <p:nvPr/>
        </p:nvSpPr>
        <p:spPr>
          <a:xfrm>
            <a:off x="1117875" y="1862625"/>
            <a:ext cx="9288600" cy="3561900"/>
          </a:xfrm>
          <a:prstGeom prst="snip2DiagRect">
            <a:avLst>
              <a:gd name="adj1" fmla="val 0"/>
              <a:gd name="adj2" fmla="val 18553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84" name="Google Shape;284;g3668fd5a856_0_124"/>
          <p:cNvSpPr txBox="1">
            <a:spLocks noGrp="1"/>
          </p:cNvSpPr>
          <p:nvPr>
            <p:ph type="title"/>
          </p:nvPr>
        </p:nvSpPr>
        <p:spPr>
          <a:xfrm>
            <a:off x="1460180" y="2120107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인증서에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적은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자신의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다짐을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친구들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앞에서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돌아가며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큰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목소리로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다짐해보자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85" name="Google Shape;285;g3668fd5a856_0_124" descr="클립아트, 일러스트레이션, 만화 영화, 예술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23712" y="3020965"/>
            <a:ext cx="3048005" cy="3048005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3668fd5a856_0_124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200" cy="1039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다짐해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87" name="Google Shape;287;g3668fd5a856_0_124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00" cy="97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668fd5a856_0_132"/>
          <p:cNvSpPr/>
          <p:nvPr/>
        </p:nvSpPr>
        <p:spPr>
          <a:xfrm>
            <a:off x="1096896" y="1106818"/>
            <a:ext cx="8645700" cy="46137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293" name="Google Shape;293;g3668fd5a856_0_132"/>
          <p:cNvSpPr txBox="1">
            <a:spLocks noGrp="1"/>
          </p:cNvSpPr>
          <p:nvPr>
            <p:ph type="title"/>
          </p:nvPr>
        </p:nvSpPr>
        <p:spPr>
          <a:xfrm>
            <a:off x="1117755" y="1890207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모두들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앞으로도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동네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하천을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보호하기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위해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열심히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실천해줄거지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내가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함께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응원할게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~!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294" name="Google Shape;294;g3668fd5a856_0_132" descr="클립아트, 만화 영화, 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59582" y="3216725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2"/>
          <p:cNvSpPr/>
          <p:nvPr/>
        </p:nvSpPr>
        <p:spPr>
          <a:xfrm>
            <a:off x="1703300" y="2712075"/>
            <a:ext cx="8785500" cy="11847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0" name="Google Shape;300;p22"/>
          <p:cNvSpPr txBox="1"/>
          <p:nvPr/>
        </p:nvSpPr>
        <p:spPr>
          <a:xfrm>
            <a:off x="1703295" y="2954278"/>
            <a:ext cx="8785500" cy="70784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40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감사합</a:t>
            </a:r>
            <a:r>
              <a:rPr lang="en-US" sz="40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니다</a:t>
            </a:r>
            <a:r>
              <a:rPr lang="en-US" sz="40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</a:p>
        </p:txBody>
      </p:sp>
      <p:pic>
        <p:nvPicPr>
          <p:cNvPr id="301" name="Google Shape;301;p22" descr="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17578" y="1152887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668fd5a856_0_2"/>
          <p:cNvSpPr/>
          <p:nvPr/>
        </p:nvSpPr>
        <p:spPr>
          <a:xfrm>
            <a:off x="1096900" y="1311075"/>
            <a:ext cx="8645700" cy="4409400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11" name="Google Shape;111;g3668fd5a856_0_2"/>
          <p:cNvSpPr txBox="1">
            <a:spLocks noGrp="1"/>
          </p:cNvSpPr>
          <p:nvPr>
            <p:ph type="title"/>
          </p:nvPr>
        </p:nvSpPr>
        <p:spPr>
          <a:xfrm>
            <a:off x="1117743" y="1900764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모두들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히어로즈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로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미션을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수행하느라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고생했어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수업에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들어가기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전에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지역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ko-KR" alt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사진을 검색해볼까</a:t>
            </a:r>
            <a:r>
              <a:rPr lang="en-US" altLang="ko-KR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12" name="Google Shape;112;g3668fd5a856_0_2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8886" y="3323643"/>
            <a:ext cx="3048005" cy="3048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117818" y="1891239"/>
            <a:ext cx="8604000" cy="304694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이곳은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바로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동두천에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위치한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신천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이라는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하천이야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실제로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보니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오염된</a:t>
            </a:r>
            <a:r>
              <a:rPr lang="en-US" sz="3200" b="1" dirty="0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모습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이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더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심각하지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?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19" name="Google Shape;119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01600" y="3225200"/>
            <a:ext cx="2768200" cy="276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/>
          <p:nvPr/>
        </p:nvSpPr>
        <p:spPr>
          <a:xfrm>
            <a:off x="1096896" y="1106818"/>
            <a:ext cx="8645818" cy="4613625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pic>
        <p:nvPicPr>
          <p:cNvPr id="125" name="Google Shape;125;p5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"/>
          <p:cNvSpPr txBox="1">
            <a:spLocks noGrp="1"/>
          </p:cNvSpPr>
          <p:nvPr>
            <p:ph type="title"/>
          </p:nvPr>
        </p:nvSpPr>
        <p:spPr>
          <a:xfrm>
            <a:off x="1117805" y="2255808"/>
            <a:ext cx="8604000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하천을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되살리기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위해서는</a:t>
            </a:r>
            <a:endParaRPr lang="en-US"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우리의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지속적인</a:t>
            </a:r>
            <a:r>
              <a:rPr lang="en-US" sz="3200" b="1" dirty="0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실천</a:t>
            </a:r>
            <a:r>
              <a:rPr lang="en-US" sz="3200" b="1" dirty="0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9900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노력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필요해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!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39A28"/>
              </a:buClr>
              <a:buSzPct val="25000"/>
              <a:buFont typeface="소요단풍체 볼드 TTF"/>
              <a:buNone/>
              <a:defRPr/>
            </a:pP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어떤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노력을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해나갈지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함께</a:t>
            </a:r>
            <a:r>
              <a:rPr lang="en-US" sz="3200" b="1" dirty="0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739A28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살펴보자</a:t>
            </a:r>
            <a:endParaRPr sz="3200" b="1" dirty="0">
              <a:solidFill>
                <a:srgbClr val="739A28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/>
          <p:nvPr/>
        </p:nvSpPr>
        <p:spPr>
          <a:xfrm>
            <a:off x="1577788" y="2631141"/>
            <a:ext cx="9036424" cy="1595717"/>
          </a:xfrm>
          <a:prstGeom prst="rect">
            <a:avLst/>
          </a:prstGeom>
          <a:solidFill>
            <a:srgbClr val="C1DF87"/>
          </a:solidFill>
          <a:ln w="19050" cap="flat" cmpd="sng">
            <a:solidFill>
              <a:srgbClr val="40551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2" name="Google Shape;132;p6"/>
          <p:cNvSpPr txBox="1"/>
          <p:nvPr/>
        </p:nvSpPr>
        <p:spPr>
          <a:xfrm>
            <a:off x="1730189" y="2759328"/>
            <a:ext cx="8883900" cy="13233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EM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히어로즈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미션을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달성하고</a:t>
            </a:r>
            <a:endParaRPr lang="en-US" sz="4000" dirty="0">
              <a:solidFill>
                <a:schemeClr val="lt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우리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동네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하천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000" dirty="0" err="1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보호를</a:t>
            </a:r>
            <a:r>
              <a:rPr 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ko-KR" altLang="en-US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다짐할 수 있다</a:t>
            </a:r>
            <a:r>
              <a:rPr lang="en-US" altLang="ko-KR" sz="4000" dirty="0">
                <a:solidFill>
                  <a:schemeClr val="lt1"/>
                </a:solidFill>
                <a:latin typeface="소요단풍체 볼드" pitchFamily="50" charset="-127"/>
                <a:ea typeface="소요단풍체 볼드" pitchFamily="50" charset="-127"/>
              </a:rPr>
              <a:t>.</a:t>
            </a:r>
            <a:endParaRPr sz="4000" dirty="0">
              <a:solidFill>
                <a:schemeClr val="lt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/>
          <p:nvPr/>
        </p:nvSpPr>
        <p:spPr>
          <a:xfrm>
            <a:off x="1595719" y="2554941"/>
            <a:ext cx="8785410" cy="1281953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8" name="Google Shape;138;p7"/>
          <p:cNvSpPr txBox="1"/>
          <p:nvPr/>
        </p:nvSpPr>
        <p:spPr>
          <a:xfrm>
            <a:off x="1655595" y="2787950"/>
            <a:ext cx="8570257" cy="76940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4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[활동1] EM </a:t>
            </a:r>
            <a:r>
              <a:rPr lang="en-US" sz="44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미션</a:t>
            </a:r>
            <a:r>
              <a:rPr lang="en-US" sz="44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결과를</a:t>
            </a:r>
            <a:r>
              <a:rPr lang="en-US" sz="44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44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보고해요</a:t>
            </a:r>
            <a:r>
              <a:rPr lang="en-US" sz="44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!</a:t>
            </a:r>
            <a:endParaRPr sz="50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39" name="Google Shape;139;p7" descr="스마일리, 이모티콘이(가) 표시된 사진&#10;&#10;AI가 생성한 콘텐츠는 부정확할 수 있습니다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8128" y="841562"/>
            <a:ext cx="2587438" cy="258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777287C2-9981-3FDE-4121-6D6B8FD9F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22" y="1848575"/>
            <a:ext cx="9723966" cy="3909409"/>
          </a:xfrm>
          <a:prstGeom prst="rect">
            <a:avLst/>
          </a:prstGeom>
        </p:spPr>
      </p:pic>
      <p:sp>
        <p:nvSpPr>
          <p:cNvPr id="144" name="Google Shape;144;p8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결과를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발표해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45" name="Google Shape;145;p8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8"/>
          <p:cNvSpPr/>
          <p:nvPr/>
        </p:nvSpPr>
        <p:spPr>
          <a:xfrm>
            <a:off x="5732904" y="1848575"/>
            <a:ext cx="4871700" cy="3758700"/>
          </a:xfrm>
          <a:prstGeom prst="snip2DiagRect">
            <a:avLst>
              <a:gd name="adj1" fmla="val 0"/>
              <a:gd name="adj2" fmla="val 20350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48" name="Google Shape;148;p8"/>
          <p:cNvSpPr txBox="1"/>
          <p:nvPr/>
        </p:nvSpPr>
        <p:spPr>
          <a:xfrm>
            <a:off x="6104775" y="2486475"/>
            <a:ext cx="43734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지난</a:t>
            </a:r>
            <a:r>
              <a:rPr lang="en-US" sz="3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시간에</a:t>
            </a:r>
            <a:endParaRPr sz="32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EM </a:t>
            </a: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발효액</a:t>
            </a:r>
            <a:r>
              <a:rPr lang="en-US" sz="3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사용계획을</a:t>
            </a:r>
            <a:endParaRPr sz="32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작성했던</a:t>
            </a:r>
            <a:r>
              <a:rPr lang="en-US" sz="3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것 </a:t>
            </a:r>
            <a:r>
              <a:rPr lang="en-US" sz="32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기억하니</a:t>
            </a:r>
            <a:r>
              <a:rPr lang="en-US" sz="32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?</a:t>
            </a:r>
            <a:endParaRPr sz="32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49" name="Google Shape;149;p8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26043" y="3571465"/>
            <a:ext cx="3048006" cy="3048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>
            <a:spLocks noGrp="1"/>
          </p:cNvSpPr>
          <p:nvPr>
            <p:ph type="title"/>
          </p:nvPr>
        </p:nvSpPr>
        <p:spPr>
          <a:xfrm>
            <a:off x="1465436" y="609600"/>
            <a:ext cx="9553083" cy="103990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소요단풍체 볼드 TTF"/>
              <a:buNone/>
              <a:defRPr/>
            </a:pP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EM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미션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결과를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발표해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봅시다</a:t>
            </a:r>
            <a:r>
              <a:rPr lang="en-US" b="1" dirty="0">
                <a:solidFill>
                  <a:schemeClr val="accent2"/>
                </a:solidFill>
                <a:latin typeface="소요단풍체 볼드 TTF"/>
                <a:ea typeface="소요단풍체 볼드 TTF"/>
                <a:cs typeface="Arial"/>
                <a:sym typeface="Arial"/>
              </a:rPr>
              <a:t>.</a:t>
            </a:r>
            <a:endParaRPr b="1" dirty="0">
              <a:solidFill>
                <a:schemeClr val="accent2"/>
              </a:solidFill>
              <a:latin typeface="소요단풍체 볼드 TTF"/>
              <a:ea typeface="소요단풍체 볼드 TTF"/>
              <a:cs typeface="Arial"/>
              <a:sym typeface="Arial"/>
            </a:endParaRPr>
          </a:p>
        </p:txBody>
      </p:sp>
      <p:pic>
        <p:nvPicPr>
          <p:cNvPr id="155" name="Google Shape;155;p9" descr="만화 영화, 클립아트, 스마일리, 이모티콘이(가) 표시된 사진&#10;&#10;AI가 생성한 콘텐츠는 부정확할 수 있습니다.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8539" y="609600"/>
            <a:ext cx="1057251" cy="972671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9"/>
          <p:cNvSpPr/>
          <p:nvPr/>
        </p:nvSpPr>
        <p:spPr>
          <a:xfrm>
            <a:off x="1563749" y="1865840"/>
            <a:ext cx="9063900" cy="375870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 w="38100" cap="flat" cmpd="sng">
            <a:solidFill>
              <a:schemeClr val="accent1"/>
            </a:solidFill>
            <a:prstDash val="solid"/>
            <a:round/>
            <a:headEnd w="sm" len="sm"/>
            <a:tailEnd w="sm" len="sm"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4000" dirty="0">
              <a:solidFill>
                <a:schemeClr val="lt1"/>
              </a:solidFill>
              <a:latin typeface="소요단풍체 볼드 TTF"/>
              <a:ea typeface="소요단풍체 볼드 TTF"/>
              <a:sym typeface="Arial"/>
            </a:endParaRPr>
          </a:p>
        </p:txBody>
      </p:sp>
      <p:sp>
        <p:nvSpPr>
          <p:cNvPr id="157" name="Google Shape;157;p9"/>
          <p:cNvSpPr txBox="1"/>
          <p:nvPr/>
        </p:nvSpPr>
        <p:spPr>
          <a:xfrm>
            <a:off x="1563749" y="2590810"/>
            <a:ext cx="90639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일주일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동안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일상생활에서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실천한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EM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발효액</a:t>
            </a:r>
            <a:r>
              <a:rPr lang="en-US" sz="36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사용</a:t>
            </a:r>
            <a:r>
              <a:rPr lang="en-US" sz="3600" b="1" dirty="0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소요단풍체 볼드" pitchFamily="50" charset="-127"/>
                <a:ea typeface="소요단풍체 볼드" pitchFamily="50" charset="-127"/>
              </a:rPr>
              <a:t>결과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를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발표해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 </a:t>
            </a:r>
            <a:r>
              <a:rPr lang="en-US" sz="3600" b="1" dirty="0" err="1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보자</a:t>
            </a:r>
            <a:r>
              <a:rPr lang="en-US" sz="3600" b="1" dirty="0">
                <a:solidFill>
                  <a:schemeClr val="dk1"/>
                </a:solidFill>
                <a:latin typeface="소요단풍체 볼드" pitchFamily="50" charset="-127"/>
                <a:ea typeface="소요단풍체 볼드" pitchFamily="50" charset="-127"/>
              </a:rPr>
              <a:t>!</a:t>
            </a:r>
            <a:endParaRPr sz="3600" b="1" dirty="0">
              <a:solidFill>
                <a:schemeClr val="dk1"/>
              </a:solidFill>
              <a:latin typeface="소요단풍체 볼드" pitchFamily="50" charset="-127"/>
              <a:ea typeface="소요단풍체 볼드" pitchFamily="50" charset="-127"/>
            </a:endParaRPr>
          </a:p>
        </p:txBody>
      </p:sp>
      <p:pic>
        <p:nvPicPr>
          <p:cNvPr id="158" name="Google Shape;158;p9" descr="클립아트, 만화 영화이(가) 표시된 사진&#10;&#10;AI가 생성한 콘텐츠는 부정확할 수 있습니다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90211" y="3358243"/>
            <a:ext cx="3048006" cy="30480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">
  <a:themeElements>
    <a:clrScheme name="황록색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376</Words>
  <Application>Microsoft Office PowerPoint</Application>
  <PresentationFormat>와이드스크린</PresentationFormat>
  <Paragraphs>81</Paragraphs>
  <Slides>27</Slides>
  <Notes>27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4" baseType="lpstr">
      <vt:lpstr>Malgun Gothic</vt:lpstr>
      <vt:lpstr>Malgun Gothic</vt:lpstr>
      <vt:lpstr>소요단풍체 볼드</vt:lpstr>
      <vt:lpstr>소요단풍체 볼드 TTF</vt:lpstr>
      <vt:lpstr>Arial</vt:lpstr>
      <vt:lpstr>Corbel</vt:lpstr>
      <vt:lpstr>기본</vt:lpstr>
      <vt:lpstr>PowerPoint 프레젠테이션</vt:lpstr>
      <vt:lpstr>안녕, 친구들! 다들 EM 미션은 잘 실천했어?! 오늘은 EM 히어로즈 미션의 마지막 날이야!</vt:lpstr>
      <vt:lpstr>모두들 EM 히어로즈로 미션을 수행하느라 고생했어! 수업에 들어가기 전에 우리 지역 하천 사진을 검색해볼까?</vt:lpstr>
      <vt:lpstr>이곳은 바로 동두천에 위치한 신천이라는 하천이야! 실제로 보니 하천이 오염된 모습이 더 심각하지?</vt:lpstr>
      <vt:lpstr>우리의 하천을 되살리기 위해서는 우리의 지속적인 실천 노력이 필요해! 어떤 노력을 해나갈지 함께 살펴보자</vt:lpstr>
      <vt:lpstr>PowerPoint 프레젠테이션</vt:lpstr>
      <vt:lpstr>PowerPoint 프레젠테이션</vt:lpstr>
      <vt:lpstr>EM 미션 결과를 발표해 봅시다.</vt:lpstr>
      <vt:lpstr>EM 미션 결과를 발표해 봅시다.</vt:lpstr>
      <vt:lpstr>EM 미션 결과를 발표해 봅시다.</vt:lpstr>
      <vt:lpstr>EM 미션 결과를 발표해 봅시다.</vt:lpstr>
      <vt:lpstr>우리가 하천 보호를 위해 꾸준히 노력한다면 분명히 긍정적인 변화가 생길 것이라 믿어~!</vt:lpstr>
      <vt:lpstr>PowerPoint 프레젠테이션</vt:lpstr>
      <vt:lpstr>생활 속 하천 보호 방법 떠올려 봅시다.</vt:lpstr>
      <vt:lpstr>PowerPoint 프레젠테이션</vt:lpstr>
      <vt:lpstr>PowerPoint 프레젠테이션</vt:lpstr>
      <vt:lpstr>PowerPoint 프레젠테이션</vt:lpstr>
      <vt:lpstr>생활 속 하천 보호 방법 떠올려 봅시다.</vt:lpstr>
      <vt:lpstr>실천해 봅시다.(선택 활동)</vt:lpstr>
      <vt:lpstr>실천해 봅시다.(선택 활동)</vt:lpstr>
      <vt:lpstr>우와~ 다들 멋진걸? 축하해! 다들 EM 히어로즈 미션을 모두 달성했어! 짝짝짝!</vt:lpstr>
      <vt:lpstr>마지막으로 EM 히어로즈 인증서를 만들고 앞으로의 실천을 다짐해보자!</vt:lpstr>
      <vt:lpstr>PowerPoint 프레젠테이션</vt:lpstr>
      <vt:lpstr>EM 히어로즈 인증서를 완성해 봅시다.</vt:lpstr>
      <vt:lpstr>인증서에 적은 자신의 다짐을 친구들 앞에서 돌아가며 큰 목소리로 다짐해보자!</vt:lpstr>
      <vt:lpstr>모두들 앞으로도 우리 동네 하천을 보호하기 위해 열심히 실천해줄거지? 내가 함께 응원할게~!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</cp:lastModifiedBy>
  <cp:revision>6</cp:revision>
  <dcterms:created xsi:type="dcterms:W3CDTF">2025-06-05T06:21:32Z</dcterms:created>
  <dcterms:modified xsi:type="dcterms:W3CDTF">2025-06-25T07:02:07Z</dcterms:modified>
  <cp:version/>
</cp:coreProperties>
</file>