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 ?><Relationships xmlns="http://schemas.openxmlformats.org/package/2006/relationships"><Relationship Id="rId1" Type="http://schemas.openxmlformats.org/officeDocument/2006/relationships/officeDocument" Target="ppt/presentation.xml"  /><Relationship Id="rId2" Type="http://schemas.openxmlformats.org/package/2006/relationships/metadata/thumbnail" Target="docProps/thumbnail.jpeg"  /><Relationship Id="rId3" Type="http://schemas.openxmlformats.org/package/2006/relationships/metadata/core-properties" Target="docProps/core.xml"  /><Relationship Id="rId4" Type="http://schemas.openxmlformats.org/officeDocument/2006/relationships/extended-properties" Target="docProps/app.xml"  /><Relationship Id="rId5" Type="http://schemas.openxmlformats.org/officeDocument/2006/relationships/custom-properties" Target="docProps/custom.xml"  /></Relationships>
</file>

<file path=ppt/presentation.xml><?xml version="1.0" encoding="utf-8"?>
<p:presentation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trictFirstAndLastChars="0" autoCompressPictures="0">
  <p:sldMasterIdLst>
    <p:sldMasterId id="2147483648" r:id="rId1"/>
  </p:sldMasterIdLst>
  <p:notesMasterIdLst>
    <p:notesMasterId r:id="rId2"/>
  </p:notes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showPr showNarration="1">
    <p:present/>
    <p:sldAll/>
    <p:penClr>
      <a:prstClr val="red"/>
    </p:penClr>
    <p:extLst>
      <p:ext uri="{2FDB2607-1784-4EEB-B798-7EB5836EED8A}">
        <p14:showMediaCtrls xmlns:p14="http://schemas.microsoft.com/office/powerpoint/2010/main" val="1"/>
      </p:ext>
    </p:extLst>
  </p:showPr>
</p:presentationPr>
</file>

<file path=ppt/tableStyles.xml><?xml version="1.0" encoding="utf-8"?>
<a:tblStyleLst xmlns:r="http://schemas.openxmlformats.org/officeDocument/2006/relationships" xmlns:c="http://schemas.openxmlformats.org/drawingml/2006/chart" xmlns:dgm="http://schemas.openxmlformats.org/drawingml/2006/diagram" xmlns:dsp="http://schemas.microsoft.com/office/drawing/2008/diagram" xmlns:a="http://schemas.openxmlformats.org/drawingml/2006/main" xmlns:pic="http://schemas.openxmlformats.org/drawingml/2006/picture" xmlns:wp="http://schemas.openxmlformats.org/drawingml/2006/wordprocessingDrawing" xmlns:xdr="http://schemas.openxmlformats.org/drawingml/2006/spreadsheetDrawing" xmlns:lc="http://schemas.openxmlformats.org/drawingml/2006/lockedCanvas" xmlns:p="http://schemas.openxmlformats.org/presentationml/2006/main" def="{5C22544A-7EE6-4342-B048-85BDC9FD1C3A}"/>
</file>

<file path=ppt/viewProps.xml><?xml version="1.0" encoding="utf-8"?>
<p:viewPr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normalViewPr>
    <p:restoredLeft sz="15620"/>
    <p:restoredTop sz="74543"/>
  </p:normalViewPr>
  <p:slideViewPr>
    <p:cSldViewPr snapToGrid="0">
      <p:cViewPr varScale="1">
        <p:scale>
          <a:sx n="100" d="100"/>
          <a:sy n="100" d="100"/>
        </p:scale>
        <p:origin x="834" y="114"/>
      </p:cViewPr>
      <p:guideLst>
        <p:guide orient="horz" pos="2156"/>
        <p:guide pos="3836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 ?><Relationships xmlns="http://schemas.openxmlformats.org/package/2006/relationships"><Relationship Id="rId1" Type="http://schemas.openxmlformats.org/officeDocument/2006/relationships/slideMaster" Target="slideMasters/slideMaster1.xml"  /><Relationship Id="rId10" Type="http://schemas.openxmlformats.org/officeDocument/2006/relationships/slide" Target="slides/slide8.xml"  /><Relationship Id="rId11" Type="http://schemas.openxmlformats.org/officeDocument/2006/relationships/slide" Target="slides/slide9.xml"  /><Relationship Id="rId12" Type="http://schemas.openxmlformats.org/officeDocument/2006/relationships/slide" Target="slides/slide10.xml"  /><Relationship Id="rId13" Type="http://schemas.openxmlformats.org/officeDocument/2006/relationships/slide" Target="slides/slide11.xml"  /><Relationship Id="rId14" Type="http://schemas.openxmlformats.org/officeDocument/2006/relationships/presProps" Target="presProps.xml"  /><Relationship Id="rId15" Type="http://schemas.openxmlformats.org/officeDocument/2006/relationships/viewProps" Target="viewProps.xml"  /><Relationship Id="rId16" Type="http://schemas.openxmlformats.org/officeDocument/2006/relationships/theme" Target="theme/theme1.xml"  /><Relationship Id="rId17" Type="http://schemas.openxmlformats.org/officeDocument/2006/relationships/tableStyles" Target="tableStyles.xml"  /><Relationship Id="rId2" Type="http://schemas.openxmlformats.org/officeDocument/2006/relationships/notesMaster" Target="notesMasters/notesMaster1.xml"  /><Relationship Id="rId3" Type="http://schemas.openxmlformats.org/officeDocument/2006/relationships/slide" Target="slides/slide1.xml"  /><Relationship Id="rId4" Type="http://schemas.openxmlformats.org/officeDocument/2006/relationships/slide" Target="slides/slide2.xml"  /><Relationship Id="rId5" Type="http://schemas.openxmlformats.org/officeDocument/2006/relationships/slide" Target="slides/slide3.xml"  /><Relationship Id="rId6" Type="http://schemas.openxmlformats.org/officeDocument/2006/relationships/slide" Target="slides/slide4.xml"  /><Relationship Id="rId7" Type="http://schemas.openxmlformats.org/officeDocument/2006/relationships/slide" Target="slides/slide5.xml"  /><Relationship Id="rId8" Type="http://schemas.openxmlformats.org/officeDocument/2006/relationships/slide" Target="slides/slide6.xml"  /><Relationship Id="rId9" Type="http://schemas.openxmlformats.org/officeDocument/2006/relationships/slide" Target="slides/slide7.xml"  /></Relationships>
</file>

<file path=ppt/notesMasters/_rels/notesMaster1.xml.rels><?xml version="1.0" encoding="UTF-8" standalone="yes" ?><Relationships xmlns="http://schemas.openxmlformats.org/package/2006/relationships"><Relationship Id="rId1" Type="http://schemas.openxmlformats.org/officeDocument/2006/relationships/theme" Target="../theme/theme2.xml"  /></Relationships>
</file>

<file path=ppt/notesMasters/notesMaster1.xml><?xml version="1.0" encoding="utf-8"?>
<p:notesMaster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bg>
      <p:bgPr shadeToTitle="0">
        <a:solidFill>
          <a:schemeClr val="lt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lvl="0"/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lvl="0"/>
            <a:endParaRPr/>
          </a:p>
        </p:txBody>
      </p:sp>
      <p:sp>
        <p:nvSpPr>
          <p:cNvPr id="5" name="Google Shape;5;n"/>
          <p:cNvSpPr>
            <a:spLocks noGrp="1" noRot="1" noChangeAspect="1" noTextEdit="1"/>
          </p:cNvSpPr>
          <p:nvPr>
            <p:ph type="sldImg" idx="3"/>
          </p:nvPr>
        </p:nvSpPr>
        <p:spPr>
          <a:xfrm>
            <a:off x="381000" y="685800"/>
            <a:ext cx="6096000" cy="3429000"/>
          </a:xfrm>
          <a:custGeom>
            <a:avLst/>
            <a:gd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w="sm" len="sm"/>
            <a:tailEnd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lvl="0"/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lvl="0"/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ko-KR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hf hdr="0" ftr="0" dt="0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 ?><Relationships xmlns="http://schemas.openxmlformats.org/package/2006/relationships"><Relationship Id="rId1" Type="http://schemas.openxmlformats.org/officeDocument/2006/relationships/slide" Target="../slides/slide1.xml"  /><Relationship Id="rId2" Type="http://schemas.openxmlformats.org/officeDocument/2006/relationships/notesMaster" Target="../notesMasters/notesMaster1.xml"  /></Relationships>
</file>

<file path=ppt/notesSlides/_rels/notesSlide10.xml.rels><?xml version="1.0" encoding="UTF-8" standalone="yes" ?><Relationships xmlns="http://schemas.openxmlformats.org/package/2006/relationships"><Relationship Id="rId1" Type="http://schemas.openxmlformats.org/officeDocument/2006/relationships/notesMaster" Target="../notesMasters/notesMaster1.xml"  /><Relationship Id="rId2" Type="http://schemas.openxmlformats.org/officeDocument/2006/relationships/slide" Target="../slides/slide10.xml"  /></Relationships>
</file>

<file path=ppt/notesSlides/_rels/notesSlide11.xml.rels><?xml version="1.0" encoding="UTF-8" standalone="yes" ?><Relationships xmlns="http://schemas.openxmlformats.org/package/2006/relationships"><Relationship Id="rId1" Type="http://schemas.openxmlformats.org/officeDocument/2006/relationships/notesMaster" Target="../notesMasters/notesMaster1.xml"  /><Relationship Id="rId2" Type="http://schemas.openxmlformats.org/officeDocument/2006/relationships/slide" Target="../slides/slide11.xml"  /></Relationships>
</file>

<file path=ppt/notesSlides/_rels/notesSlide2.xml.rels><?xml version="1.0" encoding="UTF-8" standalone="yes" ?><Relationships xmlns="http://schemas.openxmlformats.org/package/2006/relationships"><Relationship Id="rId1" Type="http://schemas.openxmlformats.org/officeDocument/2006/relationships/notesMaster" Target="../notesMasters/notesMaster1.xml"  /><Relationship Id="rId2" Type="http://schemas.openxmlformats.org/officeDocument/2006/relationships/slide" Target="../slides/slide2.xml"  /></Relationships>
</file>

<file path=ppt/notesSlides/_rels/notesSlide3.xml.rels><?xml version="1.0" encoding="UTF-8" standalone="yes" ?><Relationships xmlns="http://schemas.openxmlformats.org/package/2006/relationships"><Relationship Id="rId1" Type="http://schemas.openxmlformats.org/officeDocument/2006/relationships/slide" Target="../slides/slide3.xml"  /><Relationship Id="rId2" Type="http://schemas.openxmlformats.org/officeDocument/2006/relationships/notesMaster" Target="../notesMasters/notesMaster1.xml"  /></Relationships>
</file>

<file path=ppt/notesSlides/_rels/notesSlide4.xml.rels><?xml version="1.0" encoding="UTF-8" standalone="yes" ?><Relationships xmlns="http://schemas.openxmlformats.org/package/2006/relationships"><Relationship Id="rId1" Type="http://schemas.openxmlformats.org/officeDocument/2006/relationships/slide" Target="../slides/slide4.xml"  /><Relationship Id="rId2" Type="http://schemas.openxmlformats.org/officeDocument/2006/relationships/notesMaster" Target="../notesMasters/notesMaster1.xml"  /></Relationships>
</file>

<file path=ppt/notesSlides/_rels/notesSlide5.xml.rels><?xml version="1.0" encoding="UTF-8" standalone="yes" ?><Relationships xmlns="http://schemas.openxmlformats.org/package/2006/relationships"><Relationship Id="rId1" Type="http://schemas.openxmlformats.org/officeDocument/2006/relationships/notesMaster" Target="../notesMasters/notesMaster1.xml"  /><Relationship Id="rId2" Type="http://schemas.openxmlformats.org/officeDocument/2006/relationships/slide" Target="../slides/slide5.xml"  /></Relationships>
</file>

<file path=ppt/notesSlides/_rels/notesSlide6.xml.rels><?xml version="1.0" encoding="UTF-8" standalone="yes" ?><Relationships xmlns="http://schemas.openxmlformats.org/package/2006/relationships"><Relationship Id="rId1" Type="http://schemas.openxmlformats.org/officeDocument/2006/relationships/notesMaster" Target="../notesMasters/notesMaster1.xml"  /><Relationship Id="rId2" Type="http://schemas.openxmlformats.org/officeDocument/2006/relationships/slide" Target="../slides/slide6.xml"  /></Relationships>
</file>

<file path=ppt/notesSlides/_rels/notesSlide7.xml.rels><?xml version="1.0" encoding="UTF-8" standalone="yes" ?><Relationships xmlns="http://schemas.openxmlformats.org/package/2006/relationships"><Relationship Id="rId1" Type="http://schemas.openxmlformats.org/officeDocument/2006/relationships/notesMaster" Target="../notesMasters/notesMaster1.xml"  /><Relationship Id="rId2" Type="http://schemas.openxmlformats.org/officeDocument/2006/relationships/slide" Target="../slides/slide7.xml"  /></Relationships>
</file>

<file path=ppt/notesSlides/_rels/notesSlide8.xml.rels><?xml version="1.0" encoding="UTF-8" standalone="yes" ?><Relationships xmlns="http://schemas.openxmlformats.org/package/2006/relationships"><Relationship Id="rId1" Type="http://schemas.openxmlformats.org/officeDocument/2006/relationships/slide" Target="../slides/slide8.xml"  /><Relationship Id="rId2" Type="http://schemas.openxmlformats.org/officeDocument/2006/relationships/notesMaster" Target="../notesMasters/notesMaster1.xml"  /></Relationships>
</file>

<file path=ppt/notesSlides/_rels/notesSlide9.xml.rels><?xml version="1.0" encoding="UTF-8" standalone="yes" ?><Relationships xmlns="http://schemas.openxmlformats.org/package/2006/relationships"><Relationship Id="rId1" Type="http://schemas.openxmlformats.org/officeDocument/2006/relationships/notesMaster" Target="../notesMasters/notesMaster1.xml"  /><Relationship Id="rId2" Type="http://schemas.openxmlformats.org/officeDocument/2006/relationships/slide" Target="../slides/slide9.xml"  /></Relationships>
</file>

<file path=ppt/notesSlides/notesSlide1.xml><?xml version="1.0" encoding="utf-8"?>
<p:notes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9" name="Google Shape;89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wrap="square" lIns="91424" tIns="45700" rIns="91424" bIns="45700" anchor="t" anchorCtr="0">
            <a:noAutofit/>
          </a:bodyPr>
          <a:lstStyle/>
          <a:p>
            <a:pPr lvl="0">
              <a:defRPr/>
            </a:pPr>
            <a:r>
              <a:rPr lang="ko-KR" altLang="en-US"/>
              <a:t>피피티 폰트</a:t>
            </a:r>
            <a:r>
              <a:rPr lang="en-US" altLang="ko-KR"/>
              <a:t>: </a:t>
            </a:r>
            <a:r>
              <a:rPr lang="ko-KR" altLang="en-US"/>
              <a:t>학교안심 산뜻돋움 </a:t>
            </a:r>
            <a:r>
              <a:rPr lang="en-US" altLang="ko-KR"/>
              <a:t>M </a:t>
            </a:r>
            <a:endParaRPr lang="en-US" altLang="ko-KR"/>
          </a:p>
          <a:p>
            <a:pPr lvl="0">
              <a:defRPr/>
            </a:pPr>
            <a:r>
              <a:rPr lang="ko-KR" altLang="en-US"/>
              <a:t>아이콘 출처</a:t>
            </a:r>
            <a:r>
              <a:rPr lang="en-US" altLang="ko-KR"/>
              <a:t>:</a:t>
            </a:r>
            <a:r>
              <a:rPr lang="ko-KR" altLang="en-US"/>
              <a:t> </a:t>
            </a:r>
            <a:r>
              <a:rPr lang="en-US" altLang="ko-KR"/>
              <a:t>flaticon.com</a:t>
            </a:r>
            <a:endParaRPr/>
          </a:p>
        </p:txBody>
      </p:sp>
      <p:sp>
        <p:nvSpPr>
          <p:cNvPr id="90" name="Google Shape;90;p1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ko-KR">
                <a:latin typeface="학교안심 산뜻돋움 M" panose="020B0603000000000000" pitchFamily="34" charset="-127"/>
                <a:ea typeface="학교안심 산뜻돋움 M" panose="020B0603000000000000" pitchFamily="34" charset="-127"/>
              </a:rPr>
              <a:t>1</a:t>
            </a:fld>
            <a:endParaRPr dirty="0">
              <a:latin typeface="학교안심 산뜻돋움 M" panose="020B0603000000000000" pitchFamily="34" charset="-127"/>
              <a:ea typeface="학교안심 산뜻돋움 M" panose="020B0603000000000000" pitchFamily="34" charset="-127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Google Shape;215;g36dea5d958a_1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16" name="Google Shape;216;g36dea5d958a_1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7" name="Google Shape;217;g36dea5d958a_1_0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ko-KR">
                <a:latin typeface="학교안심 산뜻돋움 M" panose="020B0603000000000000" pitchFamily="34" charset="-127"/>
                <a:ea typeface="학교안심 산뜻돋움 M" panose="020B0603000000000000" pitchFamily="34" charset="-127"/>
              </a:rPr>
              <a:t>10</a:t>
            </a:fld>
            <a:endParaRPr dirty="0">
              <a:latin typeface="학교안심 산뜻돋움 M" panose="020B0603000000000000" pitchFamily="34" charset="-127"/>
              <a:ea typeface="학교안심 산뜻돋움 M" panose="020B0603000000000000" pitchFamily="34" charset="-127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" name="Google Shape;227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28" name="Google Shape;228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ko-KR"/>
              <a:t>&lt;정리하기&gt;는 자율적으로 수정하여 사용하셔도 됩니다. 칸은 예시로 적어두었습니다. </a:t>
            </a:r>
            <a:endParaRPr>
              <a:latin typeface="Malgun Gothic"/>
              <a:ea typeface="Malgun Gothic"/>
              <a:cs typeface="Malgun Gothic"/>
              <a:sym typeface="Malgun Gothic"/>
            </a:endParaRPr>
          </a:p>
        </p:txBody>
      </p:sp>
      <p:sp>
        <p:nvSpPr>
          <p:cNvPr id="229" name="Google Shape;229;p8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ko-KR">
                <a:latin typeface="학교안심 산뜻돋움 M" panose="020B0603000000000000" pitchFamily="34" charset="-127"/>
                <a:ea typeface="학교안심 산뜻돋움 M" panose="020B0603000000000000" pitchFamily="34" charset="-127"/>
              </a:rPr>
              <a:t>11</a:t>
            </a:fld>
            <a:endParaRPr dirty="0">
              <a:latin typeface="학교안심 산뜻돋움 M" panose="020B0603000000000000" pitchFamily="34" charset="-127"/>
              <a:ea typeface="학교안심 산뜻돋움 M" panose="020B0603000000000000" pitchFamily="34" charset="-127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07" name="Google Shape;107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ko-KR" sz="1100" dirty="0" err="1">
                <a:latin typeface="학교안심 산뜻돋움 M" panose="020B0603000000000000" pitchFamily="34" charset="-127"/>
                <a:ea typeface="학교안심 산뜻돋움 M" panose="020B0603000000000000" pitchFamily="34" charset="-127"/>
                <a:cs typeface="Arial"/>
                <a:sym typeface="Arial"/>
              </a:rPr>
              <a:t>부천환경교육한마당은</a:t>
            </a:r>
            <a:r>
              <a:rPr lang="ko-KR" sz="1100" dirty="0">
                <a:latin typeface="학교안심 산뜻돋움 M" panose="020B0603000000000000" pitchFamily="34" charset="-127"/>
                <a:ea typeface="학교안심 산뜻돋움 M" panose="020B0603000000000000" pitchFamily="34" charset="-127"/>
                <a:cs typeface="Arial"/>
                <a:sym typeface="Arial"/>
              </a:rPr>
              <a:t> 매년 부천시에서 주관하는 환경교육축제로 다양한 이벤트와 부스 참여 체험활동이 있음.</a:t>
            </a:r>
            <a:endParaRPr sz="1100" dirty="0">
              <a:latin typeface="학교안심 산뜻돋움 M" panose="020B0603000000000000" pitchFamily="34" charset="-127"/>
              <a:ea typeface="학교안심 산뜻돋움 M" panose="020B0603000000000000" pitchFamily="34" charset="-127"/>
              <a:cs typeface="Arial"/>
              <a:sym typeface="Arial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ko-KR" sz="1100" dirty="0">
                <a:latin typeface="학교안심 산뜻돋움 M" panose="020B0603000000000000" pitchFamily="34" charset="-127"/>
                <a:ea typeface="학교안심 산뜻돋움 M" panose="020B0603000000000000" pitchFamily="34" charset="-127"/>
                <a:cs typeface="Arial"/>
                <a:sym typeface="Arial"/>
              </a:rPr>
              <a:t>https://youtu.be/uc4NiMUnN0Q?si=1uGVZCU41kDQCApI</a:t>
            </a:r>
            <a:endParaRPr sz="1100" dirty="0">
              <a:latin typeface="학교안심 산뜻돋움 M" panose="020B0603000000000000" pitchFamily="34" charset="-127"/>
              <a:ea typeface="학교안심 산뜻돋움 M" panose="020B0603000000000000" pitchFamily="34" charset="-127"/>
              <a:cs typeface="Arial"/>
              <a:sym typeface="Arial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08" name="Google Shape;108;p2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ko-KR">
                <a:latin typeface="학교안심 산뜻돋움 M" panose="020B0603000000000000" pitchFamily="34" charset="-127"/>
                <a:ea typeface="학교안심 산뜻돋움 M" panose="020B0603000000000000" pitchFamily="34" charset="-127"/>
              </a:rPr>
              <a:t>2</a:t>
            </a:fld>
            <a:endParaRPr dirty="0">
              <a:latin typeface="학교안심 산뜻돋움 M" panose="020B0603000000000000" pitchFamily="34" charset="-127"/>
              <a:ea typeface="학교안심 산뜻돋움 M" panose="020B0603000000000000" pitchFamily="34" charset="-127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18" name="Google Shape;118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wrap="square" lIns="91424" tIns="45700" rIns="91424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ko-KR"/>
              <a:t>*2025년 부천 환경교육한마당 행사는 </a:t>
            </a:r>
            <a:r>
              <a:rPr lang="ko-KR" sz="1300">
                <a:highlight>
                  <a:srgbClr val="ffffff"/>
                </a:highlight>
                <a:latin typeface="맑은 고딕"/>
                <a:ea typeface="맑은 고딕"/>
                <a:cs typeface="맑은 고딕"/>
                <a:sym typeface="맑은 고딕"/>
              </a:rPr>
              <a:t>‘우리가 GREEN 부천’을 주제로 배우 박진희와 줍깅걷깅, 시민 시상, 토크콘서트, 체험부스, 약속나무심기, 나눔장터 등 다채로운 프로그램으로 진행됐다.</a:t>
            </a:r>
            <a:endParaRPr lang="ko-KR" sz="1300">
              <a:highlight>
                <a:srgbClr val="ffffff"/>
              </a:highlight>
              <a:latin typeface="맑은 고딕"/>
              <a:ea typeface="맑은 고딕"/>
              <a:cs typeface="맑은 고딕"/>
              <a:sym typeface="맑은 고딕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ko-KR" sz="1300">
                <a:highlight>
                  <a:srgbClr val="ffffff"/>
                </a:highlight>
                <a:latin typeface="맑은 고딕"/>
                <a:ea typeface="맑은 고딕"/>
                <a:cs typeface="맑은 고딕"/>
                <a:sym typeface="맑은 고딕"/>
              </a:rPr>
              <a:t>*많은 부천시민이 환경교육행사에 참여하며 친환경과 자원순환 등에 관해 생각해보게 됐다.</a:t>
            </a:r>
            <a:endParaRPr lang="ko-KR" sz="1300">
              <a:highlight>
                <a:srgbClr val="ffffff"/>
              </a:highlight>
              <a:latin typeface="맑은 고딕"/>
              <a:ea typeface="맑은 고딕"/>
              <a:cs typeface="맑은 고딕"/>
              <a:sym typeface="맑은 고딕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  <a:defRPr/>
            </a:pPr>
            <a:endParaRPr lang="ko-KR" sz="1300">
              <a:highlight>
                <a:srgbClr val="ffffff"/>
              </a:highlight>
              <a:latin typeface="맑은 고딕"/>
              <a:ea typeface="맑은 고딕"/>
              <a:cs typeface="맑은 고딕"/>
              <a:sym typeface="맑은 고딕"/>
            </a:endParaRPr>
          </a:p>
          <a:p>
            <a:pPr lvl="0">
              <a:defRPr/>
            </a:pPr>
            <a:r>
              <a:rPr lang="ko-KR" altLang="en-US" sz="1300"/>
              <a:t>아이콘 출처</a:t>
            </a:r>
            <a:r>
              <a:rPr lang="en-US" altLang="ko-KR" sz="1300"/>
              <a:t>:</a:t>
            </a:r>
            <a:r>
              <a:rPr lang="ko-KR" altLang="en-US" sz="1300"/>
              <a:t> </a:t>
            </a:r>
            <a:r>
              <a:rPr lang="en-US" altLang="ko-KR" sz="1300"/>
              <a:t>flaticon.com</a:t>
            </a:r>
            <a:endParaRPr lang="ko-KR" sz="1300">
              <a:highlight>
                <a:srgbClr val="ffffff"/>
              </a:highlight>
              <a:latin typeface="맑은 고딕"/>
              <a:ea typeface="맑은 고딕"/>
              <a:cs typeface="맑은 고딕"/>
              <a:sym typeface="맑은 고딕"/>
            </a:endParaRPr>
          </a:p>
        </p:txBody>
      </p:sp>
      <p:sp>
        <p:nvSpPr>
          <p:cNvPr id="119" name="Google Shape;119;p3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ko-KR">
                <a:latin typeface="학교안심 산뜻돋움 M" panose="020B0603000000000000" pitchFamily="34" charset="-127"/>
                <a:ea typeface="학교안심 산뜻돋움 M" panose="020B0603000000000000" pitchFamily="34" charset="-127"/>
              </a:rPr>
              <a:t>3</a:t>
            </a:fld>
            <a:endParaRPr dirty="0">
              <a:latin typeface="학교안심 산뜻돋움 M" panose="020B0603000000000000" pitchFamily="34" charset="-127"/>
              <a:ea typeface="학교안심 산뜻돋움 M" panose="020B0603000000000000" pitchFamily="34" charset="-127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33" name="Google Shape;133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wrap="square" lIns="91424" tIns="45700" rIns="91424" bIns="45700" anchor="t" anchorCtr="0">
            <a:noAutofit/>
          </a:bodyPr>
          <a:lstStyle/>
          <a:p>
            <a:pPr lvl="0">
              <a:defRPr/>
            </a:pPr>
            <a:r>
              <a:rPr lang="ko-KR" altLang="en-US"/>
              <a:t>아이콘 출처</a:t>
            </a:r>
            <a:r>
              <a:rPr lang="en-US" altLang="ko-KR"/>
              <a:t>:</a:t>
            </a:r>
            <a:r>
              <a:rPr lang="ko-KR" altLang="en-US"/>
              <a:t> </a:t>
            </a:r>
            <a:r>
              <a:rPr lang="en-US" altLang="ko-KR"/>
              <a:t>flaticon.com</a:t>
            </a:r>
            <a:endParaRPr lang="ko-KR" altLang="en-US"/>
          </a:p>
        </p:txBody>
      </p:sp>
      <p:sp>
        <p:nvSpPr>
          <p:cNvPr id="134" name="Google Shape;134;p4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ko-KR">
                <a:latin typeface="학교안심 산뜻돋움 M" panose="020B0603000000000000" pitchFamily="34" charset="-127"/>
                <a:ea typeface="학교안심 산뜻돋움 M" panose="020B0603000000000000" pitchFamily="34" charset="-127"/>
              </a:rPr>
              <a:t>4</a:t>
            </a:fld>
            <a:endParaRPr dirty="0">
              <a:latin typeface="학교안심 산뜻돋움 M" panose="020B0603000000000000" pitchFamily="34" charset="-127"/>
              <a:ea typeface="학교안심 산뜻돋움 M" panose="020B0603000000000000" pitchFamily="34" charset="-127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52" name="Google Shape;152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ko-KR"/>
              <a:t>5가지 영역으로 문제 행동을 나눠 학생들이 구체적인 예시를 떠올리기 쉽도록 했다.</a:t>
            </a:r>
            <a:endParaRPr/>
          </a:p>
        </p:txBody>
      </p:sp>
      <p:sp>
        <p:nvSpPr>
          <p:cNvPr id="153" name="Google Shape;153;p5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ko-KR">
                <a:latin typeface="학교안심 산뜻돋움 M" panose="020B0603000000000000" pitchFamily="34" charset="-127"/>
                <a:ea typeface="학교안심 산뜻돋움 M" panose="020B0603000000000000" pitchFamily="34" charset="-127"/>
              </a:rPr>
              <a:t>5</a:t>
            </a:fld>
            <a:endParaRPr dirty="0">
              <a:latin typeface="학교안심 산뜻돋움 M" panose="020B0603000000000000" pitchFamily="34" charset="-127"/>
              <a:ea typeface="학교안심 산뜻돋움 M" panose="020B0603000000000000" pitchFamily="34" charset="-127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Google Shape;167;g3629b07fcf6_0_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68" name="Google Shape;168;g3629b07fcf6_0_1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9" name="Google Shape;169;g3629b07fcf6_0_16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ko-KR">
                <a:latin typeface="학교안심 산뜻돋움 M" panose="020B0603000000000000" pitchFamily="34" charset="-127"/>
                <a:ea typeface="학교안심 산뜻돋움 M" panose="020B0603000000000000" pitchFamily="34" charset="-127"/>
              </a:rPr>
              <a:t>6</a:t>
            </a:fld>
            <a:endParaRPr dirty="0">
              <a:latin typeface="학교안심 산뜻돋움 M" panose="020B0603000000000000" pitchFamily="34" charset="-127"/>
              <a:ea typeface="학교안심 산뜻돋움 M" panose="020B0603000000000000" pitchFamily="34" charset="-127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Google Shape;180;g36dea5d958a_1_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81" name="Google Shape;181;g36dea5d958a_1_1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2" name="Google Shape;182;g36dea5d958a_1_11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ko-KR">
                <a:latin typeface="학교안심 산뜻돋움 M" panose="020B0603000000000000" pitchFamily="34" charset="-127"/>
                <a:ea typeface="학교안심 산뜻돋움 M" panose="020B0603000000000000" pitchFamily="34" charset="-127"/>
              </a:rPr>
              <a:t>7</a:t>
            </a:fld>
            <a:endParaRPr dirty="0">
              <a:latin typeface="학교안심 산뜻돋움 M" panose="020B0603000000000000" pitchFamily="34" charset="-127"/>
              <a:ea typeface="학교안심 산뜻돋움 M" panose="020B0603000000000000" pitchFamily="34" charset="-127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Google Shape;192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93" name="Google Shape;193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wrap="square" lIns="91424" tIns="45700" rIns="91424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ko-KR" altLang="en-US"/>
              <a:t>영상 출처</a:t>
            </a:r>
            <a:r>
              <a:rPr lang="en-US" altLang="ko-KR"/>
              <a:t>:</a:t>
            </a:r>
            <a:r>
              <a:rPr lang="ko-KR" altLang="en-US"/>
              <a:t> 시흥에코센터</a:t>
            </a:r>
            <a:r>
              <a:rPr lang="en-US" altLang="ko-KR"/>
              <a:t>(2023.1.17.).</a:t>
            </a:r>
            <a:r>
              <a:rPr lang="ko-KR" altLang="en-US"/>
              <a:t> [청소년재단 × 시흥에코센터] 기후위기대응실천청소년박람회 </a:t>
            </a:r>
            <a:r>
              <a:rPr lang="en-US" altLang="ko-KR"/>
              <a:t>[</a:t>
            </a:r>
            <a:r>
              <a:rPr lang="ko-KR" altLang="en-US"/>
              <a:t>영상</a:t>
            </a:r>
            <a:r>
              <a:rPr lang="en-US" altLang="ko-KR"/>
              <a:t>],</a:t>
            </a:r>
            <a:r>
              <a:rPr lang="ko-KR" altLang="en-US"/>
              <a:t> </a:t>
            </a:r>
            <a:r>
              <a:rPr lang="en-US" altLang="ko-KR"/>
              <a:t>YouTube</a:t>
            </a:r>
            <a:endParaRPr lang="en-US" altLang="ko-KR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ko-KR" altLang="en-US"/>
              <a:t>링크</a:t>
            </a:r>
            <a:r>
              <a:rPr lang="en-US" altLang="ko-KR"/>
              <a:t>:</a:t>
            </a:r>
            <a:r>
              <a:rPr lang="ko-KR" altLang="en-US"/>
              <a:t> </a:t>
            </a:r>
            <a:r>
              <a:rPr lang="ko-KR"/>
              <a:t>https://youtu.be/3pmGHTZwZrE?si=1BnOj__eHlzvW750</a:t>
            </a:r>
            <a:endParaRPr lang="ko-KR"/>
          </a:p>
        </p:txBody>
      </p:sp>
      <p:sp>
        <p:nvSpPr>
          <p:cNvPr id="194" name="Google Shape;194;p6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ko-KR">
                <a:latin typeface="학교안심 산뜻돋움 M" panose="020B0603000000000000" pitchFamily="34" charset="-127"/>
                <a:ea typeface="학교안심 산뜻돋움 M" panose="020B0603000000000000" pitchFamily="34" charset="-127"/>
              </a:rPr>
              <a:t>8</a:t>
            </a:fld>
            <a:endParaRPr dirty="0">
              <a:latin typeface="학교안심 산뜻돋움 M" panose="020B0603000000000000" pitchFamily="34" charset="-127"/>
              <a:ea typeface="학교안심 산뜻돋움 M" panose="020B0603000000000000" pitchFamily="34" charset="-127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Google Shape;203;g3629b07fcf6_0_3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04" name="Google Shape;204;g3629b07fcf6_0_3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5" name="Google Shape;205;g3629b07fcf6_0_35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ko-KR">
                <a:latin typeface="학교안심 산뜻돋움 M" panose="020B0603000000000000" pitchFamily="34" charset="-127"/>
                <a:ea typeface="학교안심 산뜻돋움 M" panose="020B0603000000000000" pitchFamily="34" charset="-127"/>
              </a:rPr>
              <a:t>9</a:t>
            </a:fld>
            <a:endParaRPr dirty="0">
              <a:latin typeface="학교안심 산뜻돋움 M" panose="020B0603000000000000" pitchFamily="34" charset="-127"/>
              <a:ea typeface="학교안심 산뜻돋움 M" panose="020B0603000000000000" pitchFamily="34" charset="-127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10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11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12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2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3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4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5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6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7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8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9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제목 슬라이드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10"/>
          <p:cNvSpPr txBox="1">
            <a:spLocks noGrp="1"/>
          </p:cNvSpPr>
          <p:nvPr>
            <p:ph type="ctrTitle"/>
          </p:nvPr>
        </p:nvSpPr>
        <p:spPr>
          <a:xfrm>
            <a:off x="914399" y="2130425"/>
            <a:ext cx="10363198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10"/>
          <p:cNvSpPr txBox="1">
            <a:spLocks noGrp="1"/>
          </p:cNvSpPr>
          <p:nvPr>
            <p:ph type="subTitle" idx="1"/>
          </p:nvPr>
        </p:nvSpPr>
        <p:spPr>
          <a:xfrm>
            <a:off x="1828799" y="3886200"/>
            <a:ext cx="8534399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18" name="Google Shape;18;p10"/>
          <p:cNvSpPr txBox="1">
            <a:spLocks noGrp="1"/>
          </p:cNvSpPr>
          <p:nvPr>
            <p:ph type="dt" idx="10"/>
          </p:nvPr>
        </p:nvSpPr>
        <p:spPr>
          <a:xfrm>
            <a:off x="609599" y="6356350"/>
            <a:ext cx="284479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10"/>
          <p:cNvSpPr txBox="1">
            <a:spLocks noGrp="1"/>
          </p:cNvSpPr>
          <p:nvPr>
            <p:ph type="ftr" idx="11"/>
          </p:nvPr>
        </p:nvSpPr>
        <p:spPr>
          <a:xfrm>
            <a:off x="4165599" y="6356350"/>
            <a:ext cx="386079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10"/>
          <p:cNvSpPr txBox="1">
            <a:spLocks noGrp="1"/>
          </p:cNvSpPr>
          <p:nvPr>
            <p:ph type="sldNum" idx="12"/>
          </p:nvPr>
        </p:nvSpPr>
        <p:spPr>
          <a:xfrm>
            <a:off x="8737599" y="6356350"/>
            <a:ext cx="284479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ko-K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간지" type="objOnly">
  <p:cSld name="OBJECT_ONLY"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9"/>
          <p:cNvSpPr txBox="1">
            <a:spLocks noGrp="1"/>
          </p:cNvSpPr>
          <p:nvPr>
            <p:ph type="ctrTitle"/>
          </p:nvPr>
        </p:nvSpPr>
        <p:spPr>
          <a:xfrm>
            <a:off x="0" y="2130425"/>
            <a:ext cx="121920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1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9"/>
          <p:cNvSpPr txBox="1">
            <a:spLocks noGrp="1"/>
          </p:cNvSpPr>
          <p:nvPr>
            <p:ph type="dt" idx="10"/>
          </p:nvPr>
        </p:nvSpPr>
        <p:spPr>
          <a:xfrm>
            <a:off x="609599" y="6356350"/>
            <a:ext cx="284479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9"/>
          <p:cNvSpPr txBox="1">
            <a:spLocks noGrp="1"/>
          </p:cNvSpPr>
          <p:nvPr>
            <p:ph type="ftr" idx="11"/>
          </p:nvPr>
        </p:nvSpPr>
        <p:spPr>
          <a:xfrm>
            <a:off x="4165599" y="6356350"/>
            <a:ext cx="386079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19"/>
          <p:cNvSpPr txBox="1">
            <a:spLocks noGrp="1"/>
          </p:cNvSpPr>
          <p:nvPr>
            <p:ph type="sldNum" idx="12"/>
          </p:nvPr>
        </p:nvSpPr>
        <p:spPr>
          <a:xfrm>
            <a:off x="8737599" y="6356350"/>
            <a:ext cx="284479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ko-K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목차" type="clipArtAndTx">
  <p:cSld name="CLIPART_AND_TEXT"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20"/>
          <p:cNvSpPr txBox="1">
            <a:spLocks noGrp="1"/>
          </p:cNvSpPr>
          <p:nvPr>
            <p:ph type="title"/>
          </p:nvPr>
        </p:nvSpPr>
        <p:spPr>
          <a:xfrm>
            <a:off x="609599" y="274638"/>
            <a:ext cx="10972798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20"/>
          <p:cNvSpPr txBox="1">
            <a:spLocks noGrp="1"/>
          </p:cNvSpPr>
          <p:nvPr>
            <p:ph type="body" idx="1"/>
          </p:nvPr>
        </p:nvSpPr>
        <p:spPr>
          <a:xfrm>
            <a:off x="2857477" y="2214563"/>
            <a:ext cx="6477021" cy="32146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lnSpc>
                <a:spcPct val="15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8" name="Google Shape;78;p20"/>
          <p:cNvSpPr txBox="1">
            <a:spLocks noGrp="1"/>
          </p:cNvSpPr>
          <p:nvPr>
            <p:ph type="dt" idx="10"/>
          </p:nvPr>
        </p:nvSpPr>
        <p:spPr>
          <a:xfrm>
            <a:off x="609599" y="6356350"/>
            <a:ext cx="284479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20"/>
          <p:cNvSpPr txBox="1">
            <a:spLocks noGrp="1"/>
          </p:cNvSpPr>
          <p:nvPr>
            <p:ph type="ftr" idx="11"/>
          </p:nvPr>
        </p:nvSpPr>
        <p:spPr>
          <a:xfrm>
            <a:off x="4165599" y="6356350"/>
            <a:ext cx="386079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20"/>
          <p:cNvSpPr txBox="1">
            <a:spLocks noGrp="1"/>
          </p:cNvSpPr>
          <p:nvPr>
            <p:ph type="sldNum" idx="12"/>
          </p:nvPr>
        </p:nvSpPr>
        <p:spPr>
          <a:xfrm>
            <a:off x="8737599" y="6356350"/>
            <a:ext cx="284479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ko-K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세로 제목 및 본문" type="vertTitleAndTx">
  <p:cSld name="VERTICAL_TITLE_AND_VERTICAL_TEXT"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21"/>
          <p:cNvSpPr txBox="1">
            <a:spLocks noGrp="1"/>
          </p:cNvSpPr>
          <p:nvPr>
            <p:ph type="title"/>
          </p:nvPr>
        </p:nvSpPr>
        <p:spPr>
          <a:xfrm rot="5400000">
            <a:off x="7285036" y="1828801"/>
            <a:ext cx="5851525" cy="27431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21"/>
          <p:cNvSpPr txBox="1">
            <a:spLocks noGrp="1"/>
          </p:cNvSpPr>
          <p:nvPr>
            <p:ph type="body" idx="1"/>
          </p:nvPr>
        </p:nvSpPr>
        <p:spPr>
          <a:xfrm rot="5400000">
            <a:off x="1697036" y="-812799"/>
            <a:ext cx="5851525" cy="80263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4" name="Google Shape;84;p21"/>
          <p:cNvSpPr txBox="1">
            <a:spLocks noGrp="1"/>
          </p:cNvSpPr>
          <p:nvPr>
            <p:ph type="dt" idx="10"/>
          </p:nvPr>
        </p:nvSpPr>
        <p:spPr>
          <a:xfrm>
            <a:off x="609599" y="6356350"/>
            <a:ext cx="284479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5" name="Google Shape;85;p21"/>
          <p:cNvSpPr txBox="1">
            <a:spLocks noGrp="1"/>
          </p:cNvSpPr>
          <p:nvPr>
            <p:ph type="ftr" idx="11"/>
          </p:nvPr>
        </p:nvSpPr>
        <p:spPr>
          <a:xfrm>
            <a:off x="4165599" y="6356350"/>
            <a:ext cx="386079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6" name="Google Shape;86;p21"/>
          <p:cNvSpPr txBox="1">
            <a:spLocks noGrp="1"/>
          </p:cNvSpPr>
          <p:nvPr>
            <p:ph type="sldNum" idx="12"/>
          </p:nvPr>
        </p:nvSpPr>
        <p:spPr>
          <a:xfrm>
            <a:off x="8737599" y="6356350"/>
            <a:ext cx="284479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ko-K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제목 및 내용" type="obj">
  <p:cSld name="OBJEC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11"/>
          <p:cNvSpPr txBox="1">
            <a:spLocks noGrp="1"/>
          </p:cNvSpPr>
          <p:nvPr>
            <p:ph type="title"/>
          </p:nvPr>
        </p:nvSpPr>
        <p:spPr>
          <a:xfrm>
            <a:off x="609599" y="274638"/>
            <a:ext cx="10972798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11"/>
          <p:cNvSpPr txBox="1">
            <a:spLocks noGrp="1"/>
          </p:cNvSpPr>
          <p:nvPr>
            <p:ph type="body" idx="1"/>
          </p:nvPr>
        </p:nvSpPr>
        <p:spPr>
          <a:xfrm>
            <a:off x="609599" y="1600200"/>
            <a:ext cx="10972798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11"/>
          <p:cNvSpPr txBox="1">
            <a:spLocks noGrp="1"/>
          </p:cNvSpPr>
          <p:nvPr>
            <p:ph type="dt" idx="10"/>
          </p:nvPr>
        </p:nvSpPr>
        <p:spPr>
          <a:xfrm>
            <a:off x="609599" y="6356350"/>
            <a:ext cx="284479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11"/>
          <p:cNvSpPr txBox="1">
            <a:spLocks noGrp="1"/>
          </p:cNvSpPr>
          <p:nvPr>
            <p:ph type="ftr" idx="11"/>
          </p:nvPr>
        </p:nvSpPr>
        <p:spPr>
          <a:xfrm>
            <a:off x="4165599" y="6356350"/>
            <a:ext cx="386079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11"/>
          <p:cNvSpPr txBox="1">
            <a:spLocks noGrp="1"/>
          </p:cNvSpPr>
          <p:nvPr>
            <p:ph type="sldNum" idx="12"/>
          </p:nvPr>
        </p:nvSpPr>
        <p:spPr>
          <a:xfrm>
            <a:off x="8737599" y="6356350"/>
            <a:ext cx="284479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ko-K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빈 화면" type="blank">
  <p:cSld name="BLANK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12"/>
          <p:cNvSpPr txBox="1">
            <a:spLocks noGrp="1"/>
          </p:cNvSpPr>
          <p:nvPr>
            <p:ph type="dt" idx="10"/>
          </p:nvPr>
        </p:nvSpPr>
        <p:spPr>
          <a:xfrm>
            <a:off x="609599" y="6356350"/>
            <a:ext cx="284479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12"/>
          <p:cNvSpPr txBox="1">
            <a:spLocks noGrp="1"/>
          </p:cNvSpPr>
          <p:nvPr>
            <p:ph type="ftr" idx="11"/>
          </p:nvPr>
        </p:nvSpPr>
        <p:spPr>
          <a:xfrm>
            <a:off x="4165599" y="6356350"/>
            <a:ext cx="386079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" name="Google Shape;30;p12"/>
          <p:cNvSpPr txBox="1">
            <a:spLocks noGrp="1"/>
          </p:cNvSpPr>
          <p:nvPr>
            <p:ph type="sldNum" idx="12"/>
          </p:nvPr>
        </p:nvSpPr>
        <p:spPr>
          <a:xfrm>
            <a:off x="8737599" y="6356350"/>
            <a:ext cx="284479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ko-K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구역 머리말" type="secHead">
  <p:cSld name="SECTION_HEADER"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13"/>
          <p:cNvSpPr txBox="1">
            <a:spLocks noGrp="1"/>
          </p:cNvSpPr>
          <p:nvPr>
            <p:ph type="title"/>
          </p:nvPr>
        </p:nvSpPr>
        <p:spPr>
          <a:xfrm>
            <a:off x="963083" y="4406900"/>
            <a:ext cx="10363198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sz="4000" b="1" cap="none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" name="Google Shape;33;p13"/>
          <p:cNvSpPr txBox="1">
            <a:spLocks noGrp="1"/>
          </p:cNvSpPr>
          <p:nvPr>
            <p:ph type="body" idx="1"/>
          </p:nvPr>
        </p:nvSpPr>
        <p:spPr>
          <a:xfrm>
            <a:off x="963083" y="2906713"/>
            <a:ext cx="10363198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marL="914400" lvl="1" indent="-22860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marL="2743200" lvl="5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marL="3200400" lvl="6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marL="3657600" lvl="7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marL="4114800" lvl="8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4" name="Google Shape;34;p13"/>
          <p:cNvSpPr txBox="1">
            <a:spLocks noGrp="1"/>
          </p:cNvSpPr>
          <p:nvPr>
            <p:ph type="dt" idx="10"/>
          </p:nvPr>
        </p:nvSpPr>
        <p:spPr>
          <a:xfrm>
            <a:off x="609599" y="6356350"/>
            <a:ext cx="284479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13"/>
          <p:cNvSpPr txBox="1">
            <a:spLocks noGrp="1"/>
          </p:cNvSpPr>
          <p:nvPr>
            <p:ph type="ftr" idx="11"/>
          </p:nvPr>
        </p:nvSpPr>
        <p:spPr>
          <a:xfrm>
            <a:off x="4165599" y="6356350"/>
            <a:ext cx="386079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" name="Google Shape;36;p13"/>
          <p:cNvSpPr txBox="1">
            <a:spLocks noGrp="1"/>
          </p:cNvSpPr>
          <p:nvPr>
            <p:ph type="sldNum" idx="12"/>
          </p:nvPr>
        </p:nvSpPr>
        <p:spPr>
          <a:xfrm>
            <a:off x="8737599" y="6356350"/>
            <a:ext cx="284479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ko-K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내용 2개" type="twoObj">
  <p:cSld name="TWO_OBJECTS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14"/>
          <p:cNvSpPr txBox="1">
            <a:spLocks noGrp="1"/>
          </p:cNvSpPr>
          <p:nvPr>
            <p:ph type="title"/>
          </p:nvPr>
        </p:nvSpPr>
        <p:spPr>
          <a:xfrm>
            <a:off x="609599" y="274638"/>
            <a:ext cx="10972798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14"/>
          <p:cNvSpPr txBox="1">
            <a:spLocks noGrp="1"/>
          </p:cNvSpPr>
          <p:nvPr>
            <p:ph type="body" idx="1"/>
          </p:nvPr>
        </p:nvSpPr>
        <p:spPr>
          <a:xfrm>
            <a:off x="609599" y="1600200"/>
            <a:ext cx="5384799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9pPr>
          </a:lstStyle>
          <a:p>
            <a:endParaRPr/>
          </a:p>
        </p:txBody>
      </p:sp>
      <p:sp>
        <p:nvSpPr>
          <p:cNvPr id="40" name="Google Shape;40;p14"/>
          <p:cNvSpPr txBox="1">
            <a:spLocks noGrp="1"/>
          </p:cNvSpPr>
          <p:nvPr>
            <p:ph type="body" idx="2"/>
          </p:nvPr>
        </p:nvSpPr>
        <p:spPr>
          <a:xfrm>
            <a:off x="6197599" y="1600200"/>
            <a:ext cx="5384799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9pPr>
          </a:lstStyle>
          <a:p>
            <a:endParaRPr/>
          </a:p>
        </p:txBody>
      </p:sp>
      <p:sp>
        <p:nvSpPr>
          <p:cNvPr id="41" name="Google Shape;41;p14"/>
          <p:cNvSpPr txBox="1">
            <a:spLocks noGrp="1"/>
          </p:cNvSpPr>
          <p:nvPr>
            <p:ph type="dt" idx="10"/>
          </p:nvPr>
        </p:nvSpPr>
        <p:spPr>
          <a:xfrm>
            <a:off x="609599" y="6356350"/>
            <a:ext cx="284479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14"/>
          <p:cNvSpPr txBox="1">
            <a:spLocks noGrp="1"/>
          </p:cNvSpPr>
          <p:nvPr>
            <p:ph type="ftr" idx="11"/>
          </p:nvPr>
        </p:nvSpPr>
        <p:spPr>
          <a:xfrm>
            <a:off x="4165599" y="6356350"/>
            <a:ext cx="386079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14"/>
          <p:cNvSpPr txBox="1">
            <a:spLocks noGrp="1"/>
          </p:cNvSpPr>
          <p:nvPr>
            <p:ph type="sldNum" idx="12"/>
          </p:nvPr>
        </p:nvSpPr>
        <p:spPr>
          <a:xfrm>
            <a:off x="8737599" y="6356350"/>
            <a:ext cx="284479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ko-K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제목만" type="titleOnly">
  <p:cSld name="TITLE_ONLY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5"/>
          <p:cNvSpPr txBox="1">
            <a:spLocks noGrp="1"/>
          </p:cNvSpPr>
          <p:nvPr>
            <p:ph type="title"/>
          </p:nvPr>
        </p:nvSpPr>
        <p:spPr>
          <a:xfrm>
            <a:off x="609599" y="274638"/>
            <a:ext cx="10972798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6" name="Google Shape;46;p15"/>
          <p:cNvSpPr txBox="1">
            <a:spLocks noGrp="1"/>
          </p:cNvSpPr>
          <p:nvPr>
            <p:ph type="dt" idx="10"/>
          </p:nvPr>
        </p:nvSpPr>
        <p:spPr>
          <a:xfrm>
            <a:off x="609599" y="6356350"/>
            <a:ext cx="284479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15"/>
          <p:cNvSpPr txBox="1">
            <a:spLocks noGrp="1"/>
          </p:cNvSpPr>
          <p:nvPr>
            <p:ph type="ftr" idx="11"/>
          </p:nvPr>
        </p:nvSpPr>
        <p:spPr>
          <a:xfrm>
            <a:off x="4165599" y="6356350"/>
            <a:ext cx="386079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15"/>
          <p:cNvSpPr txBox="1">
            <a:spLocks noGrp="1"/>
          </p:cNvSpPr>
          <p:nvPr>
            <p:ph type="sldNum" idx="12"/>
          </p:nvPr>
        </p:nvSpPr>
        <p:spPr>
          <a:xfrm>
            <a:off x="8737599" y="6356350"/>
            <a:ext cx="284479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ko-K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표" type="tbl">
  <p:cSld name="TABLE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6"/>
          <p:cNvSpPr txBox="1">
            <a:spLocks noGrp="1"/>
          </p:cNvSpPr>
          <p:nvPr>
            <p:ph type="title"/>
          </p:nvPr>
        </p:nvSpPr>
        <p:spPr>
          <a:xfrm>
            <a:off x="609599" y="274638"/>
            <a:ext cx="10972798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16"/>
          <p:cNvSpPr txBox="1">
            <a:spLocks noGrp="1"/>
          </p:cNvSpPr>
          <p:nvPr>
            <p:ph type="dt" idx="10"/>
          </p:nvPr>
        </p:nvSpPr>
        <p:spPr>
          <a:xfrm>
            <a:off x="609599" y="6356350"/>
            <a:ext cx="284479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16"/>
          <p:cNvSpPr txBox="1">
            <a:spLocks noGrp="1"/>
          </p:cNvSpPr>
          <p:nvPr>
            <p:ph type="ftr" idx="11"/>
          </p:nvPr>
        </p:nvSpPr>
        <p:spPr>
          <a:xfrm>
            <a:off x="4165599" y="6356350"/>
            <a:ext cx="386079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16"/>
          <p:cNvSpPr txBox="1">
            <a:spLocks noGrp="1"/>
          </p:cNvSpPr>
          <p:nvPr>
            <p:ph type="sldNum" idx="12"/>
          </p:nvPr>
        </p:nvSpPr>
        <p:spPr>
          <a:xfrm>
            <a:off x="8737599" y="6356350"/>
            <a:ext cx="284479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ko-K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내용 4개" type="fourObj">
  <p:cSld name="FOUR_OBJECTS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7"/>
          <p:cNvSpPr txBox="1">
            <a:spLocks noGrp="1"/>
          </p:cNvSpPr>
          <p:nvPr>
            <p:ph type="title"/>
          </p:nvPr>
        </p:nvSpPr>
        <p:spPr>
          <a:xfrm>
            <a:off x="609599" y="274638"/>
            <a:ext cx="10972798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17"/>
          <p:cNvSpPr txBox="1">
            <a:spLocks noGrp="1"/>
          </p:cNvSpPr>
          <p:nvPr>
            <p:ph type="body" idx="1"/>
          </p:nvPr>
        </p:nvSpPr>
        <p:spPr>
          <a:xfrm>
            <a:off x="609599" y="1600200"/>
            <a:ext cx="5384799" cy="219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57" name="Google Shape;57;p17"/>
          <p:cNvSpPr txBox="1">
            <a:spLocks noGrp="1"/>
          </p:cNvSpPr>
          <p:nvPr>
            <p:ph type="body" idx="2"/>
          </p:nvPr>
        </p:nvSpPr>
        <p:spPr>
          <a:xfrm>
            <a:off x="6197599" y="1600200"/>
            <a:ext cx="5384799" cy="219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58" name="Google Shape;58;p17"/>
          <p:cNvSpPr txBox="1">
            <a:spLocks noGrp="1"/>
          </p:cNvSpPr>
          <p:nvPr>
            <p:ph type="body" idx="3"/>
          </p:nvPr>
        </p:nvSpPr>
        <p:spPr>
          <a:xfrm>
            <a:off x="608037" y="3984220"/>
            <a:ext cx="5384799" cy="219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59" name="Google Shape;59;p17"/>
          <p:cNvSpPr txBox="1">
            <a:spLocks noGrp="1"/>
          </p:cNvSpPr>
          <p:nvPr>
            <p:ph type="body" idx="4"/>
          </p:nvPr>
        </p:nvSpPr>
        <p:spPr>
          <a:xfrm>
            <a:off x="6196036" y="3984220"/>
            <a:ext cx="5384799" cy="219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60" name="Google Shape;60;p17"/>
          <p:cNvSpPr txBox="1">
            <a:spLocks noGrp="1"/>
          </p:cNvSpPr>
          <p:nvPr>
            <p:ph type="dt" idx="10"/>
          </p:nvPr>
        </p:nvSpPr>
        <p:spPr>
          <a:xfrm>
            <a:off x="609599" y="6356350"/>
            <a:ext cx="284479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1" name="Google Shape;61;p17"/>
          <p:cNvSpPr txBox="1">
            <a:spLocks noGrp="1"/>
          </p:cNvSpPr>
          <p:nvPr>
            <p:ph type="ftr" idx="11"/>
          </p:nvPr>
        </p:nvSpPr>
        <p:spPr>
          <a:xfrm>
            <a:off x="4165599" y="6356350"/>
            <a:ext cx="386079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2" name="Google Shape;62;p17"/>
          <p:cNvSpPr txBox="1">
            <a:spLocks noGrp="1"/>
          </p:cNvSpPr>
          <p:nvPr>
            <p:ph type="sldNum" idx="12"/>
          </p:nvPr>
        </p:nvSpPr>
        <p:spPr>
          <a:xfrm>
            <a:off x="8737599" y="6356350"/>
            <a:ext cx="284479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ko-K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그림 및 설명" type="picTx">
  <p:cSld name="PICTURE_WITH_CAPTION_TEXT"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18"/>
          <p:cNvSpPr txBox="1">
            <a:spLocks noGrp="1"/>
          </p:cNvSpPr>
          <p:nvPr>
            <p:ph type="title"/>
          </p:nvPr>
        </p:nvSpPr>
        <p:spPr>
          <a:xfrm>
            <a:off x="2389716" y="4800600"/>
            <a:ext cx="7315199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5" name="Google Shape;65;p18"/>
          <p:cNvSpPr>
            <a:spLocks noGrp="1"/>
          </p:cNvSpPr>
          <p:nvPr>
            <p:ph type="pic" idx="2"/>
          </p:nvPr>
        </p:nvSpPr>
        <p:spPr>
          <a:xfrm>
            <a:off x="2389716" y="612775"/>
            <a:ext cx="7315199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66" name="Google Shape;66;p18"/>
          <p:cNvSpPr txBox="1">
            <a:spLocks noGrp="1"/>
          </p:cNvSpPr>
          <p:nvPr>
            <p:ph type="body" idx="1"/>
          </p:nvPr>
        </p:nvSpPr>
        <p:spPr>
          <a:xfrm>
            <a:off x="2389716" y="5367338"/>
            <a:ext cx="7315199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67" name="Google Shape;67;p18"/>
          <p:cNvSpPr txBox="1">
            <a:spLocks noGrp="1"/>
          </p:cNvSpPr>
          <p:nvPr>
            <p:ph type="dt" idx="10"/>
          </p:nvPr>
        </p:nvSpPr>
        <p:spPr>
          <a:xfrm>
            <a:off x="609599" y="6356350"/>
            <a:ext cx="284479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8" name="Google Shape;68;p18"/>
          <p:cNvSpPr txBox="1">
            <a:spLocks noGrp="1"/>
          </p:cNvSpPr>
          <p:nvPr>
            <p:ph type="ftr" idx="11"/>
          </p:nvPr>
        </p:nvSpPr>
        <p:spPr>
          <a:xfrm>
            <a:off x="4165599" y="6356350"/>
            <a:ext cx="386079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9" name="Google Shape;69;p18"/>
          <p:cNvSpPr txBox="1">
            <a:spLocks noGrp="1"/>
          </p:cNvSpPr>
          <p:nvPr>
            <p:ph type="sldNum" idx="12"/>
          </p:nvPr>
        </p:nvSpPr>
        <p:spPr>
          <a:xfrm>
            <a:off x="8737599" y="6356350"/>
            <a:ext cx="284479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ko-KR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Relationship Id="rId10" Type="http://schemas.openxmlformats.org/officeDocument/2006/relationships/slideLayout" Target="../slideLayouts/slideLayout10.xml"  /><Relationship Id="rId11" Type="http://schemas.openxmlformats.org/officeDocument/2006/relationships/slideLayout" Target="../slideLayouts/slideLayout11.xml"  /><Relationship Id="rId12" Type="http://schemas.openxmlformats.org/officeDocument/2006/relationships/slideLayout" Target="../slideLayouts/slideLayout12.xml"  /><Relationship Id="rId13" Type="http://schemas.openxmlformats.org/officeDocument/2006/relationships/theme" Target="../theme/theme1.xml"  /><Relationship Id="rId2" Type="http://schemas.openxmlformats.org/officeDocument/2006/relationships/slideLayout" Target="../slideLayouts/slideLayout2.xml"  /><Relationship Id="rId3" Type="http://schemas.openxmlformats.org/officeDocument/2006/relationships/slideLayout" Target="../slideLayouts/slideLayout3.xml"  /><Relationship Id="rId4" Type="http://schemas.openxmlformats.org/officeDocument/2006/relationships/slideLayout" Target="../slideLayouts/slideLayout4.xml"  /><Relationship Id="rId5" Type="http://schemas.openxmlformats.org/officeDocument/2006/relationships/slideLayout" Target="../slideLayouts/slideLayout5.xml"  /><Relationship Id="rId6" Type="http://schemas.openxmlformats.org/officeDocument/2006/relationships/slideLayout" Target="../slideLayouts/slideLayout6.xml"  /><Relationship Id="rId7" Type="http://schemas.openxmlformats.org/officeDocument/2006/relationships/slideLayout" Target="../slideLayouts/slideLayout7.xml"  /><Relationship Id="rId8" Type="http://schemas.openxmlformats.org/officeDocument/2006/relationships/slideLayout" Target="../slideLayouts/slideLayout8.xml"  /><Relationship Id="rId9" Type="http://schemas.openxmlformats.org/officeDocument/2006/relationships/slideLayout" Target="../slideLayouts/slideLayout9.xml" 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9"/>
          <p:cNvSpPr txBox="1">
            <a:spLocks noGrp="1"/>
          </p:cNvSpPr>
          <p:nvPr>
            <p:ph type="title"/>
          </p:nvPr>
        </p:nvSpPr>
        <p:spPr>
          <a:xfrm>
            <a:off x="609599" y="274638"/>
            <a:ext cx="10972798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11" name="Google Shape;11;p9"/>
          <p:cNvSpPr txBox="1">
            <a:spLocks noGrp="1"/>
          </p:cNvSpPr>
          <p:nvPr>
            <p:ph type="body" idx="1"/>
          </p:nvPr>
        </p:nvSpPr>
        <p:spPr>
          <a:xfrm>
            <a:off x="609599" y="1600200"/>
            <a:ext cx="10972798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9"/>
          <p:cNvSpPr txBox="1">
            <a:spLocks noGrp="1"/>
          </p:cNvSpPr>
          <p:nvPr>
            <p:ph type="dt" idx="10"/>
          </p:nvPr>
        </p:nvSpPr>
        <p:spPr>
          <a:xfrm>
            <a:off x="609599" y="6356350"/>
            <a:ext cx="284479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9"/>
          <p:cNvSpPr txBox="1">
            <a:spLocks noGrp="1"/>
          </p:cNvSpPr>
          <p:nvPr>
            <p:ph type="ftr" idx="11"/>
          </p:nvPr>
        </p:nvSpPr>
        <p:spPr>
          <a:xfrm>
            <a:off x="4165599" y="6356350"/>
            <a:ext cx="386079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9"/>
          <p:cNvSpPr txBox="1">
            <a:spLocks noGrp="1"/>
          </p:cNvSpPr>
          <p:nvPr>
            <p:ph type="sldNum" idx="12"/>
          </p:nvPr>
        </p:nvSpPr>
        <p:spPr>
          <a:xfrm>
            <a:off x="8737599" y="6356350"/>
            <a:ext cx="284479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ko-KR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Relationship Id="rId2" Type="http://schemas.openxmlformats.org/officeDocument/2006/relationships/notesSlide" Target="../notesSlides/notesSlide1.xml"  /><Relationship Id="rId3" Type="http://schemas.openxmlformats.org/officeDocument/2006/relationships/image" Target="../media/image1.png"  /><Relationship Id="rId4" Type="http://schemas.openxmlformats.org/officeDocument/2006/relationships/image" Target="../media/image2.png"  /><Relationship Id="rId5" Type="http://schemas.openxmlformats.org/officeDocument/2006/relationships/image" Target="../media/image3.png"  /><Relationship Id="rId6" Type="http://schemas.openxmlformats.org/officeDocument/2006/relationships/image" Target="../media/image4.png"  /><Relationship Id="rId7" Type="http://schemas.openxmlformats.org/officeDocument/2006/relationships/image" Target="../media/image5.png"  /><Relationship Id="rId8" Type="http://schemas.openxmlformats.org/officeDocument/2006/relationships/image" Target="../media/image6.png"  /></Relationships>
</file>

<file path=ppt/slides/_rels/slide10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Relationship Id="rId2" Type="http://schemas.openxmlformats.org/officeDocument/2006/relationships/notesSlide" Target="../notesSlides/notesSlide10.xml"  /><Relationship Id="rId3" Type="http://schemas.openxmlformats.org/officeDocument/2006/relationships/image" Target="../media/image12.png"  /></Relationships>
</file>

<file path=ppt/slides/_rels/slide11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Relationship Id="rId2" Type="http://schemas.openxmlformats.org/officeDocument/2006/relationships/notesSlide" Target="../notesSlides/notesSlide11.xml"  /><Relationship Id="rId3" Type="http://schemas.openxmlformats.org/officeDocument/2006/relationships/image" Target="../media/image13.png"  /></Relationships>
</file>

<file path=ppt/slides/_rels/slide2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Relationship Id="rId2" Type="http://schemas.openxmlformats.org/officeDocument/2006/relationships/notesSlide" Target="../notesSlides/notesSlide2.xml"  /><Relationship Id="rId3" Type="http://schemas.openxmlformats.org/officeDocument/2006/relationships/hyperlink" Target="http://www.youtube.com/watch?v=9T-SFHugq2s" TargetMode="External" /><Relationship Id="rId4" Type="http://schemas.openxmlformats.org/officeDocument/2006/relationships/image" Target="../media/image7.jpeg"  /></Relationships>
</file>

<file path=ppt/slides/_rels/slide3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Relationship Id="rId2" Type="http://schemas.openxmlformats.org/officeDocument/2006/relationships/notesSlide" Target="../notesSlides/notesSlide3.xml"  /><Relationship Id="rId3" Type="http://schemas.openxmlformats.org/officeDocument/2006/relationships/image" Target="../media/image8.png"  /></Relationships>
</file>

<file path=ppt/slides/_rels/slide4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Relationship Id="rId2" Type="http://schemas.openxmlformats.org/officeDocument/2006/relationships/notesSlide" Target="../notesSlides/notesSlide4.xml"  /><Relationship Id="rId3" Type="http://schemas.openxmlformats.org/officeDocument/2006/relationships/image" Target="../media/image9.png"  /></Relationships>
</file>

<file path=ppt/slides/_rels/slide5.xml.rels><?xml version="1.0" encoding="UTF-8" standalone="yes" ?><Relationships xmlns="http://schemas.openxmlformats.org/package/2006/relationships"><Relationship Id="rId1" Type="http://schemas.openxmlformats.org/officeDocument/2006/relationships/notesSlide" Target="../notesSlides/notesSlide5.xml"  /><Relationship Id="rId2" Type="http://schemas.openxmlformats.org/officeDocument/2006/relationships/slideLayout" Target="../slideLayouts/slideLayout1.xml"  /></Relationships>
</file>

<file path=ppt/slides/_rels/slide6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Relationship Id="rId2" Type="http://schemas.openxmlformats.org/officeDocument/2006/relationships/notesSlide" Target="../notesSlides/notesSlide6.xml"  /></Relationships>
</file>

<file path=ppt/slides/_rels/slide7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Relationship Id="rId2" Type="http://schemas.openxmlformats.org/officeDocument/2006/relationships/notesSlide" Target="../notesSlides/notesSlide7.xml"  /><Relationship Id="rId3" Type="http://schemas.openxmlformats.org/officeDocument/2006/relationships/image" Target="../media/image10.png"  /></Relationships>
</file>

<file path=ppt/slides/_rels/slide8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Relationship Id="rId2" Type="http://schemas.openxmlformats.org/officeDocument/2006/relationships/notesSlide" Target="../notesSlides/notesSlide8.xml"  /><Relationship Id="rId3" Type="http://schemas.openxmlformats.org/officeDocument/2006/relationships/hyperlink" Target="http://www.youtube.com/watch?v=3pmGHTZwZrE" TargetMode="External" /><Relationship Id="rId4" Type="http://schemas.openxmlformats.org/officeDocument/2006/relationships/image" Target="../media/image11.jpeg"  /></Relationships>
</file>

<file path=ppt/slides/_rels/slide9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Relationship Id="rId2" Type="http://schemas.openxmlformats.org/officeDocument/2006/relationships/notesSlide" Target="../notesSlides/notesSlide9.xml" 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3F8F6"/>
        </a:solidFill>
        <a:effectLst/>
      </p:bgPr>
    </p:bg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1"/>
          <p:cNvSpPr txBox="1">
            <a:spLocks noGrp="1"/>
          </p:cNvSpPr>
          <p:nvPr>
            <p:ph type="ctrTitle"/>
          </p:nvPr>
        </p:nvSpPr>
        <p:spPr>
          <a:xfrm>
            <a:off x="4434800" y="1960175"/>
            <a:ext cx="7757100" cy="3798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700"/>
              <a:buFont typeface="Arial"/>
              <a:buNone/>
            </a:pPr>
            <a:r>
              <a:rPr lang="ko-KR" sz="5400" dirty="0">
                <a:solidFill>
                  <a:schemeClr val="dk1"/>
                </a:solidFill>
                <a:latin typeface="학교안심 산뜻돋움 M" panose="020B0603000000000000" pitchFamily="34" charset="-127"/>
                <a:ea typeface="학교안심 산뜻돋움 M" panose="020B0603000000000000" pitchFamily="34" charset="-127"/>
                <a:cs typeface="Arial"/>
                <a:sym typeface="Arial"/>
              </a:rPr>
              <a:t>부천</a:t>
            </a:r>
            <a:r>
              <a:rPr lang="ko-KR" sz="5400" dirty="0">
                <a:latin typeface="학교안심 산뜻돋움 M" panose="020B0603000000000000" pitchFamily="34" charset="-127"/>
                <a:ea typeface="학교안심 산뜻돋움 M" panose="020B0603000000000000" pitchFamily="34" charset="-127"/>
                <a:cs typeface="Arial"/>
                <a:sym typeface="Arial"/>
              </a:rPr>
              <a:t>시 ‘환경교육한마당 </a:t>
            </a:r>
            <a:r>
              <a:rPr lang="ko-KR" sz="5400" dirty="0" err="1">
                <a:latin typeface="학교안심 산뜻돋움 M" panose="020B0603000000000000" pitchFamily="34" charset="-127"/>
                <a:ea typeface="학교안심 산뜻돋움 M" panose="020B0603000000000000" pitchFamily="34" charset="-127"/>
                <a:cs typeface="Arial"/>
                <a:sym typeface="Arial"/>
              </a:rPr>
              <a:t>행사’에</a:t>
            </a:r>
            <a:r>
              <a:rPr lang="ko-KR" sz="5400" dirty="0">
                <a:latin typeface="학교안심 산뜻돋움 M" panose="020B0603000000000000" pitchFamily="34" charset="-127"/>
                <a:ea typeface="학교안심 산뜻돋움 M" panose="020B0603000000000000" pitchFamily="34" charset="-127"/>
                <a:cs typeface="Arial"/>
                <a:sym typeface="Arial"/>
              </a:rPr>
              <a:t> 열고 싶은 </a:t>
            </a:r>
            <a:endParaRPr sz="5400" dirty="0">
              <a:latin typeface="학교안심 산뜻돋움 M" panose="020B0603000000000000" pitchFamily="34" charset="-127"/>
              <a:ea typeface="학교안심 산뜻돋움 M" panose="020B0603000000000000" pitchFamily="34" charset="-127"/>
              <a:cs typeface="Arial"/>
              <a:sym typeface="Arial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700"/>
              <a:buFont typeface="Arial"/>
              <a:buNone/>
            </a:pPr>
            <a:r>
              <a:rPr lang="ko-KR" sz="5400" dirty="0" err="1">
                <a:latin typeface="학교안심 산뜻돋움 M" panose="020B0603000000000000" pitchFamily="34" charset="-127"/>
                <a:ea typeface="학교안심 산뜻돋움 M" panose="020B0603000000000000" pitchFamily="34" charset="-127"/>
                <a:cs typeface="Arial"/>
                <a:sym typeface="Arial"/>
              </a:rPr>
              <a:t>넷제로</a:t>
            </a:r>
            <a:r>
              <a:rPr lang="ko-KR" sz="5400" dirty="0">
                <a:latin typeface="학교안심 산뜻돋움 M" panose="020B0603000000000000" pitchFamily="34" charset="-127"/>
                <a:ea typeface="학교안심 산뜻돋움 M" panose="020B0603000000000000" pitchFamily="34" charset="-127"/>
                <a:cs typeface="Arial"/>
                <a:sym typeface="Arial"/>
              </a:rPr>
              <a:t> 부스를 계획해봅시다.</a:t>
            </a:r>
            <a:endParaRPr sz="5400" dirty="0">
              <a:solidFill>
                <a:schemeClr val="dk1"/>
              </a:solidFill>
              <a:latin typeface="학교안심 산뜻돋움 M" panose="020B0603000000000000" pitchFamily="34" charset="-127"/>
              <a:ea typeface="학교안심 산뜻돋움 M" panose="020B0603000000000000" pitchFamily="34" charset="-127"/>
              <a:cs typeface="Arial"/>
              <a:sym typeface="Arial"/>
            </a:endParaRPr>
          </a:p>
        </p:txBody>
      </p:sp>
      <p:sp>
        <p:nvSpPr>
          <p:cNvPr id="93" name="Google Shape;93;p1"/>
          <p:cNvSpPr txBox="1">
            <a:spLocks noGrp="1"/>
          </p:cNvSpPr>
          <p:nvPr>
            <p:ph type="subTitle" idx="1"/>
          </p:nvPr>
        </p:nvSpPr>
        <p:spPr>
          <a:xfrm>
            <a:off x="3309700" y="0"/>
            <a:ext cx="8882300" cy="687832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</a:pPr>
            <a:r>
              <a:rPr lang="ko-KR" sz="2800" dirty="0">
                <a:latin typeface="학교안심 산뜻돋움 M" panose="020B0603000000000000" pitchFamily="34" charset="-127"/>
                <a:ea typeface="학교안심 산뜻돋움 M" panose="020B0603000000000000" pitchFamily="34" charset="-127"/>
                <a:cs typeface="Arial"/>
                <a:sym typeface="Arial"/>
              </a:rPr>
              <a:t> 우리학교 체험형/생활환경중심형(초등 4~6학년군)</a:t>
            </a:r>
            <a:endParaRPr sz="2800" dirty="0">
              <a:latin typeface="학교안심 산뜻돋움 M" panose="020B0603000000000000" pitchFamily="34" charset="-127"/>
              <a:ea typeface="학교안심 산뜻돋움 M" panose="020B0603000000000000" pitchFamily="34" charset="-127"/>
              <a:cs typeface="Arial"/>
              <a:sym typeface="Arial"/>
            </a:endParaRPr>
          </a:p>
        </p:txBody>
      </p:sp>
      <p:grpSp>
        <p:nvGrpSpPr>
          <p:cNvPr id="94" name="Google Shape;94;p1"/>
          <p:cNvGrpSpPr/>
          <p:nvPr/>
        </p:nvGrpSpPr>
        <p:grpSpPr>
          <a:xfrm>
            <a:off x="9368045" y="985159"/>
            <a:ext cx="2290075" cy="771071"/>
            <a:chOff x="9407074" y="304801"/>
            <a:chExt cx="2290075" cy="771071"/>
          </a:xfrm>
        </p:grpSpPr>
        <p:sp>
          <p:nvSpPr>
            <p:cNvPr id="95" name="Google Shape;95;p1"/>
            <p:cNvSpPr/>
            <p:nvPr/>
          </p:nvSpPr>
          <p:spPr>
            <a:xfrm>
              <a:off x="9407074" y="304801"/>
              <a:ext cx="2290075" cy="771071"/>
            </a:xfrm>
            <a:prstGeom prst="flowChartTerminator">
              <a:avLst/>
            </a:prstGeom>
            <a:solidFill>
              <a:srgbClr val="D3E2F5"/>
            </a:solidFill>
            <a:ln w="1905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6" name="Google Shape;96;p1"/>
            <p:cNvSpPr/>
            <p:nvPr/>
          </p:nvSpPr>
          <p:spPr>
            <a:xfrm>
              <a:off x="9528970" y="400618"/>
              <a:ext cx="2066127" cy="584540"/>
            </a:xfrm>
            <a:prstGeom prst="flowChartTerminator">
              <a:avLst/>
            </a:prstGeom>
            <a:solidFill>
              <a:srgbClr val="D3E2F5"/>
            </a:solidFill>
            <a:ln w="1905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ko-KR" sz="2500" dirty="0">
                  <a:solidFill>
                    <a:schemeClr val="dk1"/>
                  </a:solidFill>
                  <a:latin typeface="학교안심 산뜻돋움 M" panose="020B0603000000000000" pitchFamily="34" charset="-127"/>
                  <a:ea typeface="학교안심 산뜻돋움 M" panose="020B0603000000000000" pitchFamily="34" charset="-127"/>
                </a:rPr>
                <a:t>6-7</a:t>
              </a:r>
              <a:r>
                <a:rPr lang="ko-KR" sz="2500" b="0" i="0" u="none" strike="noStrike" cap="none" dirty="0">
                  <a:solidFill>
                    <a:schemeClr val="dk1"/>
                  </a:solidFill>
                  <a:latin typeface="학교안심 산뜻돋움 M" panose="020B0603000000000000" pitchFamily="34" charset="-127"/>
                  <a:ea typeface="학교안심 산뜻돋움 M" panose="020B0603000000000000" pitchFamily="34" charset="-127"/>
                  <a:sym typeface="Arial"/>
                </a:rPr>
                <a:t>/</a:t>
              </a:r>
              <a:r>
                <a:rPr lang="ko-KR" sz="2500" dirty="0">
                  <a:solidFill>
                    <a:schemeClr val="dk1"/>
                  </a:solidFill>
                  <a:latin typeface="학교안심 산뜻돋움 M" panose="020B0603000000000000" pitchFamily="34" charset="-127"/>
                  <a:ea typeface="학교안심 산뜻돋움 M" panose="020B0603000000000000" pitchFamily="34" charset="-127"/>
                </a:rPr>
                <a:t>7</a:t>
              </a:r>
              <a:r>
                <a:rPr lang="ko-KR" sz="2500" b="0" i="0" u="none" strike="noStrike" cap="none" dirty="0">
                  <a:solidFill>
                    <a:schemeClr val="dk1"/>
                  </a:solidFill>
                  <a:latin typeface="학교안심 산뜻돋움 M" panose="020B0603000000000000" pitchFamily="34" charset="-127"/>
                  <a:ea typeface="학교안심 산뜻돋움 M" panose="020B0603000000000000" pitchFamily="34" charset="-127"/>
                  <a:sym typeface="Arial"/>
                </a:rPr>
                <a:t>차시</a:t>
              </a:r>
              <a:endParaRPr sz="2500" b="0" i="0" u="none" strike="noStrike" cap="none" dirty="0">
                <a:solidFill>
                  <a:schemeClr val="dk1"/>
                </a:solidFill>
                <a:latin typeface="학교안심 산뜻돋움 M" panose="020B0603000000000000" pitchFamily="34" charset="-127"/>
                <a:ea typeface="학교안심 산뜻돋움 M" panose="020B0603000000000000" pitchFamily="34" charset="-127"/>
                <a:sym typeface="Arial"/>
              </a:endParaRPr>
            </a:p>
          </p:txBody>
        </p:sp>
      </p:grpSp>
      <p:sp>
        <p:nvSpPr>
          <p:cNvPr id="97" name="Google Shape;97;p1"/>
          <p:cNvSpPr txBox="1"/>
          <p:nvPr/>
        </p:nvSpPr>
        <p:spPr>
          <a:xfrm>
            <a:off x="4434794" y="985159"/>
            <a:ext cx="247696" cy="3654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8" name="Google Shape;98;p1"/>
          <p:cNvSpPr/>
          <p:nvPr/>
        </p:nvSpPr>
        <p:spPr>
          <a:xfrm>
            <a:off x="10150863" y="6499541"/>
            <a:ext cx="1896304" cy="323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ko-KR" sz="1500" b="0" i="0" u="none" strike="noStrike" cap="none" dirty="0">
                <a:solidFill>
                  <a:srgbClr val="BFBFBF"/>
                </a:solidFill>
                <a:latin typeface="학교안심 산뜻돋움 M" panose="020B0603000000000000" pitchFamily="34" charset="-127"/>
                <a:ea typeface="학교안심 산뜻돋움 M" panose="020B0603000000000000" pitchFamily="34" charset="-127"/>
                <a:sym typeface="Arial"/>
              </a:rPr>
              <a:t>이미지: flaticon.com</a:t>
            </a:r>
            <a:endParaRPr sz="1500" b="0" i="0" u="none" strike="noStrike" cap="none" dirty="0">
              <a:solidFill>
                <a:srgbClr val="BFBFBF"/>
              </a:solidFill>
              <a:latin typeface="학교안심 산뜻돋움 M" panose="020B0603000000000000" pitchFamily="34" charset="-127"/>
              <a:ea typeface="학교안심 산뜻돋움 M" panose="020B0603000000000000" pitchFamily="34" charset="-127"/>
              <a:sym typeface="Arial"/>
            </a:endParaRPr>
          </a:p>
        </p:txBody>
      </p:sp>
      <p:pic>
        <p:nvPicPr>
          <p:cNvPr id="99" name="Google Shape;99;p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3309700" cy="687832"/>
          </a:xfrm>
          <a:prstGeom prst="rect">
            <a:avLst/>
          </a:prstGeom>
          <a:noFill/>
          <a:ln>
            <a:noFill/>
          </a:ln>
        </p:spPr>
      </p:pic>
      <p:pic>
        <p:nvPicPr>
          <p:cNvPr id="100" name="Google Shape;100;p1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227816" y="1756230"/>
            <a:ext cx="4352272" cy="4352272"/>
          </a:xfrm>
          <a:prstGeom prst="rect">
            <a:avLst/>
          </a:prstGeom>
          <a:noFill/>
          <a:ln>
            <a:noFill/>
          </a:ln>
        </p:spPr>
      </p:pic>
      <p:pic>
        <p:nvPicPr>
          <p:cNvPr id="101" name="Google Shape;101;p1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426040" y="4328699"/>
            <a:ext cx="1153976" cy="1153976"/>
          </a:xfrm>
          <a:prstGeom prst="rect">
            <a:avLst/>
          </a:prstGeom>
          <a:noFill/>
          <a:ln>
            <a:noFill/>
          </a:ln>
        </p:spPr>
      </p:pic>
      <p:pic>
        <p:nvPicPr>
          <p:cNvPr id="102" name="Google Shape;102;p1"/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1009748" y="1665516"/>
            <a:ext cx="959836" cy="959836"/>
          </a:xfrm>
          <a:prstGeom prst="rect">
            <a:avLst/>
          </a:prstGeom>
          <a:noFill/>
          <a:ln>
            <a:noFill/>
          </a:ln>
        </p:spPr>
      </p:pic>
      <p:pic>
        <p:nvPicPr>
          <p:cNvPr id="103" name="Google Shape;103;p1"/>
          <p:cNvPicPr preferRelativeResize="0"/>
          <p:nvPr/>
        </p:nvPicPr>
        <p:blipFill rotWithShape="1">
          <a:blip r:embed="rId7">
            <a:alphaModFix/>
          </a:blip>
          <a:srcRect/>
          <a:stretch/>
        </p:blipFill>
        <p:spPr>
          <a:xfrm rot="2491486">
            <a:off x="3173177" y="1622291"/>
            <a:ext cx="1046284" cy="1046284"/>
          </a:xfrm>
          <a:prstGeom prst="rect">
            <a:avLst/>
          </a:prstGeom>
          <a:noFill/>
          <a:ln>
            <a:noFill/>
          </a:ln>
        </p:spPr>
      </p:pic>
      <p:pic>
        <p:nvPicPr>
          <p:cNvPr id="104" name="Google Shape;104;p1"/>
          <p:cNvPicPr preferRelativeResize="0"/>
          <p:nvPr/>
        </p:nvPicPr>
        <p:blipFill rotWithShape="1">
          <a:blip r:embed="rId8">
            <a:alphaModFix/>
          </a:blip>
          <a:srcRect/>
          <a:stretch/>
        </p:blipFill>
        <p:spPr>
          <a:xfrm>
            <a:off x="2846479" y="5019454"/>
            <a:ext cx="926443" cy="92644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3F8F6"/>
        </a:solidFill>
        <a:effectLst/>
      </p:bgPr>
    </p:bg>
    <p:spTree>
      <p:nvGrpSpPr>
        <p:cNvPr id="1" name="Shape 2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" name="Google Shape;219;g36dea5d958a_1_0"/>
          <p:cNvSpPr/>
          <p:nvPr/>
        </p:nvSpPr>
        <p:spPr>
          <a:xfrm>
            <a:off x="10224179" y="455231"/>
            <a:ext cx="1288710" cy="505170"/>
          </a:xfrm>
          <a:prstGeom prst="flowChartTerminator">
            <a:avLst/>
          </a:prstGeom>
          <a:solidFill>
            <a:srgbClr val="C8DAF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ko-KR" sz="2000" dirty="0">
                <a:solidFill>
                  <a:schemeClr val="dk1"/>
                </a:solidFill>
                <a:latin typeface="학교안심 산뜻돋움 M" panose="020B0603000000000000" pitchFamily="34" charset="-127"/>
                <a:ea typeface="학교안심 산뜻돋움 M" panose="020B0603000000000000" pitchFamily="34" charset="-127"/>
                <a:sym typeface="Arial"/>
              </a:rPr>
              <a:t>활동지</a:t>
            </a:r>
            <a:r>
              <a:rPr lang="ko-KR" sz="2000" dirty="0">
                <a:solidFill>
                  <a:schemeClr val="dk1"/>
                </a:solidFill>
                <a:latin typeface="학교안심 산뜻돋움 M" panose="020B0603000000000000" pitchFamily="34" charset="-127"/>
                <a:ea typeface="학교안심 산뜻돋움 M" panose="020B0603000000000000" pitchFamily="34" charset="-127"/>
              </a:rPr>
              <a:t>5</a:t>
            </a:r>
            <a:endParaRPr sz="2000" dirty="0">
              <a:solidFill>
                <a:schemeClr val="dk1"/>
              </a:solidFill>
              <a:latin typeface="학교안심 산뜻돋움 M" panose="020B0603000000000000" pitchFamily="34" charset="-127"/>
              <a:ea typeface="학교안심 산뜻돋움 M" panose="020B0603000000000000" pitchFamily="34" charset="-127"/>
              <a:sym typeface="Arial"/>
            </a:endParaRPr>
          </a:p>
        </p:txBody>
      </p:sp>
      <p:sp>
        <p:nvSpPr>
          <p:cNvPr id="220" name="Google Shape;220;g36dea5d958a_1_0"/>
          <p:cNvSpPr/>
          <p:nvPr/>
        </p:nvSpPr>
        <p:spPr>
          <a:xfrm>
            <a:off x="433462" y="288118"/>
            <a:ext cx="6689100" cy="825000"/>
          </a:xfrm>
          <a:prstGeom prst="roundRect">
            <a:avLst>
              <a:gd name="adj" fmla="val 50000"/>
            </a:avLst>
          </a:prstGeom>
          <a:solidFill>
            <a:schemeClr val="lt1"/>
          </a:solidFill>
          <a:ln w="25400" cap="flat" cmpd="sng">
            <a:solidFill>
              <a:srgbClr val="90D3F8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400" dirty="0">
              <a:solidFill>
                <a:schemeClr val="dk1"/>
              </a:solidFill>
              <a:latin typeface="학교안심 산뜻돋움 M" panose="020B0603000000000000" pitchFamily="34" charset="-127"/>
              <a:ea typeface="학교안심 산뜻돋움 M" panose="020B0603000000000000" pitchFamily="34" charset="-127"/>
              <a:sym typeface="Arial"/>
            </a:endParaRPr>
          </a:p>
        </p:txBody>
      </p:sp>
      <p:sp>
        <p:nvSpPr>
          <p:cNvPr id="221" name="Google Shape;221;g36dea5d958a_1_0"/>
          <p:cNvSpPr/>
          <p:nvPr/>
        </p:nvSpPr>
        <p:spPr>
          <a:xfrm>
            <a:off x="602552" y="407905"/>
            <a:ext cx="1670100" cy="599700"/>
          </a:xfrm>
          <a:prstGeom prst="roundRect">
            <a:avLst>
              <a:gd name="adj" fmla="val 50000"/>
            </a:avLst>
          </a:prstGeom>
          <a:solidFill>
            <a:srgbClr val="77C8E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ko-KR" sz="2500" b="1" dirty="0">
                <a:solidFill>
                  <a:schemeClr val="lt1"/>
                </a:solidFill>
                <a:latin typeface="학교안심 산뜻돋움 M" panose="020B0603000000000000" pitchFamily="34" charset="-127"/>
                <a:ea typeface="학교안심 산뜻돋움 M" panose="020B0603000000000000" pitchFamily="34" charset="-127"/>
                <a:sym typeface="Arial"/>
              </a:rPr>
              <a:t>활동2</a:t>
            </a:r>
            <a:endParaRPr sz="2500" b="1" dirty="0">
              <a:solidFill>
                <a:schemeClr val="lt1"/>
              </a:solidFill>
              <a:latin typeface="학교안심 산뜻돋움 M" panose="020B0603000000000000" pitchFamily="34" charset="-127"/>
              <a:ea typeface="학교안심 산뜻돋움 M" panose="020B0603000000000000" pitchFamily="34" charset="-127"/>
              <a:sym typeface="Arial"/>
            </a:endParaRPr>
          </a:p>
        </p:txBody>
      </p:sp>
      <p:sp>
        <p:nvSpPr>
          <p:cNvPr id="222" name="Google Shape;222;g36dea5d958a_1_0"/>
          <p:cNvSpPr/>
          <p:nvPr/>
        </p:nvSpPr>
        <p:spPr>
          <a:xfrm>
            <a:off x="2360352" y="467825"/>
            <a:ext cx="4909200" cy="463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ko-KR" sz="2500" dirty="0" err="1">
                <a:solidFill>
                  <a:schemeClr val="dk1"/>
                </a:solidFill>
                <a:latin typeface="학교안심 산뜻돋움 M" panose="020B0603000000000000" pitchFamily="34" charset="-127"/>
                <a:ea typeface="학교안심 산뜻돋움 M" panose="020B0603000000000000" pitchFamily="34" charset="-127"/>
              </a:rPr>
              <a:t>넷제로</a:t>
            </a:r>
            <a:r>
              <a:rPr lang="ko-KR" sz="2500" dirty="0">
                <a:solidFill>
                  <a:schemeClr val="dk1"/>
                </a:solidFill>
                <a:latin typeface="학교안심 산뜻돋움 M" panose="020B0603000000000000" pitchFamily="34" charset="-127"/>
                <a:ea typeface="학교안심 산뜻돋움 M" panose="020B0603000000000000" pitchFamily="34" charset="-127"/>
              </a:rPr>
              <a:t> 부스 계획하기-참고영상</a:t>
            </a:r>
            <a:endParaRPr sz="2500" dirty="0">
              <a:solidFill>
                <a:schemeClr val="dk1"/>
              </a:solidFill>
              <a:latin typeface="학교안심 산뜻돋움 M" panose="020B0603000000000000" pitchFamily="34" charset="-127"/>
              <a:ea typeface="학교안심 산뜻돋움 M" panose="020B0603000000000000" pitchFamily="34" charset="-127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ko-KR" sz="2500" dirty="0">
                <a:solidFill>
                  <a:schemeClr val="dk1"/>
                </a:solidFill>
                <a:latin typeface="학교안심 산뜻돋움 M" panose="020B0603000000000000" pitchFamily="34" charset="-127"/>
                <a:ea typeface="학교안심 산뜻돋움 M" panose="020B0603000000000000" pitchFamily="34" charset="-127"/>
              </a:rPr>
              <a:t> </a:t>
            </a:r>
            <a:endParaRPr sz="2500" dirty="0">
              <a:solidFill>
                <a:schemeClr val="dk1"/>
              </a:solidFill>
              <a:latin typeface="학교안심 산뜻돋움 M" panose="020B0603000000000000" pitchFamily="34" charset="-127"/>
              <a:ea typeface="학교안심 산뜻돋움 M" panose="020B0603000000000000" pitchFamily="34" charset="-127"/>
            </a:endParaRPr>
          </a:p>
        </p:txBody>
      </p:sp>
      <p:sp>
        <p:nvSpPr>
          <p:cNvPr id="223" name="Google Shape;223;g36dea5d958a_1_0"/>
          <p:cNvSpPr/>
          <p:nvPr/>
        </p:nvSpPr>
        <p:spPr>
          <a:xfrm>
            <a:off x="361383" y="1304473"/>
            <a:ext cx="11469300" cy="5329500"/>
          </a:xfrm>
          <a:prstGeom prst="roundRect">
            <a:avLst>
              <a:gd name="adj" fmla="val 8073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4" name="Google Shape;224;g36dea5d958a_1_0"/>
          <p:cNvSpPr/>
          <p:nvPr/>
        </p:nvSpPr>
        <p:spPr>
          <a:xfrm>
            <a:off x="554156" y="1464949"/>
            <a:ext cx="11083800" cy="64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ko-KR" sz="4000" b="1" dirty="0">
                <a:solidFill>
                  <a:schemeClr val="dk1"/>
                </a:solidFill>
                <a:latin typeface="학교안심 산뜻돋움 M" panose="020B0603000000000000" pitchFamily="34" charset="-127"/>
                <a:ea typeface="학교안심 산뜻돋움 M" panose="020B0603000000000000" pitchFamily="34" charset="-127"/>
                <a:sym typeface="Arial"/>
              </a:rPr>
              <a:t>활동안내 </a:t>
            </a:r>
            <a:r>
              <a:rPr lang="ko-KR" sz="4000" b="1" dirty="0">
                <a:solidFill>
                  <a:schemeClr val="dk1"/>
                </a:solidFill>
                <a:latin typeface="학교안심 산뜻돋움 M" panose="020B0603000000000000" pitchFamily="34" charset="-127"/>
                <a:ea typeface="학교안심 산뜻돋움 M" panose="020B0603000000000000" pitchFamily="34" charset="-127"/>
              </a:rPr>
              <a:t>예시</a:t>
            </a:r>
            <a:endParaRPr sz="4000" b="1" i="0" u="none" strike="noStrike" cap="none" dirty="0">
              <a:solidFill>
                <a:schemeClr val="dk1"/>
              </a:solidFill>
              <a:latin typeface="학교안심 산뜻돋움 M" panose="020B0603000000000000" pitchFamily="34" charset="-127"/>
              <a:ea typeface="학교안심 산뜻돋움 M" panose="020B0603000000000000" pitchFamily="34" charset="-127"/>
              <a:sym typeface="Arial"/>
            </a:endParaRPr>
          </a:p>
        </p:txBody>
      </p:sp>
      <p:pic>
        <p:nvPicPr>
          <p:cNvPr id="225" name="Google Shape;225;g36dea5d958a_1_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867038" y="2195325"/>
            <a:ext cx="6448425" cy="4438650"/>
          </a:xfrm>
          <a:prstGeom prst="rect">
            <a:avLst/>
          </a:prstGeom>
          <a:solidFill>
            <a:schemeClr val="lt1"/>
          </a:solidFill>
          <a:ln>
            <a:noFill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3F8F6"/>
        </a:solidFill>
        <a:effectLst/>
      </p:bgPr>
    </p:bg>
    <p:spTree>
      <p:nvGrpSpPr>
        <p:cNvPr id="1" name="Shape 2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" name="Google Shape;231;p8"/>
          <p:cNvSpPr/>
          <p:nvPr/>
        </p:nvSpPr>
        <p:spPr>
          <a:xfrm>
            <a:off x="0" y="6575651"/>
            <a:ext cx="12192000" cy="282348"/>
          </a:xfrm>
          <a:prstGeom prst="flowChartProcess">
            <a:avLst/>
          </a:prstGeom>
          <a:solidFill>
            <a:srgbClr val="8CD8D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2" name="Google Shape;232;p8"/>
          <p:cNvSpPr/>
          <p:nvPr/>
        </p:nvSpPr>
        <p:spPr>
          <a:xfrm>
            <a:off x="4501263" y="620217"/>
            <a:ext cx="3189600" cy="965700"/>
          </a:xfrm>
          <a:prstGeom prst="roundRect">
            <a:avLst>
              <a:gd name="adj" fmla="val 50000"/>
            </a:avLst>
          </a:prstGeom>
          <a:solidFill>
            <a:srgbClr val="77C8E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ko-KR" sz="4000" b="1" dirty="0">
                <a:solidFill>
                  <a:schemeClr val="lt1"/>
                </a:solidFill>
                <a:latin typeface="학교안심 산뜻돋움 M" panose="020B0603000000000000" pitchFamily="34" charset="-127"/>
                <a:ea typeface="학교안심 산뜻돋움 M" panose="020B0603000000000000" pitchFamily="34" charset="-127"/>
                <a:sym typeface="Arial"/>
              </a:rPr>
              <a:t>정리하기</a:t>
            </a:r>
            <a:endParaRPr sz="4000" b="1" dirty="0">
              <a:solidFill>
                <a:schemeClr val="lt1"/>
              </a:solidFill>
              <a:latin typeface="학교안심 산뜻돋움 M" panose="020B0603000000000000" pitchFamily="34" charset="-127"/>
              <a:ea typeface="학교안심 산뜻돋움 M" panose="020B0603000000000000" pitchFamily="34" charset="-127"/>
              <a:sym typeface="Arial"/>
            </a:endParaRPr>
          </a:p>
        </p:txBody>
      </p:sp>
      <p:sp>
        <p:nvSpPr>
          <p:cNvPr id="233" name="Google Shape;233;p8"/>
          <p:cNvSpPr txBox="1"/>
          <p:nvPr/>
        </p:nvSpPr>
        <p:spPr>
          <a:xfrm>
            <a:off x="5378300" y="2440823"/>
            <a:ext cx="5607300" cy="305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ko-KR" sz="4000" b="1" dirty="0" err="1">
                <a:solidFill>
                  <a:schemeClr val="dk1"/>
                </a:solidFill>
                <a:latin typeface="학교안심 산뜻돋움 M" panose="020B0603000000000000" pitchFamily="34" charset="-127"/>
                <a:ea typeface="학교안심 산뜻돋움 M" panose="020B0603000000000000" pitchFamily="34" charset="-127"/>
              </a:rPr>
              <a:t>넷제로</a:t>
            </a:r>
            <a:r>
              <a:rPr lang="ko-KR" sz="4000" b="1" dirty="0">
                <a:solidFill>
                  <a:schemeClr val="dk1"/>
                </a:solidFill>
                <a:latin typeface="학교안심 산뜻돋움 M" panose="020B0603000000000000" pitchFamily="34" charset="-127"/>
                <a:ea typeface="학교안심 산뜻돋움 M" panose="020B0603000000000000" pitchFamily="34" charset="-127"/>
              </a:rPr>
              <a:t> 부스를 체험한 부천시민이 많아진다면 부천시는 어떻게 바뀔지 상상해봅시다.</a:t>
            </a:r>
            <a:endParaRPr sz="3800" dirty="0">
              <a:solidFill>
                <a:srgbClr val="7AB17A"/>
              </a:solidFill>
              <a:latin typeface="Londrina Solid"/>
              <a:ea typeface="Londrina Solid"/>
              <a:cs typeface="Londrina Solid"/>
              <a:sym typeface="Londrina Solid"/>
            </a:endParaRPr>
          </a:p>
        </p:txBody>
      </p:sp>
      <p:pic>
        <p:nvPicPr>
          <p:cNvPr id="234" name="Google Shape;234;p8" descr="에코 그린 연대 아이콘 벡터 일러스트 레이 션 | 공용 도메인 벡터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697450" y="2205626"/>
            <a:ext cx="3442365" cy="36232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3F8F6"/>
        </a:solidFill>
        <a:effectLst/>
      </p:bgPr>
    </p:bg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2"/>
          <p:cNvSpPr/>
          <p:nvPr/>
        </p:nvSpPr>
        <p:spPr>
          <a:xfrm>
            <a:off x="0" y="6575651"/>
            <a:ext cx="12192000" cy="282348"/>
          </a:xfrm>
          <a:prstGeom prst="flowChartProcess">
            <a:avLst/>
          </a:prstGeom>
          <a:solidFill>
            <a:srgbClr val="8CD8D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1" name="Google Shape;111;p2"/>
          <p:cNvSpPr/>
          <p:nvPr/>
        </p:nvSpPr>
        <p:spPr>
          <a:xfrm>
            <a:off x="361383" y="1103121"/>
            <a:ext cx="11469233" cy="5072882"/>
          </a:xfrm>
          <a:prstGeom prst="roundRect">
            <a:avLst>
              <a:gd name="adj" fmla="val 8073"/>
            </a:avLst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Noto Sans Symbols"/>
              <a:buNone/>
            </a:pPr>
            <a:endParaRPr sz="2800" b="1" i="0" u="none" strike="noStrike" cap="none" dirty="0">
              <a:solidFill>
                <a:schemeClr val="dk1"/>
              </a:solidFill>
              <a:latin typeface="학교안심 산뜻돋움 M" panose="020B0603000000000000" pitchFamily="34" charset="-127"/>
              <a:ea typeface="학교안심 산뜻돋움 M" panose="020B0603000000000000" pitchFamily="34" charset="-127"/>
              <a:sym typeface="Arial"/>
            </a:endParaRPr>
          </a:p>
        </p:txBody>
      </p:sp>
      <p:sp>
        <p:nvSpPr>
          <p:cNvPr id="112" name="Google Shape;112;p2"/>
          <p:cNvSpPr/>
          <p:nvPr/>
        </p:nvSpPr>
        <p:spPr>
          <a:xfrm>
            <a:off x="4501263" y="620217"/>
            <a:ext cx="3189474" cy="965808"/>
          </a:xfrm>
          <a:prstGeom prst="roundRect">
            <a:avLst>
              <a:gd name="adj" fmla="val 50000"/>
            </a:avLst>
          </a:prstGeom>
          <a:solidFill>
            <a:srgbClr val="77C8E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ko-KR" sz="4000" b="1" i="0" u="none" strike="noStrike" cap="none" dirty="0">
                <a:solidFill>
                  <a:schemeClr val="lt1"/>
                </a:solidFill>
                <a:latin typeface="학교안심 산뜻돋움 M" panose="020B0603000000000000" pitchFamily="34" charset="-127"/>
                <a:ea typeface="학교안심 산뜻돋움 M" panose="020B0603000000000000" pitchFamily="34" charset="-127"/>
                <a:sym typeface="Arial"/>
              </a:rPr>
              <a:t>들어가기</a:t>
            </a:r>
            <a:endParaRPr sz="4000" b="1" i="0" u="none" strike="noStrike" cap="none" dirty="0">
              <a:solidFill>
                <a:schemeClr val="lt1"/>
              </a:solidFill>
              <a:latin typeface="학교안심 산뜻돋움 M" panose="020B0603000000000000" pitchFamily="34" charset="-127"/>
              <a:ea typeface="학교안심 산뜻돋움 M" panose="020B0603000000000000" pitchFamily="34" charset="-127"/>
              <a:sym typeface="Arial"/>
            </a:endParaRPr>
          </a:p>
        </p:txBody>
      </p:sp>
      <p:sp>
        <p:nvSpPr>
          <p:cNvPr id="113" name="Google Shape;113;p2"/>
          <p:cNvSpPr/>
          <p:nvPr/>
        </p:nvSpPr>
        <p:spPr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4" name="Google Shape;114;p2"/>
          <p:cNvSpPr/>
          <p:nvPr/>
        </p:nvSpPr>
        <p:spPr>
          <a:xfrm>
            <a:off x="554156" y="1662657"/>
            <a:ext cx="11083681" cy="6422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ko-KR" sz="4000" b="1" dirty="0">
                <a:solidFill>
                  <a:schemeClr val="dk1"/>
                </a:solidFill>
                <a:latin typeface="학교안심 산뜻돋움 M" panose="020B0603000000000000" pitchFamily="34" charset="-127"/>
                <a:ea typeface="학교안심 산뜻돋움 M" panose="020B0603000000000000" pitchFamily="34" charset="-127"/>
              </a:rPr>
              <a:t>2025 부천 환경교육한마당 행사 영상</a:t>
            </a:r>
            <a:endParaRPr sz="4000" b="1" dirty="0">
              <a:solidFill>
                <a:schemeClr val="dk1"/>
              </a:solidFill>
              <a:latin typeface="학교안심 산뜻돋움 M" panose="020B0603000000000000" pitchFamily="34" charset="-127"/>
              <a:ea typeface="학교안심 산뜻돋움 M" panose="020B0603000000000000" pitchFamily="34" charset="-127"/>
            </a:endParaRPr>
          </a:p>
        </p:txBody>
      </p:sp>
      <p:pic>
        <p:nvPicPr>
          <p:cNvPr id="115" name="Google Shape;115;p2" descr="제3회 부천 환경교육한마당&amp;제18회 숲속의 행복나눔 축제 영상 &quot;우리가 GREEN 부천&quot;" title="제3회 부천 환경교육한마당&amp;제18회 숲속의 행복나눔 축제 영상 &quot;우리가 GREEN 부천&quot;">
            <a:hlinkClick r:id="rId3"/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2476350" y="2381552"/>
            <a:ext cx="7007070" cy="394146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3F8F6"/>
        </a:solidFill>
        <a:effectLst/>
      </p:bgPr>
    </p:bg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3"/>
          <p:cNvSpPr txBox="1">
            <a:spLocks noGrp="1"/>
          </p:cNvSpPr>
          <p:nvPr>
            <p:ph type="ctrTitle"/>
          </p:nvPr>
        </p:nvSpPr>
        <p:spPr>
          <a:xfrm>
            <a:off x="358776" y="516845"/>
            <a:ext cx="4342036" cy="6422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Arial"/>
              <a:buNone/>
            </a:pPr>
            <a:r>
              <a:rPr lang="ko-KR" sz="4500" b="1" dirty="0">
                <a:latin typeface="학교안심 산뜻돋움 M" panose="020B0603000000000000" pitchFamily="34" charset="-127"/>
                <a:ea typeface="학교안심 산뜻돋움 M" panose="020B0603000000000000" pitchFamily="34" charset="-127"/>
                <a:cs typeface="Arial"/>
                <a:sym typeface="Arial"/>
              </a:rPr>
              <a:t>학습 문제</a:t>
            </a:r>
            <a:endParaRPr sz="4500" b="1" dirty="0">
              <a:latin typeface="학교안심 산뜻돋움 M" panose="020B0603000000000000" pitchFamily="34" charset="-127"/>
              <a:ea typeface="학교안심 산뜻돋움 M" panose="020B0603000000000000" pitchFamily="34" charset="-127"/>
              <a:cs typeface="Arial"/>
              <a:sym typeface="Arial"/>
            </a:endParaRPr>
          </a:p>
        </p:txBody>
      </p:sp>
      <p:pic>
        <p:nvPicPr>
          <p:cNvPr id="122" name="Google Shape;122;p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024203" y="527160"/>
            <a:ext cx="767323" cy="767323"/>
          </a:xfrm>
          <a:prstGeom prst="rect">
            <a:avLst/>
          </a:prstGeom>
          <a:noFill/>
          <a:ln>
            <a:noFill/>
          </a:ln>
        </p:spPr>
      </p:pic>
      <p:sp>
        <p:nvSpPr>
          <p:cNvPr id="123" name="Google Shape;123;p3"/>
          <p:cNvSpPr/>
          <p:nvPr/>
        </p:nvSpPr>
        <p:spPr>
          <a:xfrm flipH="1">
            <a:off x="954637" y="1294483"/>
            <a:ext cx="3150313" cy="45719"/>
          </a:xfrm>
          <a:custGeom>
            <a:avLst/>
            <a:gdLst/>
            <a:ahLst/>
            <a:cxnLst/>
            <a:rect l="l" t="t" r="r" b="b"/>
            <a:pathLst>
              <a:path w="3396356" h="45719" extrusionOk="0">
                <a:moveTo>
                  <a:pt x="3188851" y="541"/>
                </a:moveTo>
                <a:lnTo>
                  <a:pt x="2369568" y="541"/>
                </a:lnTo>
                <a:lnTo>
                  <a:pt x="2304481" y="541"/>
                </a:lnTo>
                <a:lnTo>
                  <a:pt x="1091875" y="541"/>
                </a:lnTo>
                <a:lnTo>
                  <a:pt x="1026789" y="541"/>
                </a:lnTo>
                <a:lnTo>
                  <a:pt x="207506" y="541"/>
                </a:lnTo>
                <a:cubicBezTo>
                  <a:pt x="89511" y="-231"/>
                  <a:pt x="1696" y="-3444"/>
                  <a:pt x="70" y="22626"/>
                </a:cubicBezTo>
                <a:cubicBezTo>
                  <a:pt x="-1556" y="48697"/>
                  <a:pt x="23818" y="39913"/>
                  <a:pt x="217259" y="44193"/>
                </a:cubicBezTo>
                <a:cubicBezTo>
                  <a:pt x="410700" y="48473"/>
                  <a:pt x="808965" y="42481"/>
                  <a:pt x="1163336" y="41625"/>
                </a:cubicBezTo>
                <a:lnTo>
                  <a:pt x="1698178" y="40461"/>
                </a:lnTo>
                <a:lnTo>
                  <a:pt x="2233020" y="41625"/>
                </a:lnTo>
                <a:cubicBezTo>
                  <a:pt x="2587391" y="42481"/>
                  <a:pt x="2985656" y="48473"/>
                  <a:pt x="3179098" y="44193"/>
                </a:cubicBezTo>
                <a:cubicBezTo>
                  <a:pt x="3372539" y="39913"/>
                  <a:pt x="3397912" y="48697"/>
                  <a:pt x="3396287" y="22626"/>
                </a:cubicBezTo>
                <a:cubicBezTo>
                  <a:pt x="3394661" y="-3444"/>
                  <a:pt x="3306846" y="-231"/>
                  <a:pt x="3188851" y="54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4" name="Google Shape;124;p3"/>
          <p:cNvSpPr/>
          <p:nvPr/>
        </p:nvSpPr>
        <p:spPr>
          <a:xfrm>
            <a:off x="361383" y="1710769"/>
            <a:ext cx="11469233" cy="1718231"/>
          </a:xfrm>
          <a:prstGeom prst="roundRect">
            <a:avLst>
              <a:gd name="adj" fmla="val 8073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</a:pPr>
            <a:r>
              <a:rPr lang="ko-KR" sz="3600" dirty="0">
                <a:solidFill>
                  <a:schemeClr val="dk1"/>
                </a:solidFill>
                <a:latin typeface="학교안심 산뜻돋움 M" panose="020B0603000000000000" pitchFamily="34" charset="-127"/>
                <a:ea typeface="학교안심 산뜻돋움 M" panose="020B0603000000000000" pitchFamily="34" charset="-127"/>
              </a:rPr>
              <a:t>부천시 환경교육한마당 행사에</a:t>
            </a:r>
            <a:endParaRPr sz="3600" dirty="0">
              <a:solidFill>
                <a:schemeClr val="dk1"/>
              </a:solidFill>
              <a:latin typeface="학교안심 산뜻돋움 M" panose="020B0603000000000000" pitchFamily="34" charset="-127"/>
              <a:ea typeface="학교안심 산뜻돋움 M" panose="020B0603000000000000" pitchFamily="34" charset="-127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</a:pPr>
            <a:r>
              <a:rPr lang="ko-KR" sz="3600" dirty="0">
                <a:solidFill>
                  <a:schemeClr val="dk1"/>
                </a:solidFill>
                <a:latin typeface="학교안심 산뜻돋움 M" panose="020B0603000000000000" pitchFamily="34" charset="-127"/>
                <a:ea typeface="학교안심 산뜻돋움 M" panose="020B0603000000000000" pitchFamily="34" charset="-127"/>
              </a:rPr>
              <a:t>열고 싶은 </a:t>
            </a:r>
            <a:r>
              <a:rPr lang="ko-KR" sz="3600" dirty="0" err="1">
                <a:solidFill>
                  <a:schemeClr val="dk1"/>
                </a:solidFill>
                <a:latin typeface="학교안심 산뜻돋움 M" panose="020B0603000000000000" pitchFamily="34" charset="-127"/>
                <a:ea typeface="학교안심 산뜻돋움 M" panose="020B0603000000000000" pitchFamily="34" charset="-127"/>
              </a:rPr>
              <a:t>넷제로</a:t>
            </a:r>
            <a:r>
              <a:rPr lang="ko-KR" sz="3600" dirty="0">
                <a:solidFill>
                  <a:schemeClr val="dk1"/>
                </a:solidFill>
                <a:latin typeface="학교안심 산뜻돋움 M" panose="020B0603000000000000" pitchFamily="34" charset="-127"/>
                <a:ea typeface="학교안심 산뜻돋움 M" panose="020B0603000000000000" pitchFamily="34" charset="-127"/>
              </a:rPr>
              <a:t> 부스를 계획해봅시다.</a:t>
            </a:r>
            <a:endParaRPr sz="3600" dirty="0">
              <a:solidFill>
                <a:schemeClr val="dk1"/>
              </a:solidFill>
              <a:latin typeface="학교안심 산뜻돋움 M" panose="020B0603000000000000" pitchFamily="34" charset="-127"/>
              <a:ea typeface="학교안심 산뜻돋움 M" panose="020B0603000000000000" pitchFamily="34" charset="-127"/>
              <a:sym typeface="Arial"/>
            </a:endParaRPr>
          </a:p>
        </p:txBody>
      </p:sp>
      <p:grpSp>
        <p:nvGrpSpPr>
          <p:cNvPr id="125" name="Google Shape;125;p3"/>
          <p:cNvGrpSpPr/>
          <p:nvPr/>
        </p:nvGrpSpPr>
        <p:grpSpPr>
          <a:xfrm>
            <a:off x="361383" y="3840706"/>
            <a:ext cx="11469233" cy="2305117"/>
            <a:chOff x="361383" y="4335274"/>
            <a:chExt cx="11469233" cy="1975406"/>
          </a:xfrm>
        </p:grpSpPr>
        <p:sp>
          <p:nvSpPr>
            <p:cNvPr id="126" name="Google Shape;126;p3"/>
            <p:cNvSpPr/>
            <p:nvPr/>
          </p:nvSpPr>
          <p:spPr>
            <a:xfrm>
              <a:off x="1350518" y="4335274"/>
              <a:ext cx="10480098" cy="1975406"/>
            </a:xfrm>
            <a:prstGeom prst="roundRect">
              <a:avLst>
                <a:gd name="adj" fmla="val 8073"/>
              </a:avLst>
            </a:pr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399840" marR="0" lvl="0" indent="-39984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800"/>
                <a:buChar char="•"/>
              </a:pPr>
              <a:r>
                <a:rPr lang="ko-KR" sz="2800" dirty="0">
                  <a:solidFill>
                    <a:schemeClr val="dk1"/>
                  </a:solidFill>
                  <a:latin typeface="학교안심 산뜻돋움 M" panose="020B0603000000000000" pitchFamily="34" charset="-127"/>
                  <a:ea typeface="학교안심 산뜻돋움 M" panose="020B0603000000000000" pitchFamily="34" charset="-127"/>
                </a:rPr>
                <a:t>부천 환경교육 한마당에는 어떤 행사가 열리고 어떤 부스가 있나요?</a:t>
              </a:r>
              <a:endParaRPr sz="2800" dirty="0">
                <a:solidFill>
                  <a:schemeClr val="dk1"/>
                </a:solidFill>
                <a:latin typeface="학교안심 산뜻돋움 M" panose="020B0603000000000000" pitchFamily="34" charset="-127"/>
                <a:ea typeface="학교안심 산뜻돋움 M" panose="020B0603000000000000" pitchFamily="34" charset="-127"/>
              </a:endParaRPr>
            </a:p>
            <a:p>
              <a:pPr marL="399840" marR="0" lvl="0" indent="-39984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800"/>
                <a:buChar char="•"/>
              </a:pPr>
              <a:r>
                <a:rPr lang="ko-KR" sz="2800" dirty="0">
                  <a:solidFill>
                    <a:schemeClr val="dk1"/>
                  </a:solidFill>
                  <a:latin typeface="학교안심 산뜻돋움 M" panose="020B0603000000000000" pitchFamily="34" charset="-127"/>
                  <a:ea typeface="학교안심 산뜻돋움 M" panose="020B0603000000000000" pitchFamily="34" charset="-127"/>
                </a:rPr>
                <a:t>부천 환경교육한마당-업사이클링 부스를 체험한 사람이 많아지면 환경에 어떤 영향을 미칠까요?</a:t>
              </a:r>
              <a:endParaRPr sz="2800" dirty="0">
                <a:solidFill>
                  <a:schemeClr val="dk1"/>
                </a:solidFill>
                <a:latin typeface="학교안심 산뜻돋움 M" panose="020B0603000000000000" pitchFamily="34" charset="-127"/>
                <a:ea typeface="학교안심 산뜻돋움 M" panose="020B0603000000000000" pitchFamily="34" charset="-127"/>
              </a:endParaRPr>
            </a:p>
          </p:txBody>
        </p:sp>
        <p:sp>
          <p:nvSpPr>
            <p:cNvPr id="127" name="Google Shape;127;p3"/>
            <p:cNvSpPr/>
            <p:nvPr/>
          </p:nvSpPr>
          <p:spPr>
            <a:xfrm>
              <a:off x="361383" y="4335274"/>
              <a:ext cx="788477" cy="1975406"/>
            </a:xfrm>
            <a:prstGeom prst="rect">
              <a:avLst/>
            </a:prstGeom>
            <a:solidFill>
              <a:srgbClr val="3ECCC4">
                <a:alpha val="49803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800"/>
                <a:buFont typeface="Arial"/>
                <a:buNone/>
              </a:pPr>
              <a:r>
                <a:rPr lang="ko-KR" sz="2800" b="0" i="0" u="none" strike="noStrike" cap="none" dirty="0">
                  <a:solidFill>
                    <a:schemeClr val="dk1"/>
                  </a:solidFill>
                  <a:latin typeface="학교안심 산뜻돋움 M" panose="020B0603000000000000" pitchFamily="34" charset="-127"/>
                  <a:ea typeface="학교안심 산뜻돋움 M" panose="020B0603000000000000" pitchFamily="34" charset="-127"/>
                  <a:sym typeface="Arial"/>
                </a:rPr>
                <a:t>탐구질문</a:t>
              </a:r>
              <a:endParaRPr sz="2800" b="0" i="0" u="none" strike="noStrike" cap="none" dirty="0">
                <a:solidFill>
                  <a:schemeClr val="dk1"/>
                </a:solidFill>
                <a:latin typeface="학교안심 산뜻돋움 M" panose="020B0603000000000000" pitchFamily="34" charset="-127"/>
                <a:ea typeface="학교안심 산뜻돋움 M" panose="020B0603000000000000" pitchFamily="34" charset="-127"/>
                <a:sym typeface="Arial"/>
              </a:endParaRPr>
            </a:p>
          </p:txBody>
        </p:sp>
      </p:grpSp>
      <p:grpSp>
        <p:nvGrpSpPr>
          <p:cNvPr id="128" name="Google Shape;128;p3"/>
          <p:cNvGrpSpPr/>
          <p:nvPr/>
        </p:nvGrpSpPr>
        <p:grpSpPr>
          <a:xfrm>
            <a:off x="9540541" y="546271"/>
            <a:ext cx="2290075" cy="771071"/>
            <a:chOff x="9407074" y="304801"/>
            <a:chExt cx="2290075" cy="771071"/>
          </a:xfrm>
        </p:grpSpPr>
        <p:sp>
          <p:nvSpPr>
            <p:cNvPr id="129" name="Google Shape;129;p3"/>
            <p:cNvSpPr/>
            <p:nvPr/>
          </p:nvSpPr>
          <p:spPr>
            <a:xfrm>
              <a:off x="9407074" y="304801"/>
              <a:ext cx="2290075" cy="771071"/>
            </a:xfrm>
            <a:prstGeom prst="flowChartTerminator">
              <a:avLst/>
            </a:prstGeom>
            <a:solidFill>
              <a:srgbClr val="D3E2F5"/>
            </a:solidFill>
            <a:ln w="1905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0" name="Google Shape;130;p3"/>
            <p:cNvSpPr/>
            <p:nvPr/>
          </p:nvSpPr>
          <p:spPr>
            <a:xfrm>
              <a:off x="9528970" y="400618"/>
              <a:ext cx="2066127" cy="584540"/>
            </a:xfrm>
            <a:prstGeom prst="flowChartTerminator">
              <a:avLst/>
            </a:prstGeom>
            <a:solidFill>
              <a:srgbClr val="D3E2F5"/>
            </a:solidFill>
            <a:ln w="1905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Font typeface="Arial"/>
                <a:buNone/>
              </a:pPr>
              <a:r>
                <a:rPr lang="ko-KR" sz="2500" dirty="0">
                  <a:solidFill>
                    <a:schemeClr val="dk1"/>
                  </a:solidFill>
                  <a:latin typeface="학교안심 산뜻돋움 M" panose="020B0603000000000000" pitchFamily="34" charset="-127"/>
                  <a:ea typeface="학교안심 산뜻돋움 M" panose="020B0603000000000000" pitchFamily="34" charset="-127"/>
                </a:rPr>
                <a:t>6-7/7차시</a:t>
              </a:r>
              <a:endParaRPr sz="2500" b="0" i="0" u="none" strike="noStrike" cap="none" dirty="0">
                <a:solidFill>
                  <a:srgbClr val="000000"/>
                </a:solidFill>
                <a:latin typeface="학교안심 산뜻돋움 M" panose="020B0603000000000000" pitchFamily="34" charset="-127"/>
                <a:ea typeface="학교안심 산뜻돋움 M" panose="020B0603000000000000" pitchFamily="34" charset="-127"/>
                <a:sym typeface="Arial"/>
              </a:endParaRPr>
            </a:p>
          </p:txBody>
        </p:sp>
      </p:grp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3F8F6"/>
        </a:solidFill>
        <a:effectLst/>
      </p:bgPr>
    </p:bg>
    <p:spTree>
      <p:nvGrpSpPr>
        <p:cNvPr id="1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4"/>
          <p:cNvSpPr txBox="1">
            <a:spLocks noGrp="1"/>
          </p:cNvSpPr>
          <p:nvPr>
            <p:ph type="ctrTitle"/>
          </p:nvPr>
        </p:nvSpPr>
        <p:spPr>
          <a:xfrm>
            <a:off x="852259" y="485432"/>
            <a:ext cx="4342036" cy="6422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Arial"/>
              <a:buNone/>
            </a:pPr>
            <a:r>
              <a:rPr lang="ko-KR" sz="4500" dirty="0">
                <a:latin typeface="학교안심 산뜻돋움 M" panose="020B0603000000000000" pitchFamily="34" charset="-127"/>
                <a:ea typeface="학교안심 산뜻돋움 M" panose="020B0603000000000000" pitchFamily="34" charset="-127"/>
                <a:cs typeface="Arial"/>
                <a:sym typeface="Arial"/>
              </a:rPr>
              <a:t>주요 활동</a:t>
            </a:r>
            <a:endParaRPr dirty="0"/>
          </a:p>
        </p:txBody>
      </p:sp>
      <p:sp>
        <p:nvSpPr>
          <p:cNvPr id="137" name="Google Shape;137;p4"/>
          <p:cNvSpPr/>
          <p:nvPr/>
        </p:nvSpPr>
        <p:spPr>
          <a:xfrm flipH="1">
            <a:off x="954635" y="1294483"/>
            <a:ext cx="3519845" cy="44898"/>
          </a:xfrm>
          <a:custGeom>
            <a:avLst/>
            <a:gdLst/>
            <a:ahLst/>
            <a:cxnLst/>
            <a:rect l="l" t="t" r="r" b="b"/>
            <a:pathLst>
              <a:path w="3396356" h="45719" extrusionOk="0">
                <a:moveTo>
                  <a:pt x="3188851" y="541"/>
                </a:moveTo>
                <a:lnTo>
                  <a:pt x="2369568" y="541"/>
                </a:lnTo>
                <a:lnTo>
                  <a:pt x="2304481" y="541"/>
                </a:lnTo>
                <a:lnTo>
                  <a:pt x="1091875" y="541"/>
                </a:lnTo>
                <a:lnTo>
                  <a:pt x="1026789" y="541"/>
                </a:lnTo>
                <a:lnTo>
                  <a:pt x="207506" y="541"/>
                </a:lnTo>
                <a:cubicBezTo>
                  <a:pt x="89511" y="-231"/>
                  <a:pt x="1696" y="-3444"/>
                  <a:pt x="70" y="22626"/>
                </a:cubicBezTo>
                <a:cubicBezTo>
                  <a:pt x="-1556" y="48697"/>
                  <a:pt x="23818" y="39913"/>
                  <a:pt x="217259" y="44193"/>
                </a:cubicBezTo>
                <a:cubicBezTo>
                  <a:pt x="410700" y="48473"/>
                  <a:pt x="808965" y="42481"/>
                  <a:pt x="1163336" y="41625"/>
                </a:cubicBezTo>
                <a:lnTo>
                  <a:pt x="1698178" y="40461"/>
                </a:lnTo>
                <a:lnTo>
                  <a:pt x="2233020" y="41625"/>
                </a:lnTo>
                <a:cubicBezTo>
                  <a:pt x="2587391" y="42481"/>
                  <a:pt x="2985656" y="48473"/>
                  <a:pt x="3179098" y="44193"/>
                </a:cubicBezTo>
                <a:cubicBezTo>
                  <a:pt x="3372539" y="39913"/>
                  <a:pt x="3397912" y="48697"/>
                  <a:pt x="3396287" y="22626"/>
                </a:cubicBezTo>
                <a:cubicBezTo>
                  <a:pt x="3394661" y="-3444"/>
                  <a:pt x="3306846" y="-231"/>
                  <a:pt x="3188851" y="54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38" name="Google Shape;138;p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640004" y="292383"/>
            <a:ext cx="1033462" cy="1033462"/>
          </a:xfrm>
          <a:prstGeom prst="rect">
            <a:avLst/>
          </a:prstGeom>
          <a:noFill/>
          <a:ln>
            <a:noFill/>
          </a:ln>
        </p:spPr>
      </p:pic>
      <p:sp>
        <p:nvSpPr>
          <p:cNvPr id="139" name="Google Shape;139;p4"/>
          <p:cNvSpPr/>
          <p:nvPr/>
        </p:nvSpPr>
        <p:spPr>
          <a:xfrm>
            <a:off x="2658621" y="1954052"/>
            <a:ext cx="3243000" cy="4002900"/>
          </a:xfrm>
          <a:prstGeom prst="flowChartAlternateProcess">
            <a:avLst/>
          </a:prstGeom>
          <a:solidFill>
            <a:schemeClr val="lt1"/>
          </a:solidFill>
          <a:ln w="38100" cap="flat" cmpd="sng">
            <a:solidFill>
              <a:srgbClr val="A1BDDF"/>
            </a:solidFill>
            <a:prstDash val="lgDash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3600" b="1" dirty="0">
              <a:solidFill>
                <a:schemeClr val="dk1"/>
              </a:solidFill>
              <a:latin typeface="학교안심 산뜻돋움 M" panose="020B0603000000000000" pitchFamily="34" charset="-127"/>
              <a:ea typeface="학교안심 산뜻돋움 M" panose="020B0603000000000000" pitchFamily="34" charset="-127"/>
              <a:sym typeface="Arial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ko-KR" sz="3600" b="1" dirty="0">
                <a:solidFill>
                  <a:schemeClr val="dk1"/>
                </a:solidFill>
                <a:latin typeface="학교안심 산뜻돋움 M" panose="020B0603000000000000" pitchFamily="34" charset="-127"/>
                <a:ea typeface="학교안심 산뜻돋움 M" panose="020B0603000000000000" pitchFamily="34" charset="-127"/>
              </a:rPr>
              <a:t>환경 문제 정하기</a:t>
            </a:r>
            <a:endParaRPr lang="en-US" altLang="ko-KR" sz="3600" b="1" dirty="0">
              <a:solidFill>
                <a:schemeClr val="dk1"/>
              </a:solidFill>
              <a:latin typeface="학교안심 산뜻돋움 M" panose="020B0603000000000000" pitchFamily="34" charset="-127"/>
              <a:ea typeface="학교안심 산뜻돋움 M" panose="020B0603000000000000" pitchFamily="34" charset="-127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00" b="1" dirty="0">
              <a:solidFill>
                <a:schemeClr val="dk1"/>
              </a:solidFill>
              <a:latin typeface="학교안심 산뜻돋움 M" panose="020B0603000000000000" pitchFamily="34" charset="-127"/>
              <a:ea typeface="학교안심 산뜻돋움 M" panose="020B0603000000000000" pitchFamily="34" charset="-127"/>
              <a:sym typeface="Arial"/>
            </a:endParaRPr>
          </a:p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</a:pPr>
            <a:r>
              <a:rPr lang="ko-KR" sz="2000" b="1" dirty="0">
                <a:solidFill>
                  <a:schemeClr val="dk1"/>
                </a:solidFill>
                <a:latin typeface="학교안심 산뜻돋움 M" panose="020B0603000000000000" pitchFamily="34" charset="-127"/>
                <a:ea typeface="학교안심 산뜻돋움 M" panose="020B0603000000000000" pitchFamily="34" charset="-127"/>
              </a:rPr>
              <a:t>우리 모둠이 다룰 환경 문제 정하기</a:t>
            </a:r>
            <a:endParaRPr sz="2000" dirty="0">
              <a:solidFill>
                <a:schemeClr val="dk1"/>
              </a:solidFill>
              <a:latin typeface="학교안심 산뜻돋움 M" panose="020B0603000000000000" pitchFamily="34" charset="-127"/>
              <a:ea typeface="학교안심 산뜻돋움 M" panose="020B0603000000000000" pitchFamily="34" charset="-127"/>
              <a:sym typeface="Arial"/>
            </a:endParaRPr>
          </a:p>
        </p:txBody>
      </p:sp>
      <p:sp>
        <p:nvSpPr>
          <p:cNvPr id="140" name="Google Shape;140;p4"/>
          <p:cNvSpPr/>
          <p:nvPr/>
        </p:nvSpPr>
        <p:spPr>
          <a:xfrm>
            <a:off x="6280844" y="1954052"/>
            <a:ext cx="3243000" cy="4002900"/>
          </a:xfrm>
          <a:prstGeom prst="flowChartAlternateProcess">
            <a:avLst/>
          </a:prstGeom>
          <a:solidFill>
            <a:schemeClr val="lt1"/>
          </a:solidFill>
          <a:ln w="38100" cap="flat" cmpd="sng">
            <a:solidFill>
              <a:srgbClr val="A1BDDF"/>
            </a:solidFill>
            <a:prstDash val="lgDash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3600" b="1" dirty="0">
              <a:solidFill>
                <a:schemeClr val="dk1"/>
              </a:solidFill>
              <a:latin typeface="학교안심 산뜻돋움 M" panose="020B0603000000000000" pitchFamily="34" charset="-127"/>
              <a:ea typeface="학교안심 산뜻돋움 M" panose="020B0603000000000000" pitchFamily="34" charset="-127"/>
              <a:sym typeface="Arial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ko-KR" sz="3600" b="1" dirty="0" err="1">
                <a:solidFill>
                  <a:schemeClr val="dk1"/>
                </a:solidFill>
                <a:latin typeface="학교안심 산뜻돋움 M" panose="020B0603000000000000" pitchFamily="34" charset="-127"/>
                <a:ea typeface="학교안심 산뜻돋움 M" panose="020B0603000000000000" pitchFamily="34" charset="-127"/>
              </a:rPr>
              <a:t>넷제로</a:t>
            </a:r>
            <a:r>
              <a:rPr lang="ko-KR" sz="3600" b="1" dirty="0">
                <a:solidFill>
                  <a:schemeClr val="dk1"/>
                </a:solidFill>
                <a:latin typeface="학교안심 산뜻돋움 M" panose="020B0603000000000000" pitchFamily="34" charset="-127"/>
                <a:ea typeface="학교안심 산뜻돋움 M" panose="020B0603000000000000" pitchFamily="34" charset="-127"/>
              </a:rPr>
              <a:t> 부스 </a:t>
            </a:r>
            <a:endParaRPr sz="3600" b="1" dirty="0">
              <a:solidFill>
                <a:schemeClr val="dk1"/>
              </a:solidFill>
              <a:latin typeface="학교안심 산뜻돋움 M" panose="020B0603000000000000" pitchFamily="34" charset="-127"/>
              <a:ea typeface="학교안심 산뜻돋움 M" panose="020B0603000000000000" pitchFamily="34" charset="-127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ko-KR" sz="3600" b="1" dirty="0">
                <a:solidFill>
                  <a:schemeClr val="dk1"/>
                </a:solidFill>
                <a:latin typeface="학교안심 산뜻돋움 M" panose="020B0603000000000000" pitchFamily="34" charset="-127"/>
                <a:ea typeface="학교안심 산뜻돋움 M" panose="020B0603000000000000" pitchFamily="34" charset="-127"/>
              </a:rPr>
              <a:t>계획하기</a:t>
            </a:r>
            <a:endParaRPr lang="en-US" altLang="ko-KR" sz="3600" b="1" dirty="0">
              <a:solidFill>
                <a:schemeClr val="dk1"/>
              </a:solidFill>
              <a:latin typeface="학교안심 산뜻돋움 M" panose="020B0603000000000000" pitchFamily="34" charset="-127"/>
              <a:ea typeface="학교안심 산뜻돋움 M" panose="020B0603000000000000" pitchFamily="34" charset="-127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3600" b="1" dirty="0">
              <a:solidFill>
                <a:schemeClr val="dk1"/>
              </a:solidFill>
              <a:latin typeface="학교안심 산뜻돋움 M" panose="020B0603000000000000" pitchFamily="34" charset="-127"/>
              <a:ea typeface="학교안심 산뜻돋움 M" panose="020B0603000000000000" pitchFamily="34" charset="-127"/>
            </a:endParaRPr>
          </a:p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</a:pPr>
            <a:r>
              <a:rPr lang="ko-KR" sz="2000" b="1" dirty="0">
                <a:solidFill>
                  <a:schemeClr val="dk1"/>
                </a:solidFill>
                <a:latin typeface="학교안심 산뜻돋움 M" panose="020B0603000000000000" pitchFamily="34" charset="-127"/>
                <a:ea typeface="학교안심 산뜻돋움 M" panose="020B0603000000000000" pitchFamily="34" charset="-127"/>
              </a:rPr>
              <a:t>우리 모둠만의 환경 부스 정하기</a:t>
            </a:r>
            <a:endParaRPr sz="2000" b="0" i="0" u="none" strike="noStrike" dirty="0">
              <a:solidFill>
                <a:srgbClr val="000000"/>
              </a:solidFill>
              <a:latin typeface="학교안심 산뜻돋움 M" panose="020B0603000000000000" pitchFamily="34" charset="-127"/>
              <a:ea typeface="학교안심 산뜻돋움 M" panose="020B0603000000000000" pitchFamily="34" charset="-127"/>
              <a:sym typeface="Arial"/>
            </a:endParaRPr>
          </a:p>
        </p:txBody>
      </p:sp>
      <p:grpSp>
        <p:nvGrpSpPr>
          <p:cNvPr id="141" name="Google Shape;141;p4"/>
          <p:cNvGrpSpPr/>
          <p:nvPr/>
        </p:nvGrpSpPr>
        <p:grpSpPr>
          <a:xfrm>
            <a:off x="3878730" y="1506150"/>
            <a:ext cx="895803" cy="895804"/>
            <a:chOff x="2072367" y="1615075"/>
            <a:chExt cx="895803" cy="895804"/>
          </a:xfrm>
        </p:grpSpPr>
        <p:sp>
          <p:nvSpPr>
            <p:cNvPr id="142" name="Google Shape;142;p4"/>
            <p:cNvSpPr/>
            <p:nvPr/>
          </p:nvSpPr>
          <p:spPr>
            <a:xfrm>
              <a:off x="2072367" y="1615075"/>
              <a:ext cx="895803" cy="895804"/>
            </a:xfrm>
            <a:prstGeom prst="ellipse">
              <a:avLst/>
            </a:prstGeom>
            <a:solidFill>
              <a:srgbClr val="77C8E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3" name="Google Shape;143;p4"/>
            <p:cNvSpPr txBox="1"/>
            <p:nvPr/>
          </p:nvSpPr>
          <p:spPr>
            <a:xfrm>
              <a:off x="2307827" y="1615075"/>
              <a:ext cx="448500" cy="8619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ko-KR" sz="5000" b="1" dirty="0">
                  <a:solidFill>
                    <a:schemeClr val="lt1"/>
                  </a:solidFill>
                  <a:latin typeface="학교안심 산뜻돋움 M" panose="020B0603000000000000" pitchFamily="34" charset="-127"/>
                  <a:ea typeface="학교안심 산뜻돋움 M" panose="020B0603000000000000" pitchFamily="34" charset="-127"/>
                  <a:sym typeface="Arial"/>
                </a:rPr>
                <a:t>1</a:t>
              </a:r>
              <a:endParaRPr sz="5000" b="1" dirty="0">
                <a:solidFill>
                  <a:schemeClr val="lt1"/>
                </a:solidFill>
                <a:latin typeface="학교안심 산뜻돋움 M" panose="020B0603000000000000" pitchFamily="34" charset="-127"/>
                <a:ea typeface="학교안심 산뜻돋움 M" panose="020B0603000000000000" pitchFamily="34" charset="-127"/>
                <a:sym typeface="Arial"/>
              </a:endParaRPr>
            </a:p>
          </p:txBody>
        </p:sp>
      </p:grpSp>
      <p:grpSp>
        <p:nvGrpSpPr>
          <p:cNvPr id="144" name="Google Shape;144;p4"/>
          <p:cNvGrpSpPr/>
          <p:nvPr/>
        </p:nvGrpSpPr>
        <p:grpSpPr>
          <a:xfrm>
            <a:off x="7454461" y="1591144"/>
            <a:ext cx="895803" cy="895804"/>
            <a:chOff x="5648098" y="1700069"/>
            <a:chExt cx="895803" cy="895804"/>
          </a:xfrm>
        </p:grpSpPr>
        <p:sp>
          <p:nvSpPr>
            <p:cNvPr id="145" name="Google Shape;145;p4"/>
            <p:cNvSpPr/>
            <p:nvPr/>
          </p:nvSpPr>
          <p:spPr>
            <a:xfrm>
              <a:off x="5648098" y="1700069"/>
              <a:ext cx="895803" cy="895804"/>
            </a:xfrm>
            <a:prstGeom prst="ellipse">
              <a:avLst/>
            </a:prstGeom>
            <a:solidFill>
              <a:srgbClr val="77C8E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6" name="Google Shape;146;p4"/>
            <p:cNvSpPr txBox="1"/>
            <p:nvPr/>
          </p:nvSpPr>
          <p:spPr>
            <a:xfrm>
              <a:off x="5845458" y="1700069"/>
              <a:ext cx="532500" cy="8619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ko-KR" sz="5000" b="1" dirty="0">
                  <a:solidFill>
                    <a:schemeClr val="lt1"/>
                  </a:solidFill>
                  <a:latin typeface="학교안심 산뜻돋움 M" panose="020B0603000000000000" pitchFamily="34" charset="-127"/>
                  <a:ea typeface="학교안심 산뜻돋움 M" panose="020B0603000000000000" pitchFamily="34" charset="-127"/>
                  <a:sym typeface="Arial"/>
                </a:rPr>
                <a:t>2</a:t>
              </a:r>
              <a:endParaRPr sz="5000" b="1" dirty="0">
                <a:solidFill>
                  <a:schemeClr val="lt1"/>
                </a:solidFill>
                <a:latin typeface="학교안심 산뜻돋움 M" panose="020B0603000000000000" pitchFamily="34" charset="-127"/>
                <a:ea typeface="학교안심 산뜻돋움 M" panose="020B0603000000000000" pitchFamily="34" charset="-127"/>
                <a:sym typeface="Arial"/>
              </a:endParaRPr>
            </a:p>
          </p:txBody>
        </p:sp>
      </p:grpSp>
      <p:grpSp>
        <p:nvGrpSpPr>
          <p:cNvPr id="147" name="Google Shape;147;p4"/>
          <p:cNvGrpSpPr/>
          <p:nvPr/>
        </p:nvGrpSpPr>
        <p:grpSpPr>
          <a:xfrm>
            <a:off x="9540541" y="546271"/>
            <a:ext cx="2290075" cy="771071"/>
            <a:chOff x="9407074" y="304801"/>
            <a:chExt cx="2290075" cy="771071"/>
          </a:xfrm>
        </p:grpSpPr>
        <p:sp>
          <p:nvSpPr>
            <p:cNvPr id="148" name="Google Shape;148;p4"/>
            <p:cNvSpPr/>
            <p:nvPr/>
          </p:nvSpPr>
          <p:spPr>
            <a:xfrm>
              <a:off x="9407074" y="304801"/>
              <a:ext cx="2290075" cy="771071"/>
            </a:xfrm>
            <a:prstGeom prst="flowChartTerminator">
              <a:avLst/>
            </a:prstGeom>
            <a:solidFill>
              <a:srgbClr val="D3E2F5"/>
            </a:solidFill>
            <a:ln w="1905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9" name="Google Shape;149;p4"/>
            <p:cNvSpPr/>
            <p:nvPr/>
          </p:nvSpPr>
          <p:spPr>
            <a:xfrm>
              <a:off x="9528970" y="400618"/>
              <a:ext cx="2066127" cy="584540"/>
            </a:xfrm>
            <a:prstGeom prst="flowChartTerminator">
              <a:avLst/>
            </a:prstGeom>
            <a:solidFill>
              <a:srgbClr val="D3E2F5"/>
            </a:solidFill>
            <a:ln w="1905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Font typeface="Arial"/>
                <a:buNone/>
              </a:pPr>
              <a:r>
                <a:rPr lang="ko-KR" sz="2500" dirty="0">
                  <a:solidFill>
                    <a:schemeClr val="dk1"/>
                  </a:solidFill>
                  <a:latin typeface="학교안심 산뜻돋움 M" panose="020B0603000000000000" pitchFamily="34" charset="-127"/>
                  <a:ea typeface="학교안심 산뜻돋움 M" panose="020B0603000000000000" pitchFamily="34" charset="-127"/>
                </a:rPr>
                <a:t>6-7/7차시</a:t>
              </a:r>
              <a:endParaRPr sz="2500" b="0" i="0" u="none" strike="noStrike" cap="none" dirty="0">
                <a:solidFill>
                  <a:srgbClr val="000000"/>
                </a:solidFill>
                <a:latin typeface="학교안심 산뜻돋움 M" panose="020B0603000000000000" pitchFamily="34" charset="-127"/>
                <a:ea typeface="학교안심 산뜻돋움 M" panose="020B0603000000000000" pitchFamily="34" charset="-127"/>
                <a:sym typeface="Arial"/>
              </a:endParaRPr>
            </a:p>
          </p:txBody>
        </p:sp>
      </p:grpSp>
    </p:spTree>
  </p:cSld>
  <p:clrMapOvr>
    <a:masterClrMapping/>
  </p:clrMapOvr>
</p:sld>
</file>

<file path=ppt/slides/slide5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bg>
      <p:bgPr shadeToTitle="0">
        <a:solidFill>
          <a:srgbClr val="e3f8f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p5"/>
          <p:cNvSpPr/>
          <p:nvPr/>
        </p:nvSpPr>
        <p:spPr>
          <a:xfrm>
            <a:off x="433462" y="288118"/>
            <a:ext cx="6689121" cy="824978"/>
          </a:xfrm>
          <a:prstGeom prst="roundRect">
            <a:avLst>
              <a:gd name="adj" fmla="val 50000"/>
            </a:avLst>
          </a:prstGeom>
          <a:solidFill>
            <a:schemeClr val="lt1"/>
          </a:solidFill>
          <a:ln w="25400" cap="flat" cmpd="sng">
            <a:solidFill>
              <a:srgbClr val="90D3F8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400" dirty="0">
              <a:solidFill>
                <a:schemeClr val="dk1"/>
              </a:solidFill>
              <a:latin typeface="학교안심 산뜻돋움 M" panose="020B0603000000000000" pitchFamily="34" charset="-127"/>
              <a:ea typeface="학교안심 산뜻돋움 M" panose="020B0603000000000000" pitchFamily="34" charset="-127"/>
              <a:sym typeface="Arial"/>
            </a:endParaRPr>
          </a:p>
        </p:txBody>
      </p:sp>
      <p:sp>
        <p:nvSpPr>
          <p:cNvPr id="156" name="Google Shape;156;p5"/>
          <p:cNvSpPr/>
          <p:nvPr/>
        </p:nvSpPr>
        <p:spPr>
          <a:xfrm>
            <a:off x="602552" y="407905"/>
            <a:ext cx="1670010" cy="599817"/>
          </a:xfrm>
          <a:prstGeom prst="roundRect">
            <a:avLst>
              <a:gd name="adj" fmla="val 50000"/>
            </a:avLst>
          </a:prstGeom>
          <a:solidFill>
            <a:srgbClr val="77C8E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ko-KR" sz="2500" b="1" dirty="0">
                <a:solidFill>
                  <a:schemeClr val="lt1"/>
                </a:solidFill>
                <a:latin typeface="학교안심 산뜻돋움 M" panose="020B0603000000000000" pitchFamily="34" charset="-127"/>
                <a:ea typeface="학교안심 산뜻돋움 M" panose="020B0603000000000000" pitchFamily="34" charset="-127"/>
                <a:sym typeface="Arial"/>
              </a:rPr>
              <a:t>활동1</a:t>
            </a:r>
            <a:endParaRPr sz="2500" b="1" dirty="0">
              <a:solidFill>
                <a:schemeClr val="lt1"/>
              </a:solidFill>
              <a:latin typeface="학교안심 산뜻돋움 M" panose="020B0603000000000000" pitchFamily="34" charset="-127"/>
              <a:ea typeface="학교안심 산뜻돋움 M" panose="020B0603000000000000" pitchFamily="34" charset="-127"/>
              <a:sym typeface="Arial"/>
            </a:endParaRPr>
          </a:p>
        </p:txBody>
      </p:sp>
      <p:sp>
        <p:nvSpPr>
          <p:cNvPr id="157" name="Google Shape;157;p5"/>
          <p:cNvSpPr/>
          <p:nvPr/>
        </p:nvSpPr>
        <p:spPr>
          <a:xfrm>
            <a:off x="2360347" y="467833"/>
            <a:ext cx="3129267" cy="8617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ko-KR" sz="2500" dirty="0">
                <a:solidFill>
                  <a:schemeClr val="dk1"/>
                </a:solidFill>
                <a:latin typeface="학교안심 산뜻돋움 M" panose="020B0603000000000000" pitchFamily="34" charset="-127"/>
                <a:ea typeface="학교안심 산뜻돋움 M" panose="020B0603000000000000" pitchFamily="34" charset="-127"/>
              </a:rPr>
              <a:t>환경 문제 정하기</a:t>
            </a:r>
            <a:endParaRPr sz="3800" b="1" dirty="0">
              <a:solidFill>
                <a:srgbClr val="7AB17A"/>
              </a:solidFill>
              <a:latin typeface="학교안심 산뜻돋움 M" panose="020B0603000000000000" pitchFamily="34" charset="-127"/>
              <a:ea typeface="학교안심 산뜻돋움 M" panose="020B0603000000000000" pitchFamily="34" charset="-127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500" dirty="0">
              <a:solidFill>
                <a:schemeClr val="dk1"/>
              </a:solidFill>
              <a:latin typeface="학교안심 산뜻돋움 M" panose="020B0603000000000000" pitchFamily="34" charset="-127"/>
              <a:ea typeface="학교안심 산뜻돋움 M" panose="020B0603000000000000" pitchFamily="34" charset="-127"/>
            </a:endParaRPr>
          </a:p>
        </p:txBody>
      </p:sp>
      <p:sp>
        <p:nvSpPr>
          <p:cNvPr id="158" name="Google Shape;158;p5"/>
          <p:cNvSpPr/>
          <p:nvPr/>
        </p:nvSpPr>
        <p:spPr>
          <a:xfrm>
            <a:off x="361383" y="1304473"/>
            <a:ext cx="11469300" cy="5329500"/>
          </a:xfrm>
          <a:prstGeom prst="roundRect">
            <a:avLst>
              <a:gd name="adj" fmla="val 8073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9" name="Google Shape;159;p5"/>
          <p:cNvSpPr/>
          <p:nvPr/>
        </p:nvSpPr>
        <p:spPr>
          <a:xfrm>
            <a:off x="554150" y="1464950"/>
            <a:ext cx="11083800" cy="1257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ko-KR" sz="4000" b="1" dirty="0">
                <a:solidFill>
                  <a:schemeClr val="dk1"/>
                </a:solidFill>
                <a:latin typeface="학교안심 산뜻돋움 M" panose="020B0603000000000000" pitchFamily="34" charset="-127"/>
                <a:ea typeface="학교안심 산뜻돋움 M" panose="020B0603000000000000" pitchFamily="34" charset="-127"/>
              </a:rPr>
              <a:t>아래 영역을 보고 탄소를 발생시키는 문제 행동을 말해봅시다.</a:t>
            </a:r>
            <a:endParaRPr sz="4000" b="1" dirty="0">
              <a:solidFill>
                <a:schemeClr val="dk1"/>
              </a:solidFill>
              <a:latin typeface="학교안심 산뜻돋움 M" panose="020B0603000000000000" pitchFamily="34" charset="-127"/>
              <a:ea typeface="학교안심 산뜻돋움 M" panose="020B0603000000000000" pitchFamily="34" charset="-127"/>
            </a:endParaRPr>
          </a:p>
        </p:txBody>
      </p:sp>
      <p:sp>
        <p:nvSpPr>
          <p:cNvPr id="160" name="Google Shape;160;p5"/>
          <p:cNvSpPr/>
          <p:nvPr/>
        </p:nvSpPr>
        <p:spPr>
          <a:xfrm>
            <a:off x="1144099" y="3005375"/>
            <a:ext cx="2831400" cy="1599000"/>
          </a:xfrm>
          <a:prstGeom prst="rect">
            <a:avLst/>
          </a:prstGeom>
          <a:solidFill>
            <a:srgbClr val="D7EDCA"/>
          </a:solidFill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rPr lang="ko-KR" sz="3600" dirty="0">
                <a:solidFill>
                  <a:schemeClr val="dk1"/>
                </a:solidFill>
                <a:latin typeface="학교안심 산뜻돋움 M" panose="020B0603000000000000" pitchFamily="34" charset="-127"/>
                <a:ea typeface="학교안심 산뜻돋움 M" panose="020B0603000000000000" pitchFamily="34" charset="-127"/>
              </a:rPr>
              <a:t>에너지 절약</a:t>
            </a:r>
            <a:endParaRPr sz="3600" dirty="0">
              <a:solidFill>
                <a:schemeClr val="dk1"/>
              </a:solidFill>
              <a:latin typeface="학교안심 산뜻돋움 M" panose="020B0603000000000000" pitchFamily="34" charset="-127"/>
              <a:ea typeface="학교안심 산뜻돋움 M" panose="020B0603000000000000" pitchFamily="34" charset="-127"/>
            </a:endParaRPr>
          </a:p>
        </p:txBody>
      </p:sp>
      <p:sp>
        <p:nvSpPr>
          <p:cNvPr id="161" name="Google Shape;161;p5"/>
          <p:cNvSpPr/>
          <p:nvPr/>
        </p:nvSpPr>
        <p:spPr>
          <a:xfrm>
            <a:off x="4675557" y="3005375"/>
            <a:ext cx="3034600" cy="1599000"/>
          </a:xfrm>
          <a:prstGeom prst="rect">
            <a:avLst/>
          </a:prstGeom>
          <a:solidFill>
            <a:srgbClr val="d7edca"/>
          </a:solidFill>
          <a:ln>
            <a:noFill/>
          </a:ln>
        </p:spPr>
        <p:txBody>
          <a:bodyPr wrap="square" lIns="91424" tIns="91424" rIns="91424" bIns="91424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ko-KR" sz="3600">
                <a:solidFill>
                  <a:schemeClr val="dk1"/>
                </a:solidFill>
                <a:latin typeface="학교안심 산뜻돋움 M"/>
                <a:ea typeface="학교안심 산뜻돋움 M"/>
              </a:rPr>
              <a:t>지속가능한</a:t>
            </a:r>
            <a:r>
              <a:rPr lang="ko-KR" sz="1500">
                <a:latin typeface="Source Sans Pro"/>
                <a:ea typeface="Source Sans Pro"/>
                <a:cs typeface="Source Sans Pro"/>
                <a:sym typeface="Source Sans Pro"/>
              </a:rPr>
              <a:t> </a:t>
            </a:r>
            <a:endParaRPr lang="ko-KR" sz="3600">
              <a:solidFill>
                <a:schemeClr val="dk1"/>
              </a:solidFill>
              <a:latin typeface="학교안심 산뜻돋움 M"/>
              <a:ea typeface="학교안심 산뜻돋움 M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ko-KR" sz="3600">
                <a:solidFill>
                  <a:schemeClr val="dk1"/>
                </a:solidFill>
                <a:latin typeface="학교안심 산뜻돋움 M"/>
                <a:ea typeface="학교안심 산뜻돋움 M"/>
              </a:rPr>
              <a:t>소비</a:t>
            </a:r>
            <a:endParaRPr lang="ko-KR" sz="3600">
              <a:solidFill>
                <a:schemeClr val="dk1"/>
              </a:solidFill>
              <a:latin typeface="학교안심 산뜻돋움 M"/>
              <a:ea typeface="학교안심 산뜻돋움 M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ko-KR" sz="1500">
                <a:latin typeface="Source Sans Pro"/>
                <a:ea typeface="Source Sans Pro"/>
                <a:cs typeface="Source Sans Pro"/>
                <a:sym typeface="Source Sans Pro"/>
              </a:rPr>
              <a:t>(물건, 음식)</a:t>
            </a:r>
            <a:endParaRPr sz="1500"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sp>
        <p:nvSpPr>
          <p:cNvPr id="162" name="Google Shape;162;p5"/>
          <p:cNvSpPr/>
          <p:nvPr/>
        </p:nvSpPr>
        <p:spPr>
          <a:xfrm>
            <a:off x="8206994" y="3005375"/>
            <a:ext cx="2831400" cy="1599000"/>
          </a:xfrm>
          <a:prstGeom prst="rect">
            <a:avLst/>
          </a:prstGeom>
          <a:solidFill>
            <a:srgbClr val="D7EDCA"/>
          </a:solidFill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rPr lang="ko-KR" sz="3600" dirty="0">
                <a:solidFill>
                  <a:schemeClr val="dk1"/>
                </a:solidFill>
                <a:latin typeface="학교안심 산뜻돋움 M" panose="020B0603000000000000" pitchFamily="34" charset="-127"/>
                <a:ea typeface="학교안심 산뜻돋움 M" panose="020B0603000000000000" pitchFamily="34" charset="-127"/>
              </a:rPr>
              <a:t>친환경이동</a:t>
            </a:r>
            <a:endParaRPr sz="1500" dirty="0">
              <a:latin typeface="Source Sans Pro"/>
              <a:ea typeface="Source Sans Pro"/>
              <a:cs typeface="Source Sans Pro"/>
              <a:sym typeface="Source Sans Pro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ko-KR" sz="1500" dirty="0">
                <a:latin typeface="Source Sans Pro"/>
                <a:ea typeface="Source Sans Pro"/>
                <a:cs typeface="Source Sans Pro"/>
                <a:sym typeface="Source Sans Pro"/>
              </a:rPr>
              <a:t>(대중교통 등)</a:t>
            </a:r>
            <a:endParaRPr sz="1500" dirty="0"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sp>
        <p:nvSpPr>
          <p:cNvPr id="163" name="Google Shape;163;p5"/>
          <p:cNvSpPr/>
          <p:nvPr/>
        </p:nvSpPr>
        <p:spPr>
          <a:xfrm>
            <a:off x="2026759" y="4722212"/>
            <a:ext cx="3456400" cy="1599000"/>
          </a:xfrm>
          <a:prstGeom prst="rect">
            <a:avLst/>
          </a:prstGeom>
          <a:solidFill>
            <a:srgbClr val="d7edca"/>
          </a:solidFill>
          <a:ln>
            <a:noFill/>
          </a:ln>
        </p:spPr>
        <p:txBody>
          <a:bodyPr wrap="square" lIns="91424" tIns="91424" rIns="91424" bIns="91424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ko-KR" sz="3600">
                <a:solidFill>
                  <a:schemeClr val="dk1"/>
                </a:solidFill>
                <a:latin typeface="학교안심 산뜻돋움 M"/>
                <a:ea typeface="학교안심 산뜻돋움 M"/>
              </a:rPr>
              <a:t>자원절약과</a:t>
            </a:r>
            <a:endParaRPr lang="ko-KR" sz="3600">
              <a:solidFill>
                <a:schemeClr val="dk1"/>
              </a:solidFill>
              <a:latin typeface="학교안심 산뜻돋움 M"/>
              <a:ea typeface="학교안심 산뜻돋움 M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ko-KR" sz="3600">
                <a:solidFill>
                  <a:schemeClr val="dk1"/>
                </a:solidFill>
                <a:latin typeface="학교안심 산뜻돋움 M"/>
                <a:ea typeface="학교안심 산뜻돋움 M"/>
              </a:rPr>
              <a:t>재활용</a:t>
            </a:r>
            <a:endParaRPr lang="ko-KR" sz="3600">
              <a:solidFill>
                <a:schemeClr val="dk1"/>
              </a:solidFill>
              <a:latin typeface="학교안심 산뜻돋움 M"/>
              <a:ea typeface="학교안심 산뜻돋움 M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ko-KR" sz="1500">
                <a:latin typeface="Source Sans Pro"/>
                <a:ea typeface="Source Sans Pro"/>
                <a:cs typeface="Source Sans Pro"/>
                <a:sym typeface="Source Sans Pro"/>
              </a:rPr>
              <a:t>(분리수거, 쓰레기 줄이기 등)</a:t>
            </a:r>
            <a:endParaRPr sz="1500"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sp>
        <p:nvSpPr>
          <p:cNvPr id="164" name="Google Shape;164;p5"/>
          <p:cNvSpPr/>
          <p:nvPr/>
        </p:nvSpPr>
        <p:spPr>
          <a:xfrm>
            <a:off x="6443023" y="4722189"/>
            <a:ext cx="2831400" cy="1599000"/>
          </a:xfrm>
          <a:prstGeom prst="rect">
            <a:avLst/>
          </a:prstGeom>
          <a:solidFill>
            <a:srgbClr val="D7EDCA"/>
          </a:solidFill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ko-KR" sz="3600" dirty="0">
                <a:solidFill>
                  <a:schemeClr val="dk1"/>
                </a:solidFill>
                <a:latin typeface="학교안심 산뜻돋움 M" panose="020B0603000000000000" pitchFamily="34" charset="-127"/>
                <a:ea typeface="학교안심 산뜻돋움 M" panose="020B0603000000000000" pitchFamily="34" charset="-127"/>
              </a:rPr>
              <a:t>자연보호</a:t>
            </a:r>
            <a:r>
              <a:rPr lang="ko-KR" sz="1500" dirty="0">
                <a:latin typeface="Source Sans Pro"/>
                <a:ea typeface="Source Sans Pro"/>
                <a:cs typeface="Source Sans Pro"/>
                <a:sym typeface="Source Sans Pro"/>
              </a:rPr>
              <a:t> </a:t>
            </a:r>
            <a:r>
              <a:rPr lang="ko-KR" sz="3600" dirty="0">
                <a:solidFill>
                  <a:schemeClr val="dk1"/>
                </a:solidFill>
                <a:latin typeface="학교안심 산뜻돋움 M" panose="020B0603000000000000" pitchFamily="34" charset="-127"/>
                <a:ea typeface="학교안심 산뜻돋움 M" panose="020B0603000000000000" pitchFamily="34" charset="-127"/>
              </a:rPr>
              <a:t>활동</a:t>
            </a:r>
            <a:endParaRPr sz="1500" dirty="0"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sp>
        <p:nvSpPr>
          <p:cNvPr id="165" name="Google Shape;165;p5"/>
          <p:cNvSpPr/>
          <p:nvPr/>
        </p:nvSpPr>
        <p:spPr>
          <a:xfrm>
            <a:off x="10224179" y="455231"/>
            <a:ext cx="1288710" cy="505170"/>
          </a:xfrm>
          <a:prstGeom prst="flowChartTerminator">
            <a:avLst/>
          </a:prstGeom>
          <a:solidFill>
            <a:srgbClr val="C8DAF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ko-KR" sz="2000" dirty="0">
                <a:solidFill>
                  <a:schemeClr val="dk1"/>
                </a:solidFill>
                <a:latin typeface="학교안심 산뜻돋움 M" panose="020B0603000000000000" pitchFamily="34" charset="-127"/>
                <a:ea typeface="학교안심 산뜻돋움 M" panose="020B0603000000000000" pitchFamily="34" charset="-127"/>
                <a:sym typeface="Arial"/>
              </a:rPr>
              <a:t>활동지</a:t>
            </a:r>
            <a:r>
              <a:rPr lang="ko-KR" sz="2000" dirty="0">
                <a:solidFill>
                  <a:schemeClr val="dk1"/>
                </a:solidFill>
                <a:latin typeface="학교안심 산뜻돋움 M" panose="020B0603000000000000" pitchFamily="34" charset="-127"/>
                <a:ea typeface="학교안심 산뜻돋움 M" panose="020B0603000000000000" pitchFamily="34" charset="-127"/>
              </a:rPr>
              <a:t>4</a:t>
            </a:r>
            <a:endParaRPr sz="2000" dirty="0">
              <a:solidFill>
                <a:schemeClr val="dk1"/>
              </a:solidFill>
              <a:latin typeface="학교안심 산뜻돋움 M" panose="020B0603000000000000" pitchFamily="34" charset="-127"/>
              <a:ea typeface="학교안심 산뜻돋움 M" panose="020B0603000000000000" pitchFamily="34" charset="-127"/>
              <a:sym typeface="Arial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3F8F6"/>
        </a:solidFill>
        <a:effectLst/>
      </p:bgPr>
    </p:bg>
    <p:spTree>
      <p:nvGrpSpPr>
        <p:cNvPr id="1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g3629b07fcf6_0_16"/>
          <p:cNvSpPr/>
          <p:nvPr/>
        </p:nvSpPr>
        <p:spPr>
          <a:xfrm>
            <a:off x="10224179" y="455231"/>
            <a:ext cx="1288710" cy="505170"/>
          </a:xfrm>
          <a:prstGeom prst="flowChartTerminator">
            <a:avLst/>
          </a:prstGeom>
          <a:solidFill>
            <a:srgbClr val="C8DAF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ko-KR" sz="2000" dirty="0">
                <a:solidFill>
                  <a:schemeClr val="dk1"/>
                </a:solidFill>
                <a:latin typeface="학교안심 산뜻돋움 M" panose="020B0603000000000000" pitchFamily="34" charset="-127"/>
                <a:ea typeface="학교안심 산뜻돋움 M" panose="020B0603000000000000" pitchFamily="34" charset="-127"/>
                <a:sym typeface="Arial"/>
              </a:rPr>
              <a:t>활동지</a:t>
            </a:r>
            <a:r>
              <a:rPr lang="ko-KR" sz="2000" dirty="0">
                <a:solidFill>
                  <a:schemeClr val="dk1"/>
                </a:solidFill>
                <a:latin typeface="학교안심 산뜻돋움 M" panose="020B0603000000000000" pitchFamily="34" charset="-127"/>
                <a:ea typeface="학교안심 산뜻돋움 M" panose="020B0603000000000000" pitchFamily="34" charset="-127"/>
              </a:rPr>
              <a:t>4</a:t>
            </a:r>
            <a:endParaRPr sz="2000" dirty="0">
              <a:solidFill>
                <a:schemeClr val="dk1"/>
              </a:solidFill>
              <a:latin typeface="학교안심 산뜻돋움 M" panose="020B0603000000000000" pitchFamily="34" charset="-127"/>
              <a:ea typeface="학교안심 산뜻돋움 M" panose="020B0603000000000000" pitchFamily="34" charset="-127"/>
              <a:sym typeface="Arial"/>
            </a:endParaRPr>
          </a:p>
        </p:txBody>
      </p:sp>
      <p:sp>
        <p:nvSpPr>
          <p:cNvPr id="172" name="Google Shape;172;g3629b07fcf6_0_16"/>
          <p:cNvSpPr/>
          <p:nvPr/>
        </p:nvSpPr>
        <p:spPr>
          <a:xfrm>
            <a:off x="433462" y="288118"/>
            <a:ext cx="6689100" cy="825000"/>
          </a:xfrm>
          <a:prstGeom prst="roundRect">
            <a:avLst>
              <a:gd name="adj" fmla="val 50000"/>
            </a:avLst>
          </a:prstGeom>
          <a:solidFill>
            <a:schemeClr val="lt1"/>
          </a:solidFill>
          <a:ln w="25400" cap="flat" cmpd="sng">
            <a:solidFill>
              <a:srgbClr val="90D3F8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400" dirty="0">
              <a:solidFill>
                <a:schemeClr val="dk1"/>
              </a:solidFill>
              <a:latin typeface="학교안심 산뜻돋움 M" panose="020B0603000000000000" pitchFamily="34" charset="-127"/>
              <a:ea typeface="학교안심 산뜻돋움 M" panose="020B0603000000000000" pitchFamily="34" charset="-127"/>
              <a:sym typeface="Arial"/>
            </a:endParaRPr>
          </a:p>
        </p:txBody>
      </p:sp>
      <p:sp>
        <p:nvSpPr>
          <p:cNvPr id="173" name="Google Shape;173;g3629b07fcf6_0_16"/>
          <p:cNvSpPr/>
          <p:nvPr/>
        </p:nvSpPr>
        <p:spPr>
          <a:xfrm>
            <a:off x="602552" y="407905"/>
            <a:ext cx="1670100" cy="599700"/>
          </a:xfrm>
          <a:prstGeom prst="roundRect">
            <a:avLst>
              <a:gd name="adj" fmla="val 50000"/>
            </a:avLst>
          </a:prstGeom>
          <a:solidFill>
            <a:srgbClr val="77C8E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ko-KR" sz="2500" b="1" dirty="0">
                <a:solidFill>
                  <a:schemeClr val="lt1"/>
                </a:solidFill>
                <a:latin typeface="학교안심 산뜻돋움 M" panose="020B0603000000000000" pitchFamily="34" charset="-127"/>
                <a:ea typeface="학교안심 산뜻돋움 M" panose="020B0603000000000000" pitchFamily="34" charset="-127"/>
                <a:sym typeface="Arial"/>
              </a:rPr>
              <a:t>활동1</a:t>
            </a:r>
            <a:endParaRPr sz="2500" b="1" dirty="0">
              <a:solidFill>
                <a:schemeClr val="lt1"/>
              </a:solidFill>
              <a:latin typeface="학교안심 산뜻돋움 M" panose="020B0603000000000000" pitchFamily="34" charset="-127"/>
              <a:ea typeface="학교안심 산뜻돋움 M" panose="020B0603000000000000" pitchFamily="34" charset="-127"/>
              <a:sym typeface="Arial"/>
            </a:endParaRPr>
          </a:p>
        </p:txBody>
      </p:sp>
      <p:sp>
        <p:nvSpPr>
          <p:cNvPr id="174" name="Google Shape;174;g3629b07fcf6_0_16"/>
          <p:cNvSpPr/>
          <p:nvPr/>
        </p:nvSpPr>
        <p:spPr>
          <a:xfrm>
            <a:off x="2360347" y="467833"/>
            <a:ext cx="3129300" cy="463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ko-KR" sz="2500" dirty="0">
                <a:solidFill>
                  <a:schemeClr val="dk1"/>
                </a:solidFill>
                <a:latin typeface="학교안심 산뜻돋움 M" panose="020B0603000000000000" pitchFamily="34" charset="-127"/>
                <a:ea typeface="학교안심 산뜻돋움 M" panose="020B0603000000000000" pitchFamily="34" charset="-127"/>
              </a:rPr>
              <a:t>환경 문제 정하기</a:t>
            </a:r>
            <a:endParaRPr sz="3800" b="1" dirty="0">
              <a:solidFill>
                <a:srgbClr val="7AB17A"/>
              </a:solidFill>
              <a:latin typeface="학교안심 산뜻돋움 M" panose="020B0603000000000000" pitchFamily="34" charset="-127"/>
              <a:ea typeface="학교안심 산뜻돋움 M" panose="020B0603000000000000" pitchFamily="34" charset="-127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500" dirty="0">
              <a:solidFill>
                <a:schemeClr val="dk1"/>
              </a:solidFill>
              <a:latin typeface="학교안심 산뜻돋움 M" panose="020B0603000000000000" pitchFamily="34" charset="-127"/>
              <a:ea typeface="학교안심 산뜻돋움 M" panose="020B0603000000000000" pitchFamily="34" charset="-127"/>
            </a:endParaRPr>
          </a:p>
        </p:txBody>
      </p:sp>
      <p:sp>
        <p:nvSpPr>
          <p:cNvPr id="175" name="Google Shape;175;g3629b07fcf6_0_16"/>
          <p:cNvSpPr/>
          <p:nvPr/>
        </p:nvSpPr>
        <p:spPr>
          <a:xfrm>
            <a:off x="361383" y="1304473"/>
            <a:ext cx="11469300" cy="5329500"/>
          </a:xfrm>
          <a:prstGeom prst="roundRect">
            <a:avLst>
              <a:gd name="adj" fmla="val 8073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6" name="Google Shape;176;g3629b07fcf6_0_16"/>
          <p:cNvSpPr txBox="1"/>
          <p:nvPr/>
        </p:nvSpPr>
        <p:spPr>
          <a:xfrm>
            <a:off x="602550" y="3046000"/>
            <a:ext cx="11035500" cy="1238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marR="0" lvl="0" indent="-457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Char char="●"/>
            </a:pPr>
            <a:r>
              <a:rPr lang="ko-KR" sz="3600" dirty="0">
                <a:solidFill>
                  <a:schemeClr val="dk1"/>
                </a:solidFill>
                <a:latin typeface="학교안심 산뜻돋움 M" panose="020B0603000000000000" pitchFamily="34" charset="-127"/>
                <a:ea typeface="학교안심 산뜻돋움 M" panose="020B0603000000000000" pitchFamily="34" charset="-127"/>
              </a:rPr>
              <a:t>모든 사람이 우리 모둠이 고른 (문제행동)을 한다면 어떤 상황이 생길까요?</a:t>
            </a:r>
            <a:endParaRPr sz="3600" dirty="0">
              <a:solidFill>
                <a:schemeClr val="dk1"/>
              </a:solidFill>
              <a:latin typeface="학교안심 산뜻돋움 M" panose="020B0603000000000000" pitchFamily="34" charset="-127"/>
              <a:ea typeface="학교안심 산뜻돋움 M" panose="020B0603000000000000" pitchFamily="34" charset="-127"/>
            </a:endParaRPr>
          </a:p>
        </p:txBody>
      </p:sp>
      <p:sp>
        <p:nvSpPr>
          <p:cNvPr id="177" name="Google Shape;177;g3629b07fcf6_0_16"/>
          <p:cNvSpPr txBox="1"/>
          <p:nvPr/>
        </p:nvSpPr>
        <p:spPr>
          <a:xfrm>
            <a:off x="602550" y="4789250"/>
            <a:ext cx="11035500" cy="1238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marR="0" lvl="0" indent="-457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Char char="●"/>
            </a:pPr>
            <a:r>
              <a:rPr lang="ko-KR" sz="3600" dirty="0">
                <a:solidFill>
                  <a:schemeClr val="dk1"/>
                </a:solidFill>
                <a:latin typeface="학교안심 산뜻돋움 M" panose="020B0603000000000000" pitchFamily="34" charset="-127"/>
                <a:ea typeface="학교안심 산뜻돋움 M" panose="020B0603000000000000" pitchFamily="34" charset="-127"/>
              </a:rPr>
              <a:t>우리가 할 수 있는 해결방법은 어떤 것이 있나요?</a:t>
            </a:r>
            <a:endParaRPr sz="3600" dirty="0">
              <a:solidFill>
                <a:schemeClr val="dk1"/>
              </a:solidFill>
              <a:latin typeface="학교안심 산뜻돋움 M" panose="020B0603000000000000" pitchFamily="34" charset="-127"/>
              <a:ea typeface="학교안심 산뜻돋움 M" panose="020B0603000000000000" pitchFamily="34" charset="-127"/>
            </a:endParaRPr>
          </a:p>
        </p:txBody>
      </p:sp>
      <p:sp>
        <p:nvSpPr>
          <p:cNvPr id="178" name="Google Shape;178;g3629b07fcf6_0_16"/>
          <p:cNvSpPr/>
          <p:nvPr/>
        </p:nvSpPr>
        <p:spPr>
          <a:xfrm>
            <a:off x="554150" y="1464950"/>
            <a:ext cx="11083800" cy="82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ko-KR" sz="4000" b="1" dirty="0">
                <a:solidFill>
                  <a:schemeClr val="dk1"/>
                </a:solidFill>
                <a:latin typeface="학교안심 산뜻돋움 M" panose="020B0603000000000000" pitchFamily="34" charset="-127"/>
                <a:ea typeface="학교안심 산뜻돋움 M" panose="020B0603000000000000" pitchFamily="34" charset="-127"/>
              </a:rPr>
              <a:t>상상해보기</a:t>
            </a:r>
            <a:endParaRPr sz="4000" b="1" dirty="0">
              <a:solidFill>
                <a:schemeClr val="dk1"/>
              </a:solidFill>
              <a:latin typeface="학교안심 산뜻돋움 M" panose="020B0603000000000000" pitchFamily="34" charset="-127"/>
              <a:ea typeface="학교안심 산뜻돋움 M" panose="020B0603000000000000" pitchFamily="34" charset="-127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3F8F6"/>
        </a:solidFill>
        <a:effectLst/>
      </p:bgPr>
    </p:bg>
    <p:spTree>
      <p:nvGrpSpPr>
        <p:cNvPr id="1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Google Shape;184;g36dea5d958a_1_11"/>
          <p:cNvSpPr/>
          <p:nvPr/>
        </p:nvSpPr>
        <p:spPr>
          <a:xfrm>
            <a:off x="10224179" y="455231"/>
            <a:ext cx="1288710" cy="505170"/>
          </a:xfrm>
          <a:prstGeom prst="flowChartTerminator">
            <a:avLst/>
          </a:prstGeom>
          <a:solidFill>
            <a:srgbClr val="C8DAF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ko-KR" sz="2000" dirty="0">
                <a:solidFill>
                  <a:schemeClr val="dk1"/>
                </a:solidFill>
                <a:latin typeface="학교안심 산뜻돋움 M" panose="020B0603000000000000" pitchFamily="34" charset="-127"/>
                <a:ea typeface="학교안심 산뜻돋움 M" panose="020B0603000000000000" pitchFamily="34" charset="-127"/>
                <a:sym typeface="Arial"/>
              </a:rPr>
              <a:t>활동지</a:t>
            </a:r>
            <a:r>
              <a:rPr lang="ko-KR" sz="2000" dirty="0">
                <a:solidFill>
                  <a:schemeClr val="dk1"/>
                </a:solidFill>
                <a:latin typeface="학교안심 산뜻돋움 M" panose="020B0603000000000000" pitchFamily="34" charset="-127"/>
                <a:ea typeface="학교안심 산뜻돋움 M" panose="020B0603000000000000" pitchFamily="34" charset="-127"/>
              </a:rPr>
              <a:t>4</a:t>
            </a:r>
            <a:endParaRPr sz="2000" dirty="0">
              <a:solidFill>
                <a:schemeClr val="dk1"/>
              </a:solidFill>
              <a:latin typeface="학교안심 산뜻돋움 M" panose="020B0603000000000000" pitchFamily="34" charset="-127"/>
              <a:ea typeface="학교안심 산뜻돋움 M" panose="020B0603000000000000" pitchFamily="34" charset="-127"/>
              <a:sym typeface="Arial"/>
            </a:endParaRPr>
          </a:p>
        </p:txBody>
      </p:sp>
      <p:sp>
        <p:nvSpPr>
          <p:cNvPr id="185" name="Google Shape;185;g36dea5d958a_1_11"/>
          <p:cNvSpPr/>
          <p:nvPr/>
        </p:nvSpPr>
        <p:spPr>
          <a:xfrm>
            <a:off x="433462" y="288118"/>
            <a:ext cx="6689100" cy="825000"/>
          </a:xfrm>
          <a:prstGeom prst="roundRect">
            <a:avLst>
              <a:gd name="adj" fmla="val 50000"/>
            </a:avLst>
          </a:prstGeom>
          <a:solidFill>
            <a:schemeClr val="lt1"/>
          </a:solidFill>
          <a:ln w="25400" cap="flat" cmpd="sng">
            <a:solidFill>
              <a:srgbClr val="90D3F8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400" dirty="0">
              <a:solidFill>
                <a:schemeClr val="dk1"/>
              </a:solidFill>
              <a:latin typeface="학교안심 산뜻돋움 M" panose="020B0603000000000000" pitchFamily="34" charset="-127"/>
              <a:ea typeface="학교안심 산뜻돋움 M" panose="020B0603000000000000" pitchFamily="34" charset="-127"/>
              <a:sym typeface="Arial"/>
            </a:endParaRPr>
          </a:p>
        </p:txBody>
      </p:sp>
      <p:sp>
        <p:nvSpPr>
          <p:cNvPr id="186" name="Google Shape;186;g36dea5d958a_1_11"/>
          <p:cNvSpPr/>
          <p:nvPr/>
        </p:nvSpPr>
        <p:spPr>
          <a:xfrm>
            <a:off x="602552" y="407905"/>
            <a:ext cx="1670100" cy="599700"/>
          </a:xfrm>
          <a:prstGeom prst="roundRect">
            <a:avLst>
              <a:gd name="adj" fmla="val 50000"/>
            </a:avLst>
          </a:prstGeom>
          <a:solidFill>
            <a:srgbClr val="77C8E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ko-KR" sz="2500" b="1" dirty="0">
                <a:solidFill>
                  <a:schemeClr val="lt1"/>
                </a:solidFill>
                <a:latin typeface="학교안심 산뜻돋움 M" panose="020B0603000000000000" pitchFamily="34" charset="-127"/>
                <a:ea typeface="학교안심 산뜻돋움 M" panose="020B0603000000000000" pitchFamily="34" charset="-127"/>
                <a:sym typeface="Arial"/>
              </a:rPr>
              <a:t>활동1</a:t>
            </a:r>
            <a:endParaRPr sz="2500" b="1" dirty="0">
              <a:solidFill>
                <a:schemeClr val="lt1"/>
              </a:solidFill>
              <a:latin typeface="학교안심 산뜻돋움 M" panose="020B0603000000000000" pitchFamily="34" charset="-127"/>
              <a:ea typeface="학교안심 산뜻돋움 M" panose="020B0603000000000000" pitchFamily="34" charset="-127"/>
              <a:sym typeface="Arial"/>
            </a:endParaRPr>
          </a:p>
        </p:txBody>
      </p:sp>
      <p:sp>
        <p:nvSpPr>
          <p:cNvPr id="187" name="Google Shape;187;g36dea5d958a_1_11"/>
          <p:cNvSpPr/>
          <p:nvPr/>
        </p:nvSpPr>
        <p:spPr>
          <a:xfrm>
            <a:off x="2360347" y="467833"/>
            <a:ext cx="3129300" cy="463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ko-KR" sz="2500" dirty="0">
                <a:solidFill>
                  <a:schemeClr val="dk1"/>
                </a:solidFill>
                <a:latin typeface="학교안심 산뜻돋움 M" panose="020B0603000000000000" pitchFamily="34" charset="-127"/>
                <a:ea typeface="학교안심 산뜻돋움 M" panose="020B0603000000000000" pitchFamily="34" charset="-127"/>
              </a:rPr>
              <a:t>환경 문제 정하기</a:t>
            </a:r>
            <a:endParaRPr sz="3800" b="1" dirty="0">
              <a:solidFill>
                <a:srgbClr val="7AB17A"/>
              </a:solidFill>
              <a:latin typeface="학교안심 산뜻돋움 M" panose="020B0603000000000000" pitchFamily="34" charset="-127"/>
              <a:ea typeface="학교안심 산뜻돋움 M" panose="020B0603000000000000" pitchFamily="34" charset="-127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500" dirty="0">
              <a:solidFill>
                <a:schemeClr val="dk1"/>
              </a:solidFill>
              <a:latin typeface="학교안심 산뜻돋움 M" panose="020B0603000000000000" pitchFamily="34" charset="-127"/>
              <a:ea typeface="학교안심 산뜻돋움 M" panose="020B0603000000000000" pitchFamily="34" charset="-127"/>
            </a:endParaRPr>
          </a:p>
        </p:txBody>
      </p:sp>
      <p:sp>
        <p:nvSpPr>
          <p:cNvPr id="188" name="Google Shape;188;g36dea5d958a_1_11"/>
          <p:cNvSpPr/>
          <p:nvPr/>
        </p:nvSpPr>
        <p:spPr>
          <a:xfrm>
            <a:off x="361383" y="1304473"/>
            <a:ext cx="11469300" cy="5329500"/>
          </a:xfrm>
          <a:prstGeom prst="roundRect">
            <a:avLst>
              <a:gd name="adj" fmla="val 8073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9" name="Google Shape;189;g36dea5d958a_1_11"/>
          <p:cNvSpPr/>
          <p:nvPr/>
        </p:nvSpPr>
        <p:spPr>
          <a:xfrm>
            <a:off x="554150" y="1464950"/>
            <a:ext cx="11083800" cy="82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ko-KR" sz="4000" b="1" dirty="0">
                <a:solidFill>
                  <a:schemeClr val="dk1"/>
                </a:solidFill>
                <a:latin typeface="학교안심 산뜻돋움 M" panose="020B0603000000000000" pitchFamily="34" charset="-127"/>
                <a:ea typeface="학교안심 산뜻돋움 M" panose="020B0603000000000000" pitchFamily="34" charset="-127"/>
              </a:rPr>
              <a:t>상상해보기</a:t>
            </a:r>
            <a:endParaRPr sz="4000" b="1" dirty="0">
              <a:solidFill>
                <a:schemeClr val="dk1"/>
              </a:solidFill>
              <a:latin typeface="학교안심 산뜻돋움 M" panose="020B0603000000000000" pitchFamily="34" charset="-127"/>
              <a:ea typeface="학교안심 산뜻돋움 M" panose="020B0603000000000000" pitchFamily="34" charset="-127"/>
            </a:endParaRPr>
          </a:p>
        </p:txBody>
      </p:sp>
      <p:pic>
        <p:nvPicPr>
          <p:cNvPr id="190" name="Google Shape;190;g36dea5d958a_1_1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515575" y="2289950"/>
            <a:ext cx="8708601" cy="4190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3F8F6"/>
        </a:solidFill>
        <a:effectLst/>
      </p:bgPr>
    </p:bg>
    <p:spTree>
      <p:nvGrpSpPr>
        <p:cNvPr id="1" name="Shape 1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Google Shape;196;p6"/>
          <p:cNvSpPr/>
          <p:nvPr/>
        </p:nvSpPr>
        <p:spPr>
          <a:xfrm>
            <a:off x="10224179" y="455231"/>
            <a:ext cx="1288706" cy="505165"/>
          </a:xfrm>
          <a:prstGeom prst="flowChartTerminator">
            <a:avLst/>
          </a:prstGeom>
          <a:solidFill>
            <a:srgbClr val="C8DAF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ko-KR" sz="2000" dirty="0">
                <a:solidFill>
                  <a:schemeClr val="dk1"/>
                </a:solidFill>
                <a:latin typeface="학교안심 산뜻돋움 M" panose="020B0603000000000000" pitchFamily="34" charset="-127"/>
                <a:ea typeface="학교안심 산뜻돋움 M" panose="020B0603000000000000" pitchFamily="34" charset="-127"/>
                <a:sym typeface="Arial"/>
              </a:rPr>
              <a:t>활동지</a:t>
            </a:r>
            <a:r>
              <a:rPr lang="ko-KR" sz="2000" dirty="0">
                <a:solidFill>
                  <a:schemeClr val="dk1"/>
                </a:solidFill>
                <a:latin typeface="학교안심 산뜻돋움 M" panose="020B0603000000000000" pitchFamily="34" charset="-127"/>
                <a:ea typeface="학교안심 산뜻돋움 M" panose="020B0603000000000000" pitchFamily="34" charset="-127"/>
              </a:rPr>
              <a:t>5</a:t>
            </a:r>
            <a:endParaRPr sz="2000" dirty="0">
              <a:solidFill>
                <a:schemeClr val="dk1"/>
              </a:solidFill>
              <a:latin typeface="학교안심 산뜻돋움 M" panose="020B0603000000000000" pitchFamily="34" charset="-127"/>
              <a:ea typeface="학교안심 산뜻돋움 M" panose="020B0603000000000000" pitchFamily="34" charset="-127"/>
              <a:sym typeface="Arial"/>
            </a:endParaRPr>
          </a:p>
        </p:txBody>
      </p:sp>
      <p:sp>
        <p:nvSpPr>
          <p:cNvPr id="197" name="Google Shape;197;p6"/>
          <p:cNvSpPr/>
          <p:nvPr/>
        </p:nvSpPr>
        <p:spPr>
          <a:xfrm>
            <a:off x="433462" y="288118"/>
            <a:ext cx="6689121" cy="824978"/>
          </a:xfrm>
          <a:prstGeom prst="roundRect">
            <a:avLst>
              <a:gd name="adj" fmla="val 50000"/>
            </a:avLst>
          </a:prstGeom>
          <a:solidFill>
            <a:schemeClr val="lt1"/>
          </a:solidFill>
          <a:ln w="25400" cap="flat" cmpd="sng">
            <a:solidFill>
              <a:srgbClr val="90D3F8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400" dirty="0">
              <a:solidFill>
                <a:schemeClr val="dk1"/>
              </a:solidFill>
              <a:latin typeface="학교안심 산뜻돋움 M" panose="020B0603000000000000" pitchFamily="34" charset="-127"/>
              <a:ea typeface="학교안심 산뜻돋움 M" panose="020B0603000000000000" pitchFamily="34" charset="-127"/>
              <a:sym typeface="Arial"/>
            </a:endParaRPr>
          </a:p>
        </p:txBody>
      </p:sp>
      <p:sp>
        <p:nvSpPr>
          <p:cNvPr id="198" name="Google Shape;198;p6"/>
          <p:cNvSpPr/>
          <p:nvPr/>
        </p:nvSpPr>
        <p:spPr>
          <a:xfrm>
            <a:off x="602552" y="407905"/>
            <a:ext cx="1670010" cy="599817"/>
          </a:xfrm>
          <a:prstGeom prst="roundRect">
            <a:avLst>
              <a:gd name="adj" fmla="val 50000"/>
            </a:avLst>
          </a:prstGeom>
          <a:solidFill>
            <a:srgbClr val="77C8E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ko-KR" sz="2500" b="1" dirty="0">
                <a:solidFill>
                  <a:schemeClr val="lt1"/>
                </a:solidFill>
                <a:latin typeface="학교안심 산뜻돋움 M" panose="020B0603000000000000" pitchFamily="34" charset="-127"/>
                <a:ea typeface="학교안심 산뜻돋움 M" panose="020B0603000000000000" pitchFamily="34" charset="-127"/>
                <a:sym typeface="Arial"/>
              </a:rPr>
              <a:t>활동2</a:t>
            </a:r>
            <a:endParaRPr sz="2500" b="1" dirty="0">
              <a:solidFill>
                <a:schemeClr val="lt1"/>
              </a:solidFill>
              <a:latin typeface="학교안심 산뜻돋움 M" panose="020B0603000000000000" pitchFamily="34" charset="-127"/>
              <a:ea typeface="학교안심 산뜻돋움 M" panose="020B0603000000000000" pitchFamily="34" charset="-127"/>
              <a:sym typeface="Arial"/>
            </a:endParaRPr>
          </a:p>
        </p:txBody>
      </p:sp>
      <p:sp>
        <p:nvSpPr>
          <p:cNvPr id="199" name="Google Shape;199;p6"/>
          <p:cNvSpPr/>
          <p:nvPr/>
        </p:nvSpPr>
        <p:spPr>
          <a:xfrm>
            <a:off x="2360352" y="467825"/>
            <a:ext cx="4909200" cy="8617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ko-KR" sz="2500" dirty="0" err="1">
                <a:solidFill>
                  <a:schemeClr val="dk1"/>
                </a:solidFill>
                <a:latin typeface="학교안심 산뜻돋움 M" panose="020B0603000000000000" pitchFamily="34" charset="-127"/>
                <a:ea typeface="학교안심 산뜻돋움 M" panose="020B0603000000000000" pitchFamily="34" charset="-127"/>
              </a:rPr>
              <a:t>넷제로</a:t>
            </a:r>
            <a:r>
              <a:rPr lang="ko-KR" sz="2500" dirty="0">
                <a:solidFill>
                  <a:schemeClr val="dk1"/>
                </a:solidFill>
                <a:latin typeface="학교안심 산뜻돋움 M" panose="020B0603000000000000" pitchFamily="34" charset="-127"/>
                <a:ea typeface="학교안심 산뜻돋움 M" panose="020B0603000000000000" pitchFamily="34" charset="-127"/>
              </a:rPr>
              <a:t> 부스 계획하기-참고영상</a:t>
            </a:r>
            <a:endParaRPr sz="2500" dirty="0">
              <a:solidFill>
                <a:schemeClr val="dk1"/>
              </a:solidFill>
              <a:latin typeface="학교안심 산뜻돋움 M" panose="020B0603000000000000" pitchFamily="34" charset="-127"/>
              <a:ea typeface="학교안심 산뜻돋움 M" panose="020B0603000000000000" pitchFamily="34" charset="-127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ko-KR" sz="2500" dirty="0">
                <a:solidFill>
                  <a:schemeClr val="dk1"/>
                </a:solidFill>
                <a:latin typeface="학교안심 산뜻돋움 M" panose="020B0603000000000000" pitchFamily="34" charset="-127"/>
                <a:ea typeface="학교안심 산뜻돋움 M" panose="020B0603000000000000" pitchFamily="34" charset="-127"/>
              </a:rPr>
              <a:t> </a:t>
            </a:r>
            <a:endParaRPr sz="2500" dirty="0">
              <a:solidFill>
                <a:schemeClr val="dk1"/>
              </a:solidFill>
              <a:latin typeface="학교안심 산뜻돋움 M" panose="020B0603000000000000" pitchFamily="34" charset="-127"/>
              <a:ea typeface="학교안심 산뜻돋움 M" panose="020B0603000000000000" pitchFamily="34" charset="-127"/>
            </a:endParaRPr>
          </a:p>
        </p:txBody>
      </p:sp>
      <p:sp>
        <p:nvSpPr>
          <p:cNvPr id="200" name="Google Shape;200;p6"/>
          <p:cNvSpPr/>
          <p:nvPr/>
        </p:nvSpPr>
        <p:spPr>
          <a:xfrm>
            <a:off x="361383" y="1304473"/>
            <a:ext cx="11469233" cy="5329464"/>
          </a:xfrm>
          <a:prstGeom prst="roundRect">
            <a:avLst>
              <a:gd name="adj" fmla="val 8073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01" name="Google Shape;201;p6" descr="2022년 8월 20일 시흥에코센터에서 청소년재단과 시흥에코센터가 함께한&#10;[ 기후위기대응실천 청소년박람회 ]&#10;&#10;42명의 청소년으로 구성된 '에코창의기획단'이 3달간 열심히 준비한 기후위기대응실천 체험부스도 영상에서 함께 만나보실 수 있습니다!&#10;&#10;영상제작: 목감청소년문화의집&#10;원본영상: https://youtu.be/nQovdilsgiA" title="[청소년재단 × 시흥에코센터] 기후위기대응실천청소년박람회">
            <a:hlinkClick r:id="rId3"/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142775" y="1403003"/>
            <a:ext cx="9081400" cy="510829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3F8F6"/>
        </a:solidFill>
        <a:effectLst/>
      </p:bgPr>
    </p:bg>
    <p:spTree>
      <p:nvGrpSpPr>
        <p:cNvPr id="1" name="Shape 2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" name="Google Shape;207;g3629b07fcf6_0_35"/>
          <p:cNvSpPr/>
          <p:nvPr/>
        </p:nvSpPr>
        <p:spPr>
          <a:xfrm>
            <a:off x="10224179" y="455231"/>
            <a:ext cx="1288710" cy="505170"/>
          </a:xfrm>
          <a:prstGeom prst="flowChartTerminator">
            <a:avLst/>
          </a:prstGeom>
          <a:solidFill>
            <a:srgbClr val="C8DAF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ko-KR" sz="2000" dirty="0">
                <a:solidFill>
                  <a:schemeClr val="dk1"/>
                </a:solidFill>
                <a:latin typeface="학교안심 산뜻돋움 M" panose="020B0603000000000000" pitchFamily="34" charset="-127"/>
                <a:ea typeface="학교안심 산뜻돋움 M" panose="020B0603000000000000" pitchFamily="34" charset="-127"/>
                <a:sym typeface="Arial"/>
              </a:rPr>
              <a:t>활동지</a:t>
            </a:r>
            <a:r>
              <a:rPr lang="ko-KR" sz="2000" dirty="0">
                <a:solidFill>
                  <a:schemeClr val="dk1"/>
                </a:solidFill>
                <a:latin typeface="학교안심 산뜻돋움 M" panose="020B0603000000000000" pitchFamily="34" charset="-127"/>
                <a:ea typeface="학교안심 산뜻돋움 M" panose="020B0603000000000000" pitchFamily="34" charset="-127"/>
              </a:rPr>
              <a:t>5</a:t>
            </a:r>
            <a:endParaRPr sz="2000" dirty="0">
              <a:solidFill>
                <a:schemeClr val="dk1"/>
              </a:solidFill>
              <a:latin typeface="학교안심 산뜻돋움 M" panose="020B0603000000000000" pitchFamily="34" charset="-127"/>
              <a:ea typeface="학교안심 산뜻돋움 M" panose="020B0603000000000000" pitchFamily="34" charset="-127"/>
              <a:sym typeface="Arial"/>
            </a:endParaRPr>
          </a:p>
        </p:txBody>
      </p:sp>
      <p:sp>
        <p:nvSpPr>
          <p:cNvPr id="208" name="Google Shape;208;g3629b07fcf6_0_35"/>
          <p:cNvSpPr/>
          <p:nvPr/>
        </p:nvSpPr>
        <p:spPr>
          <a:xfrm>
            <a:off x="433462" y="288118"/>
            <a:ext cx="6689100" cy="825000"/>
          </a:xfrm>
          <a:prstGeom prst="roundRect">
            <a:avLst>
              <a:gd name="adj" fmla="val 50000"/>
            </a:avLst>
          </a:prstGeom>
          <a:solidFill>
            <a:schemeClr val="lt1"/>
          </a:solidFill>
          <a:ln w="25400" cap="flat" cmpd="sng">
            <a:solidFill>
              <a:srgbClr val="90D3F8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400" dirty="0">
              <a:solidFill>
                <a:schemeClr val="dk1"/>
              </a:solidFill>
              <a:latin typeface="학교안심 산뜻돋움 M" panose="020B0603000000000000" pitchFamily="34" charset="-127"/>
              <a:ea typeface="학교안심 산뜻돋움 M" panose="020B0603000000000000" pitchFamily="34" charset="-127"/>
              <a:sym typeface="Arial"/>
            </a:endParaRPr>
          </a:p>
        </p:txBody>
      </p:sp>
      <p:sp>
        <p:nvSpPr>
          <p:cNvPr id="209" name="Google Shape;209;g3629b07fcf6_0_35"/>
          <p:cNvSpPr/>
          <p:nvPr/>
        </p:nvSpPr>
        <p:spPr>
          <a:xfrm>
            <a:off x="602552" y="407905"/>
            <a:ext cx="1670100" cy="599700"/>
          </a:xfrm>
          <a:prstGeom prst="roundRect">
            <a:avLst>
              <a:gd name="adj" fmla="val 50000"/>
            </a:avLst>
          </a:prstGeom>
          <a:solidFill>
            <a:srgbClr val="77C8E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ko-KR" sz="2500" b="1" dirty="0">
                <a:solidFill>
                  <a:schemeClr val="lt1"/>
                </a:solidFill>
                <a:latin typeface="학교안심 산뜻돋움 M" panose="020B0603000000000000" pitchFamily="34" charset="-127"/>
                <a:ea typeface="학교안심 산뜻돋움 M" panose="020B0603000000000000" pitchFamily="34" charset="-127"/>
                <a:sym typeface="Arial"/>
              </a:rPr>
              <a:t>활동2</a:t>
            </a:r>
            <a:endParaRPr sz="2500" b="1" dirty="0">
              <a:solidFill>
                <a:schemeClr val="lt1"/>
              </a:solidFill>
              <a:latin typeface="학교안심 산뜻돋움 M" panose="020B0603000000000000" pitchFamily="34" charset="-127"/>
              <a:ea typeface="학교안심 산뜻돋움 M" panose="020B0603000000000000" pitchFamily="34" charset="-127"/>
              <a:sym typeface="Arial"/>
            </a:endParaRPr>
          </a:p>
        </p:txBody>
      </p:sp>
      <p:sp>
        <p:nvSpPr>
          <p:cNvPr id="210" name="Google Shape;210;g3629b07fcf6_0_35"/>
          <p:cNvSpPr/>
          <p:nvPr/>
        </p:nvSpPr>
        <p:spPr>
          <a:xfrm>
            <a:off x="2360352" y="467825"/>
            <a:ext cx="4909200" cy="463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ko-KR" sz="2500" dirty="0" err="1">
                <a:solidFill>
                  <a:schemeClr val="dk1"/>
                </a:solidFill>
                <a:latin typeface="학교안심 산뜻돋움 M" panose="020B0603000000000000" pitchFamily="34" charset="-127"/>
                <a:ea typeface="학교안심 산뜻돋움 M" panose="020B0603000000000000" pitchFamily="34" charset="-127"/>
              </a:rPr>
              <a:t>넷제로</a:t>
            </a:r>
            <a:r>
              <a:rPr lang="ko-KR" sz="2500" dirty="0">
                <a:solidFill>
                  <a:schemeClr val="dk1"/>
                </a:solidFill>
                <a:latin typeface="학교안심 산뜻돋움 M" panose="020B0603000000000000" pitchFamily="34" charset="-127"/>
                <a:ea typeface="학교안심 산뜻돋움 M" panose="020B0603000000000000" pitchFamily="34" charset="-127"/>
              </a:rPr>
              <a:t> 부스 계획하기-참고영상</a:t>
            </a:r>
            <a:endParaRPr sz="2500" dirty="0">
              <a:solidFill>
                <a:schemeClr val="dk1"/>
              </a:solidFill>
              <a:latin typeface="학교안심 산뜻돋움 M" panose="020B0603000000000000" pitchFamily="34" charset="-127"/>
              <a:ea typeface="학교안심 산뜻돋움 M" panose="020B0603000000000000" pitchFamily="34" charset="-127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ko-KR" sz="2500" dirty="0">
                <a:solidFill>
                  <a:schemeClr val="dk1"/>
                </a:solidFill>
                <a:latin typeface="학교안심 산뜻돋움 M" panose="020B0603000000000000" pitchFamily="34" charset="-127"/>
                <a:ea typeface="학교안심 산뜻돋움 M" panose="020B0603000000000000" pitchFamily="34" charset="-127"/>
              </a:rPr>
              <a:t> </a:t>
            </a:r>
            <a:endParaRPr sz="2500" dirty="0">
              <a:solidFill>
                <a:schemeClr val="dk1"/>
              </a:solidFill>
              <a:latin typeface="학교안심 산뜻돋움 M" panose="020B0603000000000000" pitchFamily="34" charset="-127"/>
              <a:ea typeface="학교안심 산뜻돋움 M" panose="020B0603000000000000" pitchFamily="34" charset="-127"/>
            </a:endParaRPr>
          </a:p>
        </p:txBody>
      </p:sp>
      <p:sp>
        <p:nvSpPr>
          <p:cNvPr id="211" name="Google Shape;211;g3629b07fcf6_0_35"/>
          <p:cNvSpPr/>
          <p:nvPr/>
        </p:nvSpPr>
        <p:spPr>
          <a:xfrm>
            <a:off x="361383" y="1304473"/>
            <a:ext cx="11469300" cy="5329500"/>
          </a:xfrm>
          <a:prstGeom prst="roundRect">
            <a:avLst>
              <a:gd name="adj" fmla="val 8073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2" name="Google Shape;212;g3629b07fcf6_0_35"/>
          <p:cNvSpPr/>
          <p:nvPr/>
        </p:nvSpPr>
        <p:spPr>
          <a:xfrm>
            <a:off x="554156" y="1464949"/>
            <a:ext cx="11083800" cy="64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ko-KR" sz="4000" b="1" dirty="0">
                <a:solidFill>
                  <a:schemeClr val="dk1"/>
                </a:solidFill>
                <a:latin typeface="학교안심 산뜻돋움 M" panose="020B0603000000000000" pitchFamily="34" charset="-127"/>
                <a:ea typeface="학교안심 산뜻돋움 M" panose="020B0603000000000000" pitchFamily="34" charset="-127"/>
                <a:sym typeface="Arial"/>
              </a:rPr>
              <a:t>활동안내</a:t>
            </a:r>
            <a:endParaRPr sz="4000" b="1" i="0" u="none" strike="noStrike" cap="none" dirty="0">
              <a:solidFill>
                <a:schemeClr val="dk1"/>
              </a:solidFill>
              <a:latin typeface="학교안심 산뜻돋움 M" panose="020B0603000000000000" pitchFamily="34" charset="-127"/>
              <a:ea typeface="학교안심 산뜻돋움 M" panose="020B0603000000000000" pitchFamily="34" charset="-127"/>
              <a:sym typeface="Arial"/>
            </a:endParaRPr>
          </a:p>
        </p:txBody>
      </p:sp>
      <p:sp>
        <p:nvSpPr>
          <p:cNvPr id="213" name="Google Shape;213;g3629b07fcf6_0_35"/>
          <p:cNvSpPr/>
          <p:nvPr/>
        </p:nvSpPr>
        <p:spPr>
          <a:xfrm>
            <a:off x="554150" y="2231461"/>
            <a:ext cx="11083800" cy="419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rPr lang="ko-KR" sz="3600" dirty="0">
                <a:solidFill>
                  <a:schemeClr val="dk1"/>
                </a:solidFill>
                <a:latin typeface="학교안심 산뜻돋움 M" panose="020B0603000000000000" pitchFamily="34" charset="-127"/>
                <a:ea typeface="학교안심 산뜻돋움 M" panose="020B0603000000000000" pitchFamily="34" charset="-127"/>
              </a:rPr>
              <a:t>1. 부스 이름 정하기</a:t>
            </a:r>
            <a:endParaRPr sz="3600" dirty="0">
              <a:solidFill>
                <a:schemeClr val="dk1"/>
              </a:solidFill>
              <a:latin typeface="학교안심 산뜻돋움 M" panose="020B0603000000000000" pitchFamily="34" charset="-127"/>
              <a:ea typeface="학교안심 산뜻돋움 M" panose="020B0603000000000000" pitchFamily="34" charset="-127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sz="3600" dirty="0">
              <a:solidFill>
                <a:schemeClr val="dk1"/>
              </a:solidFill>
              <a:latin typeface="학교안심 산뜻돋움 M" panose="020B0603000000000000" pitchFamily="34" charset="-127"/>
              <a:ea typeface="학교안심 산뜻돋움 M" panose="020B0603000000000000" pitchFamily="34" charset="-127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rPr lang="ko-KR" sz="3600" dirty="0">
                <a:solidFill>
                  <a:schemeClr val="dk1"/>
                </a:solidFill>
                <a:latin typeface="학교안심 산뜻돋움 M" panose="020B0603000000000000" pitchFamily="34" charset="-127"/>
                <a:ea typeface="학교안심 산뜻돋움 M" panose="020B0603000000000000" pitchFamily="34" charset="-127"/>
              </a:rPr>
              <a:t>2. 부스 체험활동 정하기</a:t>
            </a:r>
            <a:endParaRPr sz="3600" dirty="0">
              <a:solidFill>
                <a:schemeClr val="dk1"/>
              </a:solidFill>
              <a:latin typeface="학교안심 산뜻돋움 M" panose="020B0603000000000000" pitchFamily="34" charset="-127"/>
              <a:ea typeface="학교안심 산뜻돋움 M" panose="020B0603000000000000" pitchFamily="34" charset="-127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sz="3600" dirty="0">
              <a:solidFill>
                <a:schemeClr val="dk1"/>
              </a:solidFill>
              <a:latin typeface="학교안심 산뜻돋움 M" panose="020B0603000000000000" pitchFamily="34" charset="-127"/>
              <a:ea typeface="학교안심 산뜻돋움 M" panose="020B0603000000000000" pitchFamily="34" charset="-127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rPr lang="ko-KR" sz="3600" dirty="0">
                <a:solidFill>
                  <a:schemeClr val="dk1"/>
                </a:solidFill>
                <a:latin typeface="학교안심 산뜻돋움 M" panose="020B0603000000000000" pitchFamily="34" charset="-127"/>
                <a:ea typeface="학교안심 산뜻돋움 M" panose="020B0603000000000000" pitchFamily="34" charset="-127"/>
              </a:rPr>
              <a:t>3. 부스 홍보 포스터 만들기</a:t>
            </a:r>
            <a:endParaRPr sz="3600" dirty="0">
              <a:solidFill>
                <a:schemeClr val="dk1"/>
              </a:solidFill>
              <a:latin typeface="학교안심 산뜻돋움 M" panose="020B0603000000000000" pitchFamily="34" charset="-127"/>
              <a:ea typeface="학교안심 산뜻돋움 M" panose="020B0603000000000000" pitchFamily="34" charset="-127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sz="3600" dirty="0">
              <a:solidFill>
                <a:schemeClr val="dk1"/>
              </a:solidFill>
              <a:latin typeface="학교안심 산뜻돋움 M" panose="020B0603000000000000" pitchFamily="34" charset="-127"/>
              <a:ea typeface="학교안심 산뜻돋움 M" panose="020B0603000000000000" pitchFamily="34" charset="-127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rPr lang="ko-KR" sz="3600" dirty="0">
                <a:solidFill>
                  <a:schemeClr val="dk1"/>
                </a:solidFill>
                <a:latin typeface="학교안심 산뜻돋움 M" panose="020B0603000000000000" pitchFamily="34" charset="-127"/>
                <a:ea typeface="학교안심 산뜻돋움 M" panose="020B0603000000000000" pitchFamily="34" charset="-127"/>
              </a:rPr>
              <a:t>4. 부스 발표하기 - 투표하기</a:t>
            </a:r>
            <a:endParaRPr sz="3600" dirty="0">
              <a:solidFill>
                <a:schemeClr val="dk1"/>
              </a:solidFill>
              <a:latin typeface="학교안심 산뜻돋움 M" panose="020B0603000000000000" pitchFamily="34" charset="-127"/>
              <a:ea typeface="학교안심 산뜻돋움 M" panose="020B0603000000000000" pitchFamily="34" charset="-127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600" dirty="0">
              <a:solidFill>
                <a:schemeClr val="dk1"/>
              </a:solidFill>
              <a:latin typeface="학교안심 산뜻돋움 M" panose="020B0603000000000000" pitchFamily="34" charset="-127"/>
              <a:ea typeface="학교안심 산뜻돋움 M" panose="020B0603000000000000" pitchFamily="34" charset="-127"/>
            </a:endParaRPr>
          </a:p>
        </p:txBody>
      </p:sp>
    </p:spTree>
  </p:cSld>
  <p:clrMapOvr>
    <a:masterClrMapping/>
  </p:clrMapOvr>
</p:sld>
</file>

<file path=ppt/theme/theme1.xml><?xml version="1.0" encoding="utf-8"?>
<a:theme xmlns:r="http://schemas.openxmlformats.org/officeDocument/2006/relationships" xmlns:c="http://schemas.openxmlformats.org/drawingml/2006/chart" xmlns:dgm="http://schemas.openxmlformats.org/drawingml/2006/diagram" xmlns:dsp="http://schemas.microsoft.com/office/drawing/2008/diagram" xmlns:a="http://schemas.openxmlformats.org/drawingml/2006/main" xmlns:pic="http://schemas.openxmlformats.org/drawingml/2006/picture" xmlns:wp="http://schemas.openxmlformats.org/drawingml/2006/wordprocessingDrawing" xmlns:xdr="http://schemas.openxmlformats.org/drawingml/2006/spreadsheetDrawing" xmlns:lc="http://schemas.openxmlformats.org/drawingml/2006/lockedCanvas" xmlns:p="http://schemas.openxmlformats.org/presentationml/2006/main" name="한컴오피스">
  <a:themeElements>
    <a:clrScheme name="한컴오피스">
      <a:dk1>
        <a:srgbClr val="000000"/>
      </a:dk1>
      <a:lt1>
        <a:srgbClr val="ffffff"/>
      </a:lt1>
      <a:dk2>
        <a:srgbClr val="3a3c84"/>
      </a:dk2>
      <a:lt2>
        <a:srgbClr val="faf3db"/>
      </a:lt2>
      <a:accent1>
        <a:srgbClr val="6182d6"/>
      </a:accent1>
      <a:accent2>
        <a:srgbClr val="ff843a"/>
      </a:accent2>
      <a:accent3>
        <a:srgbClr val="b2b2b2"/>
      </a:accent3>
      <a:accent4>
        <a:srgbClr val="ffd700"/>
      </a:accent4>
      <a:accent5>
        <a:srgbClr val="289b6e"/>
      </a:accent5>
      <a:accent6>
        <a:srgbClr val="9d5cbb"/>
      </a:accent6>
      <a:hlink>
        <a:srgbClr val="4a45ff"/>
      </a:hlink>
      <a:folHlink>
        <a:srgbClr val="be27bb"/>
      </a:folHlink>
    </a:clrScheme>
    <a:fontScheme name="사용자 지정 1">
      <a:majorFont>
        <a:latin typeface="학교안심 산뜻돋움 M"/>
        <a:ea typeface="학교안심 산뜻돋움 M"/>
        <a:cs typeface=""/>
      </a:majorFont>
      <a:minorFont>
        <a:latin typeface="학교안심 산뜻돋움 M"/>
        <a:ea typeface="학교안심 산뜻돋움 M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r="http://schemas.openxmlformats.org/officeDocument/2006/relationships" xmlns:c="http://schemas.openxmlformats.org/drawingml/2006/chart" xmlns:dgm="http://schemas.openxmlformats.org/drawingml/2006/diagram" xmlns:dsp="http://schemas.microsoft.com/office/drawing/2008/diagram" xmlns:a="http://schemas.openxmlformats.org/drawingml/2006/main" xmlns:pic="http://schemas.openxmlformats.org/drawingml/2006/picture" xmlns:wp="http://schemas.openxmlformats.org/drawingml/2006/wordprocessingDrawing" xmlns:xdr="http://schemas.openxmlformats.org/drawingml/2006/spreadsheetDrawing" xmlns:lc="http://schemas.openxmlformats.org/drawingml/2006/lockedCanvas" xmlns:p="http://schemas.openxmlformats.org/presentationml/2006/main" name="한컴오피스">
  <a:themeElements>
    <a:clrScheme name="한컴오피스">
      <a:dk1>
        <a:srgbClr val="000000"/>
      </a:dk1>
      <a:lt1>
        <a:srgbClr val="ffffff"/>
      </a:lt1>
      <a:dk2>
        <a:srgbClr val="3a3c84"/>
      </a:dk2>
      <a:lt2>
        <a:srgbClr val="faf3db"/>
      </a:lt2>
      <a:accent1>
        <a:srgbClr val="6182d6"/>
      </a:accent1>
      <a:accent2>
        <a:srgbClr val="ff843a"/>
      </a:accent2>
      <a:accent3>
        <a:srgbClr val="b2b2b2"/>
      </a:accent3>
      <a:accent4>
        <a:srgbClr val="ffd700"/>
      </a:accent4>
      <a:accent5>
        <a:srgbClr val="289b6e"/>
      </a:accent5>
      <a:accent6>
        <a:srgbClr val="9d5cbb"/>
      </a:accent6>
      <a:hlink>
        <a:srgbClr val="4a45ff"/>
      </a:hlink>
      <a:folHlink>
        <a:srgbClr val="be27bb"/>
      </a:folHlink>
    </a:clrScheme>
    <a:fontScheme name="Office">
      <a:majorFont>
        <a:latin typeface="Arial"/>
        <a:ea typeface=""/>
        <a:cs typeface=""/>
        <a:font script="Jpan" typeface="MS PGothic"/>
        <a:font script="Hang" typeface="맑은 고딕"/>
        <a:font script="Hans" typeface="SimSun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MS PGothic"/>
        <a:font script="Hang" typeface="맑은 고딕"/>
        <a:font script="Hans" typeface="SimSu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ep:Properties xmlns:r="http://schemas.openxmlformats.org/officeDocument/2006/relationships" xmlns:ep="http://schemas.openxmlformats.org/officeDocument/2006/extended-properties" xmlns:vt="http://schemas.openxmlformats.org/officeDocument/2006/docPropsVTypes">
  <ep:Manager/>
  <ep:Company/>
  <ep:Words>171</ep:Words>
  <ep:PresentationFormat>와이드스크린</ep:PresentationFormat>
  <ep:Paragraphs>89</ep:Paragraphs>
  <ep:Slides>11</ep:Slides>
  <ep:Notes>11</ep:Notes>
  <ep:TotalTime>0</ep:TotalTime>
  <ep:HiddenSlides>0</ep:HiddenSlides>
  <ep:MMClips>0</ep:MMClips>
  <ep: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11</vt:i4>
      </vt:variant>
    </vt:vector>
  </ep:HeadingPairs>
  <ep:TitlesOfParts>
    <vt:vector size="12" baseType="lpstr">
      <vt:lpstr>한컴오피스</vt:lpstr>
      <vt:lpstr>부천시 ‘환경교육한마당 행사’에 열고 싶은  넷제로 부스를 계획해봅시다.</vt:lpstr>
      <vt:lpstr>슬라이드 2</vt:lpstr>
      <vt:lpstr>학습 문제</vt:lpstr>
      <vt:lpstr>주요 활동</vt:lpstr>
      <vt:lpstr>슬라이드 5</vt:lpstr>
      <vt:lpstr>슬라이드 6</vt:lpstr>
      <vt:lpstr>슬라이드 7</vt:lpstr>
      <vt:lpstr>슬라이드 8</vt:lpstr>
      <vt:lpstr>슬라이드 9</vt:lpstr>
      <vt:lpstr>슬라이드 10</vt:lpstr>
      <vt:lpstr>슬라이드 11</vt:lpstr>
    </vt:vector>
  </ep:TitlesOfParts>
  <ep:HyperlinkBase/>
  <ep:Application>Show</ep:Application>
  <ep:AppVersion>12.0000</ep:AppVersion>
</ep:Properties>
</file>

<file path=docProps/core.xml><?xml version="1.0" encoding="utf-8"?>
<cp:coreProperties xmlns:r="http://schemas.openxmlformats.org/officeDocument/2006/relationships"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2024-09-15T05:46:58.000</dcterms:created>
  <dc:creator>osy51</dc:creator>
  <cp:lastModifiedBy>admin</cp:lastModifiedBy>
  <dcterms:modified xsi:type="dcterms:W3CDTF">2025-07-25T05:53:51.196</dcterms:modified>
  <cp:revision>5</cp:revision>
  <cp:version/>
</cp:coreProperties>
</file>

<file path=docProps/custom.xml><?xml version="1.0" encoding="utf-8"?>
<cfp:Properties xmlns:r="http://schemas.openxmlformats.org/officeDocument/2006/relationships" xmlns:cfp="http://schemas.openxmlformats.org/officeDocument/2006/custom-properties" xmlns:vt="http://schemas.openxmlformats.org/officeDocument/2006/docPropsVTypes"/>
</file>