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6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59">
          <p15:clr>
            <a:srgbClr val="000000"/>
          </p15:clr>
        </p15:guide>
        <p15:guide id="2" pos="3839">
          <p15:clr>
            <a:srgbClr val="000000"/>
          </p15:clr>
        </p15:guide>
      </p15:sldGuideLst>
    </p:ext>
    <p:ext uri="{2D200454-40CA-4A62-9FC3-DE9A4176ACB9}">
      <p15:notesGuideLst>
        <p15:guide id="1" orient="horz" pos="2874">
          <p15:clr>
            <a:srgbClr val="000000"/>
          </p15:clr>
        </p15:guide>
        <p15:guide id="2" pos="2149">
          <p15:clr>
            <a:srgbClr val="000000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59" orient="horz"/>
        <p:guide pos="3839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74" orient="horz"/>
        <p:guide pos="2149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20" Type="http://schemas.openxmlformats.org/officeDocument/2006/relationships/slide" Target="slides/slide1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43" Type="http://schemas.openxmlformats.org/officeDocument/2006/relationships/slide" Target="slides/slide38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ko-K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" name="Google Shape;4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0" name="Google Shape;13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9" name="Google Shape;13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8" name="Google Shape;148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7" name="Google Shape;157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58" name="Google Shape;158;p1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4" name="Google Shape;164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2" name="Google Shape;172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0" name="Google Shape;180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7" name="Google Shape;187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1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4" name="Google Shape;194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2" name="Google Shape;202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5" name="Google Shape;215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2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8" name="Google Shape;228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2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0" name="Google Shape;240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2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9" name="Google Shape;249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2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7" name="Google Shape;257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2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9" name="Google Shape;269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2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8" name="Google Shape;278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2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2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7" name="Google Shape;287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88" name="Google Shape;288;p2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4" name="Google Shape;294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2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2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2" name="Google Shape;302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2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" name="Google Shape;6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3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0" name="Google Shape;310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3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3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7" name="Google Shape;317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" name="Google Shape;318;p3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3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4" name="Google Shape;324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3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3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2" name="Google Shape;332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3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3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4" name="Google Shape;344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3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3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3" name="Google Shape;353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Google Shape;354;p3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3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1" name="Google Shape;361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3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3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0" name="Google Shape;370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" name="Google Shape;371;p3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3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9" name="Google Shape;379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80" name="Google Shape;380;p3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2" name="Google Shape;7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" name="Google Shape;7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9" name="Google Shape;9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3" name="Google Shape;11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구역 머리글" type="secHead">
  <p:cSld name="SECTION_HEADER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/>
          <p:nvPr/>
        </p:nvSpPr>
        <p:spPr>
          <a:xfrm>
            <a:off x="0" y="0"/>
            <a:ext cx="12192001" cy="4344390"/>
          </a:xfrm>
          <a:prstGeom prst="rect">
            <a:avLst/>
          </a:prstGeom>
          <a:solidFill>
            <a:srgbClr val="69D8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4" name="Google Shape;14;p2"/>
          <p:cNvSpPr txBox="1"/>
          <p:nvPr>
            <p:ph type="title"/>
          </p:nvPr>
        </p:nvSpPr>
        <p:spPr>
          <a:xfrm>
            <a:off x="831850" y="14430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b="0" i="0" sz="6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5" name="Google Shape;15;p2"/>
          <p:cNvSpPr txBox="1"/>
          <p:nvPr>
            <p:ph idx="1" type="body"/>
          </p:nvPr>
        </p:nvSpPr>
        <p:spPr>
          <a:xfrm>
            <a:off x="831850" y="4427538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만" type="titleOnly">
  <p:cSld name="TITLE_ONL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/>
          <p:nvPr/>
        </p:nvSpPr>
        <p:spPr>
          <a:xfrm>
            <a:off x="246777" y="256803"/>
            <a:ext cx="11714510" cy="6358246"/>
          </a:xfrm>
          <a:prstGeom prst="roundRect">
            <a:avLst>
              <a:gd fmla="val 5078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8" name="Google Shape;18;p3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콘텐츠 2개">
  <p:cSld name="콘텐츠 2개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246777" y="256803"/>
            <a:ext cx="11714510" cy="6358246"/>
          </a:xfrm>
          <a:prstGeom prst="roundRect">
            <a:avLst>
              <a:gd fmla="val 5078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algun Gothic"/>
              <a:buNone/>
              <a:defRPr b="0" i="0" sz="4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23" name="Google Shape;23;p4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비교" type="twoTxTwoObj">
  <p:cSld name="TWO_OBJECTS_WITH_TEX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algun Gothic"/>
              <a:buNone/>
              <a:defRPr b="0" i="0" sz="4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6" name="Google Shape;26;p5"/>
          <p:cNvSpPr/>
          <p:nvPr/>
        </p:nvSpPr>
        <p:spPr>
          <a:xfrm>
            <a:off x="246777" y="256803"/>
            <a:ext cx="11714510" cy="6358246"/>
          </a:xfrm>
          <a:prstGeom prst="roundRect">
            <a:avLst>
              <a:gd fmla="val 5078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7" name="Google Shape;27;p5"/>
          <p:cNvSpPr/>
          <p:nvPr/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ko-KR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마스터 제목 스타일 편집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5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캡션 있는 콘텐츠" type="objTx">
  <p:cSld name="OBJECT_WITH_CAPTIO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/>
          <p:nvPr/>
        </p:nvSpPr>
        <p:spPr>
          <a:xfrm>
            <a:off x="246777" y="256803"/>
            <a:ext cx="11714510" cy="6358246"/>
          </a:xfrm>
          <a:prstGeom prst="roundRect">
            <a:avLst>
              <a:gd fmla="val 5078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b="0" i="0" sz="3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355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355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355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캡션 있는 그림">
  <p:cSld name="캡션 있는 그림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/>
          <p:nvPr/>
        </p:nvSpPr>
        <p:spPr>
          <a:xfrm>
            <a:off x="246777" y="256803"/>
            <a:ext cx="11714510" cy="6358246"/>
          </a:xfrm>
          <a:prstGeom prst="roundRect">
            <a:avLst>
              <a:gd fmla="val 5078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39" name="Google Shape;39;p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algun Gothic"/>
              <a:buNone/>
              <a:defRPr b="0" i="0" sz="4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41" name="Google Shape;41;p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 슬라이드">
  <p:cSld name="제목 슬라이드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/>
          <p:nvPr/>
        </p:nvSpPr>
        <p:spPr>
          <a:xfrm>
            <a:off x="0" y="3268367"/>
            <a:ext cx="12192000" cy="3589633"/>
          </a:xfrm>
          <a:prstGeom prst="rect">
            <a:avLst/>
          </a:prstGeom>
          <a:solidFill>
            <a:srgbClr val="FFF7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44" name="Google Shape;44;p8"/>
          <p:cNvSpPr/>
          <p:nvPr/>
        </p:nvSpPr>
        <p:spPr>
          <a:xfrm>
            <a:off x="0" y="0"/>
            <a:ext cx="12192001" cy="3429000"/>
          </a:xfrm>
          <a:prstGeom prst="rect">
            <a:avLst/>
          </a:prstGeom>
          <a:solidFill>
            <a:srgbClr val="69D8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45" name="Google Shape;45;p8"/>
          <p:cNvSpPr/>
          <p:nvPr/>
        </p:nvSpPr>
        <p:spPr>
          <a:xfrm>
            <a:off x="246777" y="256803"/>
            <a:ext cx="11714510" cy="6358246"/>
          </a:xfrm>
          <a:prstGeom prst="roundRect">
            <a:avLst>
              <a:gd fmla="val 5078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 및 내용">
  <p:cSld name="제목 및 내용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0" y="3268367"/>
            <a:ext cx="12192000" cy="3589633"/>
          </a:xfrm>
          <a:prstGeom prst="rect">
            <a:avLst/>
          </a:prstGeom>
          <a:solidFill>
            <a:srgbClr val="FFF7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0" y="0"/>
            <a:ext cx="12192001" cy="3429000"/>
          </a:xfrm>
          <a:prstGeom prst="rect">
            <a:avLst/>
          </a:prstGeom>
          <a:solidFill>
            <a:srgbClr val="69D8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9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png"/><Relationship Id="rId4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png"/><Relationship Id="rId4" Type="http://schemas.openxmlformats.org/officeDocument/2006/relationships/image" Target="../media/image8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.png"/><Relationship Id="rId4" Type="http://schemas.openxmlformats.org/officeDocument/2006/relationships/image" Target="../media/image5.jpg"/><Relationship Id="rId5" Type="http://schemas.openxmlformats.org/officeDocument/2006/relationships/image" Target="../media/image11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3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2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3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2.pn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3.pn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3.png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3.png"/><Relationship Id="rId4" Type="http://schemas.openxmlformats.org/officeDocument/2006/relationships/image" Target="../media/image13.png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 txBox="1"/>
          <p:nvPr>
            <p:ph type="title"/>
          </p:nvPr>
        </p:nvSpPr>
        <p:spPr>
          <a:xfrm>
            <a:off x="831850" y="14430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b="1" lang="ko-KR">
                <a:latin typeface="Arial"/>
                <a:ea typeface="Arial"/>
                <a:cs typeface="Arial"/>
                <a:sym typeface="Arial"/>
              </a:rPr>
              <a:t>기후구조대 왜? 필요할까요?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0"/>
          <p:cNvSpPr txBox="1"/>
          <p:nvPr/>
        </p:nvSpPr>
        <p:spPr>
          <a:xfrm>
            <a:off x="133927" y="111346"/>
            <a:ext cx="3780613" cy="4487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o-KR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우리는 화성시 기후구조대</a:t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10"/>
          <p:cNvSpPr txBox="1"/>
          <p:nvPr>
            <p:ph idx="1" type="body"/>
          </p:nvPr>
        </p:nvSpPr>
        <p:spPr>
          <a:xfrm>
            <a:off x="831850" y="4427538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9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algun Gothic"/>
              <a:buNone/>
            </a:pPr>
            <a:r>
              <a:rPr lang="ko-KR" sz="2400">
                <a:latin typeface="Malgun Gothic"/>
                <a:ea typeface="Malgun Gothic"/>
                <a:cs typeface="Malgun Gothic"/>
                <a:sym typeface="Malgun Gothic"/>
              </a:rPr>
              <a:t>&lt;활동2&gt; 기후구조대 주제가 만들기</a:t>
            </a:r>
            <a:endParaRPr sz="2400"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34" name="Google Shape;134;p19"/>
          <p:cNvSpPr/>
          <p:nvPr/>
        </p:nvSpPr>
        <p:spPr>
          <a:xfrm>
            <a:off x="555978" y="1172374"/>
            <a:ext cx="11080044" cy="109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Malgun Gothic"/>
              <a:buNone/>
            </a:pPr>
            <a:r>
              <a:rPr b="0" i="0" lang="ko-KR" sz="34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기후구조의 필요성을 담은 주제가를 만들어 봅시다.</a:t>
            </a:r>
            <a:endParaRPr b="0" i="0" sz="34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135" name="Google Shape;135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1678" y="3792391"/>
            <a:ext cx="2208069" cy="2208069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19"/>
          <p:cNvSpPr/>
          <p:nvPr/>
        </p:nvSpPr>
        <p:spPr>
          <a:xfrm>
            <a:off x="3870135" y="2433691"/>
            <a:ext cx="7244134" cy="2917649"/>
          </a:xfrm>
          <a:prstGeom prst="wedgeRoundRectCallout">
            <a:avLst>
              <a:gd fmla="val -60767" name="adj1"/>
              <a:gd fmla="val 43811" name="adj2"/>
              <a:gd fmla="val 16667" name="adj3"/>
            </a:avLst>
          </a:prstGeom>
          <a:solidFill>
            <a:srgbClr val="BFA1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에듀테크 도구인 SUNO를 사용해</a:t>
            </a:r>
            <a:endParaRPr b="0" i="0" sz="35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주제가를 만들어 보겠습니다.</a:t>
            </a:r>
            <a:endParaRPr b="0" i="0" sz="35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0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algun Gothic"/>
              <a:buNone/>
            </a:pPr>
            <a:r>
              <a:rPr lang="ko-KR" sz="2400">
                <a:latin typeface="Malgun Gothic"/>
                <a:ea typeface="Malgun Gothic"/>
                <a:cs typeface="Malgun Gothic"/>
                <a:sym typeface="Malgun Gothic"/>
              </a:rPr>
              <a:t>&lt;활동2&gt; 기후구조대 주제가 만들기</a:t>
            </a:r>
            <a:endParaRPr sz="2400"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43" name="Google Shape;143;p20"/>
          <p:cNvSpPr/>
          <p:nvPr/>
        </p:nvSpPr>
        <p:spPr>
          <a:xfrm>
            <a:off x="555978" y="1172374"/>
            <a:ext cx="11080044" cy="109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Malgun Gothic"/>
              <a:buNone/>
            </a:pPr>
            <a:r>
              <a:rPr b="0" i="0" lang="ko-KR" sz="34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SUNO AI 소개</a:t>
            </a:r>
            <a:endParaRPr b="0" i="0" sz="34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144" name="Google Shape;144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1678" y="3792391"/>
            <a:ext cx="2208069" cy="2208069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20"/>
          <p:cNvSpPr/>
          <p:nvPr/>
        </p:nvSpPr>
        <p:spPr>
          <a:xfrm>
            <a:off x="4879383" y="2543006"/>
            <a:ext cx="4580562" cy="3638763"/>
          </a:xfrm>
          <a:prstGeom prst="rect">
            <a:avLst/>
          </a:prstGeom>
          <a:solidFill>
            <a:srgbClr val="FFF7CC"/>
          </a:solidFill>
          <a:ln cap="flat" cmpd="sng" w="3810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SUNO AI 앱은 제목을 정하고 </a:t>
            </a:r>
            <a:endParaRPr b="0" i="0" sz="20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가사를 적은 후</a:t>
            </a:r>
            <a:endParaRPr b="0" i="0" sz="20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노래의 분위기와 장르 등을 설정하여</a:t>
            </a:r>
            <a:endParaRPr b="0" i="0" sz="20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어울리는 노래를 자동으로 만들어주는</a:t>
            </a:r>
            <a:endParaRPr b="0" i="0" sz="20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도구입니다.</a:t>
            </a:r>
            <a:endParaRPr b="0" i="0" sz="20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학생들이 만든 제목과 가사를 </a:t>
            </a:r>
            <a:endParaRPr b="0" i="0" sz="20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교사에게 제출하면 바로 멋진 노래 한곡을 만들고 감상할 수 있습니다.</a:t>
            </a:r>
            <a:endParaRPr b="0" i="0" sz="20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1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algun Gothic"/>
              <a:buNone/>
            </a:pPr>
            <a:r>
              <a:rPr lang="ko-KR" sz="2400">
                <a:latin typeface="Malgun Gothic"/>
                <a:ea typeface="Malgun Gothic"/>
                <a:cs typeface="Malgun Gothic"/>
                <a:sym typeface="Malgun Gothic"/>
              </a:rPr>
              <a:t>&lt;활동2&gt; 기후구조대 주제가 만들기</a:t>
            </a:r>
            <a:endParaRPr sz="2400"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52" name="Google Shape;152;p21"/>
          <p:cNvSpPr/>
          <p:nvPr/>
        </p:nvSpPr>
        <p:spPr>
          <a:xfrm>
            <a:off x="555978" y="1172374"/>
            <a:ext cx="11080044" cy="109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Malgun Gothic"/>
              <a:buNone/>
            </a:pPr>
            <a:r>
              <a:rPr b="0" i="0" lang="ko-KR" sz="34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모둠별로 만든 기후구조대 송을 듣고 소감 나누기</a:t>
            </a:r>
            <a:endParaRPr b="0" i="0" sz="34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153" name="Google Shape;153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1678" y="3792391"/>
            <a:ext cx="2208069" cy="2208069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21"/>
          <p:cNvSpPr/>
          <p:nvPr/>
        </p:nvSpPr>
        <p:spPr>
          <a:xfrm>
            <a:off x="3870135" y="2433691"/>
            <a:ext cx="7244134" cy="2917649"/>
          </a:xfrm>
          <a:prstGeom prst="wedgeRoundRectCallout">
            <a:avLst>
              <a:gd fmla="val -60767" name="adj1"/>
              <a:gd fmla="val 43811" name="adj2"/>
              <a:gd fmla="val 16667" name="adj3"/>
            </a:avLst>
          </a:prstGeom>
          <a:solidFill>
            <a:srgbClr val="BFA1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모둠별로 좋은 가사와 더해서</a:t>
            </a:r>
            <a:endParaRPr b="0" i="0" sz="35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우리 반의 가사를 만들어도 </a:t>
            </a:r>
            <a:endParaRPr b="0" i="0" sz="35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좋아요.</a:t>
            </a:r>
            <a:endParaRPr b="0" i="0" sz="35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2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lang="ko-KR">
                <a:latin typeface="Arial"/>
                <a:ea typeface="Arial"/>
                <a:cs typeface="Arial"/>
                <a:sym typeface="Arial"/>
              </a:rPr>
              <a:t>정리하기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22"/>
          <p:cNvSpPr/>
          <p:nvPr/>
        </p:nvSpPr>
        <p:spPr>
          <a:xfrm>
            <a:off x="2182031" y="2653519"/>
            <a:ext cx="7827937" cy="7754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기후위기 속 우리 고장에 필요한 </a:t>
            </a:r>
            <a:endParaRPr b="0" i="0" sz="3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환경관련 활동의 필요성을 </a:t>
            </a:r>
            <a:endParaRPr b="0" i="0" sz="3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느껴보았나요?</a:t>
            </a:r>
            <a:endParaRPr b="0" i="0" sz="3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algun Gothic"/>
              <a:buNone/>
            </a:pPr>
            <a:r>
              <a:t/>
            </a:r>
            <a:endParaRPr b="0" i="0" sz="3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algun Gothic"/>
              <a:buNone/>
            </a:pPr>
            <a:r>
              <a:t/>
            </a:r>
            <a:endParaRPr b="0" i="0" sz="3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우리고장을 지키기 위한 </a:t>
            </a:r>
            <a:endParaRPr b="0" i="0" sz="3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기후구조대활동이 필요합니다.</a:t>
            </a:r>
            <a:endParaRPr b="0" i="0" sz="3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3"/>
          <p:cNvSpPr txBox="1"/>
          <p:nvPr>
            <p:ph type="title"/>
          </p:nvPr>
        </p:nvSpPr>
        <p:spPr>
          <a:xfrm>
            <a:off x="831850" y="14430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b="1" lang="ko-KR">
                <a:latin typeface="Arial"/>
                <a:ea typeface="Arial"/>
                <a:cs typeface="Arial"/>
                <a:sym typeface="Arial"/>
              </a:rPr>
              <a:t>기후구조대 활동 선정하고 실천하기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23"/>
          <p:cNvSpPr txBox="1"/>
          <p:nvPr/>
        </p:nvSpPr>
        <p:spPr>
          <a:xfrm>
            <a:off x="133927" y="111346"/>
            <a:ext cx="3780613" cy="4487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o-KR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우리는 화성시 기후구조대</a:t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23"/>
          <p:cNvSpPr txBox="1"/>
          <p:nvPr>
            <p:ph idx="1" type="body"/>
          </p:nvPr>
        </p:nvSpPr>
        <p:spPr>
          <a:xfrm>
            <a:off x="831850" y="4427538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4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lang="ko-KR" sz="2400">
                <a:latin typeface="Arial"/>
                <a:ea typeface="Arial"/>
                <a:cs typeface="Arial"/>
                <a:sym typeface="Arial"/>
              </a:rPr>
              <a:t>우리는 화성시 기후구조대</a:t>
            </a:r>
            <a:endParaRPr b="1"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24"/>
          <p:cNvSpPr/>
          <p:nvPr/>
        </p:nvSpPr>
        <p:spPr>
          <a:xfrm>
            <a:off x="8211640" y="5923643"/>
            <a:ext cx="3127919" cy="5228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o-K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출처: </a:t>
            </a:r>
            <a:r>
              <a:rPr b="0" i="0" lang="ko-K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GTV경기도청방송국 뉴스</a:t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7" name="Google Shape;177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89553" y="1102178"/>
            <a:ext cx="8812894" cy="46196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5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lang="ko-KR">
                <a:latin typeface="Arial"/>
                <a:ea typeface="Arial"/>
                <a:cs typeface="Arial"/>
                <a:sym typeface="Arial"/>
              </a:rPr>
              <a:t>학습목표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25"/>
          <p:cNvSpPr/>
          <p:nvPr/>
        </p:nvSpPr>
        <p:spPr>
          <a:xfrm>
            <a:off x="555978" y="2144585"/>
            <a:ext cx="11080044" cy="1682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기후구조대 활동으로 </a:t>
            </a:r>
            <a:endParaRPr b="0" i="0" sz="3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실천할 수 있는 것들을 정해보자.</a:t>
            </a:r>
            <a:endParaRPr b="0" i="0" sz="3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6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lang="ko-KR">
                <a:latin typeface="Arial"/>
                <a:ea typeface="Arial"/>
                <a:cs typeface="Arial"/>
                <a:sym typeface="Arial"/>
              </a:rPr>
              <a:t>배움활동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26"/>
          <p:cNvSpPr/>
          <p:nvPr/>
        </p:nvSpPr>
        <p:spPr>
          <a:xfrm>
            <a:off x="1111956" y="2109170"/>
            <a:ext cx="11080044" cy="263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&lt;활동 1&gt; 기후핼동 기회소득 앱 소개</a:t>
            </a:r>
            <a:endParaRPr b="0" i="0" sz="3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&lt;활동 2&gt; 기후구조대 활동 선정하기</a:t>
            </a:r>
            <a:endParaRPr b="0" i="0" sz="3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7"/>
          <p:cNvSpPr/>
          <p:nvPr/>
        </p:nvSpPr>
        <p:spPr>
          <a:xfrm>
            <a:off x="1809901" y="2881765"/>
            <a:ext cx="1648848" cy="891847"/>
          </a:xfrm>
          <a:custGeom>
            <a:rect b="b" l="l" r="r" t="t"/>
            <a:pathLst>
              <a:path extrusionOk="0" fill="none" h="648156" w="1098378">
                <a:moveTo>
                  <a:pt x="0" y="0"/>
                </a:moveTo>
                <a:cubicBezTo>
                  <a:pt x="113961" y="22178"/>
                  <a:pt x="359749" y="12066"/>
                  <a:pt x="549189" y="0"/>
                </a:cubicBezTo>
                <a:cubicBezTo>
                  <a:pt x="738629" y="-12066"/>
                  <a:pt x="955907" y="-17104"/>
                  <a:pt x="1098378" y="0"/>
                </a:cubicBezTo>
                <a:cubicBezTo>
                  <a:pt x="1090365" y="149848"/>
                  <a:pt x="1069657" y="497421"/>
                  <a:pt x="1098378" y="648156"/>
                </a:cubicBezTo>
                <a:cubicBezTo>
                  <a:pt x="969617" y="634554"/>
                  <a:pt x="814139" y="669051"/>
                  <a:pt x="582140" y="648156"/>
                </a:cubicBezTo>
                <a:cubicBezTo>
                  <a:pt x="350141" y="627261"/>
                  <a:pt x="193413" y="661731"/>
                  <a:pt x="0" y="648156"/>
                </a:cubicBezTo>
                <a:cubicBezTo>
                  <a:pt x="-22951" y="337439"/>
                  <a:pt x="28413" y="142913"/>
                  <a:pt x="0" y="0"/>
                </a:cubicBezTo>
                <a:close/>
              </a:path>
              <a:path extrusionOk="0" h="648156" w="1098378">
                <a:moveTo>
                  <a:pt x="0" y="0"/>
                </a:moveTo>
                <a:cubicBezTo>
                  <a:pt x="195202" y="-6361"/>
                  <a:pt x="357409" y="5776"/>
                  <a:pt x="538205" y="0"/>
                </a:cubicBezTo>
                <a:cubicBezTo>
                  <a:pt x="719002" y="-5776"/>
                  <a:pt x="879545" y="11706"/>
                  <a:pt x="1098378" y="0"/>
                </a:cubicBezTo>
                <a:cubicBezTo>
                  <a:pt x="1123250" y="193649"/>
                  <a:pt x="1067306" y="324526"/>
                  <a:pt x="1098378" y="648156"/>
                </a:cubicBezTo>
                <a:cubicBezTo>
                  <a:pt x="942116" y="673170"/>
                  <a:pt x="757652" y="651131"/>
                  <a:pt x="549189" y="648156"/>
                </a:cubicBezTo>
                <a:cubicBezTo>
                  <a:pt x="340726" y="645181"/>
                  <a:pt x="204193" y="643388"/>
                  <a:pt x="0" y="648156"/>
                </a:cubicBezTo>
                <a:cubicBezTo>
                  <a:pt x="31002" y="408415"/>
                  <a:pt x="24200" y="206798"/>
                  <a:pt x="0" y="0"/>
                </a:cubicBezTo>
                <a:close/>
              </a:path>
            </a:pathLst>
          </a:custGeom>
          <a:solidFill>
            <a:srgbClr val="FFE7D8"/>
          </a:solidFill>
          <a:ln cap="flat" cmpd="sng" w="12700">
            <a:solidFill>
              <a:srgbClr val="EBDEF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EBDEF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27"/>
          <p:cNvSpPr/>
          <p:nvPr/>
        </p:nvSpPr>
        <p:spPr>
          <a:xfrm>
            <a:off x="1865016" y="2730383"/>
            <a:ext cx="1821871" cy="7889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0" i="0" lang="ko-KR" sz="4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활동1</a:t>
            </a:r>
            <a:endParaRPr b="0" i="0" sz="44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99" name="Google Shape;199;p27"/>
          <p:cNvSpPr/>
          <p:nvPr/>
        </p:nvSpPr>
        <p:spPr>
          <a:xfrm>
            <a:off x="3671427" y="2729949"/>
            <a:ext cx="7956996" cy="13981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ko-KR" sz="44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 기후행동 기회소득 앱 소개</a:t>
            </a:r>
            <a:endParaRPr b="0" i="0" sz="44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8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algun Gothic"/>
              <a:buNone/>
            </a:pPr>
            <a:r>
              <a:rPr lang="ko-KR" sz="2400">
                <a:latin typeface="Malgun Gothic"/>
                <a:ea typeface="Malgun Gothic"/>
                <a:cs typeface="Malgun Gothic"/>
                <a:sym typeface="Malgun Gothic"/>
              </a:rPr>
              <a:t>&lt;활동1&gt; 기후행동 기회소득 앱 소개</a:t>
            </a:r>
            <a:endParaRPr sz="2400"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06" name="Google Shape;206;p28"/>
          <p:cNvSpPr/>
          <p:nvPr/>
        </p:nvSpPr>
        <p:spPr>
          <a:xfrm>
            <a:off x="555978" y="1124749"/>
            <a:ext cx="11080044" cy="109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Malgun Gothic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기후행동 기회소득 앱 알아보기</a:t>
            </a:r>
            <a:endParaRPr b="0" i="0" sz="40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grpSp>
        <p:nvGrpSpPr>
          <p:cNvPr id="207" name="Google Shape;207;p28"/>
          <p:cNvGrpSpPr/>
          <p:nvPr/>
        </p:nvGrpSpPr>
        <p:grpSpPr>
          <a:xfrm>
            <a:off x="7605132" y="775636"/>
            <a:ext cx="4127959" cy="609523"/>
            <a:chOff x="7177787" y="857527"/>
            <a:chExt cx="4127959" cy="609523"/>
          </a:xfrm>
        </p:grpSpPr>
        <p:pic>
          <p:nvPicPr>
            <p:cNvPr id="208" name="Google Shape;208;p2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7177787" y="857527"/>
              <a:ext cx="609523" cy="60952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9" name="Google Shape;209;p28"/>
            <p:cNvSpPr/>
            <p:nvPr/>
          </p:nvSpPr>
          <p:spPr>
            <a:xfrm>
              <a:off x="7645469" y="866534"/>
              <a:ext cx="3660277" cy="5559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6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Malgun Gothic"/>
                <a:buNone/>
              </a:pPr>
              <a:r>
                <a:rPr b="0" i="0" lang="ko-KR" sz="2000" u="none" cap="none" strike="noStrike">
                  <a:solidFill>
                    <a:srgbClr val="000000"/>
                  </a:solidFill>
                  <a:latin typeface="Malgun Gothic"/>
                  <a:ea typeface="Malgun Gothic"/>
                  <a:cs typeface="Malgun Gothic"/>
                  <a:sym typeface="Malgun Gothic"/>
                </a:rPr>
                <a:t>준비물: 기후행동 기회소득 앱</a:t>
              </a:r>
              <a:endParaRPr b="0" i="0" sz="20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endParaRPr>
            </a:p>
          </p:txBody>
        </p:sp>
      </p:grpSp>
      <p:sp>
        <p:nvSpPr>
          <p:cNvPr id="210" name="Google Shape;210;p28"/>
          <p:cNvSpPr/>
          <p:nvPr/>
        </p:nvSpPr>
        <p:spPr>
          <a:xfrm>
            <a:off x="638490" y="2406935"/>
            <a:ext cx="4580562" cy="3638763"/>
          </a:xfrm>
          <a:prstGeom prst="rect">
            <a:avLst/>
          </a:prstGeom>
          <a:solidFill>
            <a:srgbClr val="FFF7CC"/>
          </a:solidFill>
          <a:ln cap="flat" cmpd="sng" w="3810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11" name="Google Shape;211;p28"/>
          <p:cNvSpPr/>
          <p:nvPr/>
        </p:nvSpPr>
        <p:spPr>
          <a:xfrm>
            <a:off x="5839348" y="2925994"/>
            <a:ext cx="5884950" cy="2617986"/>
          </a:xfrm>
          <a:prstGeom prst="wedgeRoundRectCallout">
            <a:avLst>
              <a:gd fmla="val -57567" name="adj1"/>
              <a:gd fmla="val -41181" name="adj2"/>
              <a:gd fmla="val 16667" name="adj3"/>
            </a:avLst>
          </a:prstGeom>
          <a:solidFill>
            <a:srgbClr val="BFA1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- 경기도에서 개발 운영하고 있는 탄소중립 실천 활동형 어플리케이션 입니다.</a:t>
            </a:r>
            <a:endParaRPr b="0" i="0" sz="35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212" name="Google Shape;212;p28"/>
          <p:cNvPicPr preferRelativeResize="0"/>
          <p:nvPr/>
        </p:nvPicPr>
        <p:blipFill rotWithShape="1">
          <a:blip r:embed="rId4">
            <a:alphaModFix/>
          </a:blip>
          <a:srcRect b="36760" l="0" r="0" t="3320"/>
          <a:stretch/>
        </p:blipFill>
        <p:spPr>
          <a:xfrm>
            <a:off x="975179" y="2517321"/>
            <a:ext cx="3748205" cy="34896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1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lang="ko-KR" sz="2400">
                <a:latin typeface="Arial"/>
                <a:ea typeface="Arial"/>
                <a:cs typeface="Arial"/>
                <a:sym typeface="Arial"/>
              </a:rPr>
              <a:t>우리는 화성시 기후구조대</a:t>
            </a:r>
            <a:endParaRPr b="1"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1"/>
          <p:cNvSpPr/>
          <p:nvPr/>
        </p:nvSpPr>
        <p:spPr>
          <a:xfrm>
            <a:off x="8211640" y="5923643"/>
            <a:ext cx="3127919" cy="5228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o-K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출처: </a:t>
            </a:r>
            <a:r>
              <a:rPr b="0" i="0" lang="ko-K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GTV경기도청방송국 뉴스</a:t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66874" y="1004377"/>
            <a:ext cx="8597446" cy="48492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9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algun Gothic"/>
              <a:buNone/>
            </a:pPr>
            <a:r>
              <a:rPr lang="ko-KR" sz="2400">
                <a:latin typeface="Malgun Gothic"/>
                <a:ea typeface="Malgun Gothic"/>
                <a:cs typeface="Malgun Gothic"/>
                <a:sym typeface="Malgun Gothic"/>
              </a:rPr>
              <a:t>&lt;활동1&gt; 기후행동 기회소득 앱 소개</a:t>
            </a:r>
            <a:endParaRPr sz="2400"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19" name="Google Shape;219;p29"/>
          <p:cNvSpPr/>
          <p:nvPr/>
        </p:nvSpPr>
        <p:spPr>
          <a:xfrm>
            <a:off x="555978" y="1124749"/>
            <a:ext cx="11080044" cy="109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Malgun Gothic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기후행동 기회소득 앱 알아보기</a:t>
            </a:r>
            <a:endParaRPr b="0" i="0" sz="40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grpSp>
        <p:nvGrpSpPr>
          <p:cNvPr id="220" name="Google Shape;220;p29"/>
          <p:cNvGrpSpPr/>
          <p:nvPr/>
        </p:nvGrpSpPr>
        <p:grpSpPr>
          <a:xfrm>
            <a:off x="7605132" y="775636"/>
            <a:ext cx="4127959" cy="609523"/>
            <a:chOff x="7177787" y="857527"/>
            <a:chExt cx="4127959" cy="609523"/>
          </a:xfrm>
        </p:grpSpPr>
        <p:pic>
          <p:nvPicPr>
            <p:cNvPr id="221" name="Google Shape;221;p2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7177787" y="857527"/>
              <a:ext cx="609523" cy="60952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2" name="Google Shape;222;p29"/>
            <p:cNvSpPr/>
            <p:nvPr/>
          </p:nvSpPr>
          <p:spPr>
            <a:xfrm>
              <a:off x="7645469" y="866534"/>
              <a:ext cx="3660277" cy="5559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6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Malgun Gothic"/>
                <a:buNone/>
              </a:pPr>
              <a:r>
                <a:rPr b="0" i="0" lang="ko-KR" sz="2000" u="none" cap="none" strike="noStrike">
                  <a:solidFill>
                    <a:srgbClr val="000000"/>
                  </a:solidFill>
                  <a:latin typeface="Malgun Gothic"/>
                  <a:ea typeface="Malgun Gothic"/>
                  <a:cs typeface="Malgun Gothic"/>
                  <a:sym typeface="Malgun Gothic"/>
                </a:rPr>
                <a:t>준비물: 기후행동 기회소득 앱</a:t>
              </a:r>
              <a:endParaRPr b="0" i="0" sz="20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endParaRPr>
            </a:p>
          </p:txBody>
        </p:sp>
      </p:grpSp>
      <p:sp>
        <p:nvSpPr>
          <p:cNvPr id="223" name="Google Shape;223;p29"/>
          <p:cNvSpPr/>
          <p:nvPr/>
        </p:nvSpPr>
        <p:spPr>
          <a:xfrm>
            <a:off x="638490" y="2406935"/>
            <a:ext cx="4580562" cy="3638763"/>
          </a:xfrm>
          <a:prstGeom prst="rect">
            <a:avLst/>
          </a:prstGeom>
          <a:solidFill>
            <a:srgbClr val="FFF7CC"/>
          </a:solidFill>
          <a:ln cap="flat" cmpd="sng" w="3810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24" name="Google Shape;224;p29"/>
          <p:cNvSpPr/>
          <p:nvPr/>
        </p:nvSpPr>
        <p:spPr>
          <a:xfrm>
            <a:off x="5839348" y="2925994"/>
            <a:ext cx="5884950" cy="2617986"/>
          </a:xfrm>
          <a:prstGeom prst="wedgeRoundRectCallout">
            <a:avLst>
              <a:gd fmla="val -57567" name="adj1"/>
              <a:gd fmla="val -41181" name="adj2"/>
              <a:gd fmla="val 16667" name="adj3"/>
            </a:avLst>
          </a:prstGeom>
          <a:solidFill>
            <a:srgbClr val="BFA1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- 기후행동 기회소득 앱에는 다양한 실천 활동이 있어요.</a:t>
            </a:r>
            <a:endParaRPr b="0" i="0" sz="35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225" name="Google Shape;225;p29"/>
          <p:cNvPicPr preferRelativeResize="0"/>
          <p:nvPr/>
        </p:nvPicPr>
        <p:blipFill rotWithShape="1">
          <a:blip r:embed="rId4">
            <a:alphaModFix/>
          </a:blip>
          <a:srcRect b="11759" l="0" r="0" t="3840"/>
          <a:stretch/>
        </p:blipFill>
        <p:spPr>
          <a:xfrm>
            <a:off x="1020535" y="2551339"/>
            <a:ext cx="3738790" cy="33136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0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algun Gothic"/>
              <a:buNone/>
            </a:pPr>
            <a:r>
              <a:rPr lang="ko-KR" sz="2400">
                <a:latin typeface="Malgun Gothic"/>
                <a:ea typeface="Malgun Gothic"/>
                <a:cs typeface="Malgun Gothic"/>
                <a:sym typeface="Malgun Gothic"/>
              </a:rPr>
              <a:t>&lt;활동1&gt; 기후행동 기회소득 앱 소개</a:t>
            </a:r>
            <a:endParaRPr sz="2400"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32" name="Google Shape;232;p30"/>
          <p:cNvSpPr/>
          <p:nvPr/>
        </p:nvSpPr>
        <p:spPr>
          <a:xfrm>
            <a:off x="555978" y="1124749"/>
            <a:ext cx="11080044" cy="109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Malgun Gothic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기후행동 기회소득 실천 활동 알아보기</a:t>
            </a:r>
            <a:endParaRPr b="0" i="0" sz="40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grpSp>
        <p:nvGrpSpPr>
          <p:cNvPr id="233" name="Google Shape;233;p30"/>
          <p:cNvGrpSpPr/>
          <p:nvPr/>
        </p:nvGrpSpPr>
        <p:grpSpPr>
          <a:xfrm>
            <a:off x="7605132" y="775636"/>
            <a:ext cx="4127959" cy="609523"/>
            <a:chOff x="7177787" y="857527"/>
            <a:chExt cx="4127959" cy="609523"/>
          </a:xfrm>
        </p:grpSpPr>
        <p:pic>
          <p:nvPicPr>
            <p:cNvPr id="234" name="Google Shape;234;p3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7177787" y="857527"/>
              <a:ext cx="609523" cy="60952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35" name="Google Shape;235;p30"/>
            <p:cNvSpPr/>
            <p:nvPr/>
          </p:nvSpPr>
          <p:spPr>
            <a:xfrm>
              <a:off x="7645469" y="866534"/>
              <a:ext cx="3660277" cy="5559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6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Malgun Gothic"/>
                <a:buNone/>
              </a:pPr>
              <a:r>
                <a:rPr b="0" i="0" lang="ko-KR" sz="2000" u="none" cap="none" strike="noStrike">
                  <a:solidFill>
                    <a:srgbClr val="000000"/>
                  </a:solidFill>
                  <a:latin typeface="Malgun Gothic"/>
                  <a:ea typeface="Malgun Gothic"/>
                  <a:cs typeface="Malgun Gothic"/>
                  <a:sym typeface="Malgun Gothic"/>
                </a:rPr>
                <a:t>준비물: 기후행동 기회소득 앱</a:t>
              </a:r>
              <a:endParaRPr b="0" i="0" sz="20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endParaRPr>
            </a:p>
          </p:txBody>
        </p:sp>
      </p:grpSp>
      <p:pic>
        <p:nvPicPr>
          <p:cNvPr id="236" name="Google Shape;236;p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63851" y="2574019"/>
            <a:ext cx="4848225" cy="3320142"/>
          </a:xfrm>
          <a:prstGeom prst="rect">
            <a:avLst/>
          </a:prstGeom>
          <a:noFill/>
          <a:ln>
            <a:noFill/>
          </a:ln>
        </p:spPr>
      </p:pic>
      <p:pic>
        <p:nvPicPr>
          <p:cNvPr id="237" name="Google Shape;237;p3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13938" y="2698750"/>
            <a:ext cx="4848225" cy="31727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1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algun Gothic"/>
              <a:buNone/>
            </a:pPr>
            <a:r>
              <a:rPr lang="ko-KR" sz="2400">
                <a:latin typeface="Malgun Gothic"/>
                <a:ea typeface="Malgun Gothic"/>
                <a:cs typeface="Malgun Gothic"/>
                <a:sym typeface="Malgun Gothic"/>
              </a:rPr>
              <a:t>&lt;활동1&gt; 기후행동 기회소득 앱 소개</a:t>
            </a:r>
            <a:endParaRPr sz="2400"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44" name="Google Shape;244;p31"/>
          <p:cNvSpPr/>
          <p:nvPr/>
        </p:nvSpPr>
        <p:spPr>
          <a:xfrm>
            <a:off x="555978" y="1172374"/>
            <a:ext cx="11080044" cy="109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Malgun Gothic"/>
              <a:buNone/>
            </a:pPr>
            <a:r>
              <a:rPr b="0" i="0" lang="ko-KR" sz="34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기회소득 앱 속 실천하고 싶은 활동 선호도 조사하기</a:t>
            </a:r>
            <a:endParaRPr b="0" i="0" sz="34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245" name="Google Shape;245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1678" y="3792391"/>
            <a:ext cx="2208069" cy="2208069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Google Shape;246;p31"/>
          <p:cNvSpPr/>
          <p:nvPr/>
        </p:nvSpPr>
        <p:spPr>
          <a:xfrm>
            <a:off x="3870135" y="2433691"/>
            <a:ext cx="7244134" cy="2917649"/>
          </a:xfrm>
          <a:prstGeom prst="wedgeRoundRectCallout">
            <a:avLst>
              <a:gd fmla="val -60767" name="adj1"/>
              <a:gd fmla="val 43811" name="adj2"/>
              <a:gd fmla="val 16667" name="adj3"/>
            </a:avLst>
          </a:prstGeom>
          <a:solidFill>
            <a:srgbClr val="BFA1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이런 실천 활동이 좋아요!</a:t>
            </a:r>
            <a:endParaRPr b="0" i="0" sz="35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자신의 의견을 나누고</a:t>
            </a:r>
            <a:endParaRPr b="0" i="0" sz="35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우리 반 선호도를 조사해요.</a:t>
            </a:r>
            <a:endParaRPr b="0" i="0" sz="35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2"/>
          <p:cNvSpPr/>
          <p:nvPr/>
        </p:nvSpPr>
        <p:spPr>
          <a:xfrm>
            <a:off x="1809901" y="2881765"/>
            <a:ext cx="1648848" cy="891847"/>
          </a:xfrm>
          <a:custGeom>
            <a:rect b="b" l="l" r="r" t="t"/>
            <a:pathLst>
              <a:path extrusionOk="0" fill="none" h="648156" w="1098378">
                <a:moveTo>
                  <a:pt x="0" y="0"/>
                </a:moveTo>
                <a:cubicBezTo>
                  <a:pt x="113961" y="22178"/>
                  <a:pt x="359749" y="12066"/>
                  <a:pt x="549189" y="0"/>
                </a:cubicBezTo>
                <a:cubicBezTo>
                  <a:pt x="738629" y="-12066"/>
                  <a:pt x="955907" y="-17104"/>
                  <a:pt x="1098378" y="0"/>
                </a:cubicBezTo>
                <a:cubicBezTo>
                  <a:pt x="1090365" y="149848"/>
                  <a:pt x="1069657" y="497421"/>
                  <a:pt x="1098378" y="648156"/>
                </a:cubicBezTo>
                <a:cubicBezTo>
                  <a:pt x="969617" y="634554"/>
                  <a:pt x="814139" y="669051"/>
                  <a:pt x="582140" y="648156"/>
                </a:cubicBezTo>
                <a:cubicBezTo>
                  <a:pt x="350141" y="627261"/>
                  <a:pt x="193413" y="661731"/>
                  <a:pt x="0" y="648156"/>
                </a:cubicBezTo>
                <a:cubicBezTo>
                  <a:pt x="-22951" y="337439"/>
                  <a:pt x="28413" y="142913"/>
                  <a:pt x="0" y="0"/>
                </a:cubicBezTo>
                <a:close/>
              </a:path>
              <a:path extrusionOk="0" h="648156" w="1098378">
                <a:moveTo>
                  <a:pt x="0" y="0"/>
                </a:moveTo>
                <a:cubicBezTo>
                  <a:pt x="195202" y="-6361"/>
                  <a:pt x="357409" y="5776"/>
                  <a:pt x="538205" y="0"/>
                </a:cubicBezTo>
                <a:cubicBezTo>
                  <a:pt x="719002" y="-5776"/>
                  <a:pt x="879545" y="11706"/>
                  <a:pt x="1098378" y="0"/>
                </a:cubicBezTo>
                <a:cubicBezTo>
                  <a:pt x="1123250" y="193649"/>
                  <a:pt x="1067306" y="324526"/>
                  <a:pt x="1098378" y="648156"/>
                </a:cubicBezTo>
                <a:cubicBezTo>
                  <a:pt x="942116" y="673170"/>
                  <a:pt x="757652" y="651131"/>
                  <a:pt x="549189" y="648156"/>
                </a:cubicBezTo>
                <a:cubicBezTo>
                  <a:pt x="340726" y="645181"/>
                  <a:pt x="204193" y="643388"/>
                  <a:pt x="0" y="648156"/>
                </a:cubicBezTo>
                <a:cubicBezTo>
                  <a:pt x="31002" y="408415"/>
                  <a:pt x="24200" y="206798"/>
                  <a:pt x="0" y="0"/>
                </a:cubicBezTo>
                <a:close/>
              </a:path>
            </a:pathLst>
          </a:custGeom>
          <a:solidFill>
            <a:srgbClr val="FFE7D8"/>
          </a:solidFill>
          <a:ln cap="flat" cmpd="sng" w="12700">
            <a:solidFill>
              <a:srgbClr val="EBDEF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EBDEF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32"/>
          <p:cNvSpPr/>
          <p:nvPr/>
        </p:nvSpPr>
        <p:spPr>
          <a:xfrm>
            <a:off x="1865016" y="2730383"/>
            <a:ext cx="1821871" cy="7889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0" i="0" lang="ko-KR" sz="4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활동2</a:t>
            </a:r>
            <a:endParaRPr b="0" i="0" sz="44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54" name="Google Shape;254;p32"/>
          <p:cNvSpPr/>
          <p:nvPr/>
        </p:nvSpPr>
        <p:spPr>
          <a:xfrm>
            <a:off x="3671427" y="2729949"/>
            <a:ext cx="7956996" cy="13981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ko-KR" sz="44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기후구조대 활동 선정하기</a:t>
            </a:r>
            <a:endParaRPr b="0" i="0" sz="44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3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algun Gothic"/>
              <a:buNone/>
            </a:pPr>
            <a:r>
              <a:rPr lang="ko-KR" sz="2400">
                <a:latin typeface="Malgun Gothic"/>
                <a:ea typeface="Malgun Gothic"/>
                <a:cs typeface="Malgun Gothic"/>
                <a:sym typeface="Malgun Gothic"/>
              </a:rPr>
              <a:t>&lt;활동2&gt; 기후구조대 활동 선정하기</a:t>
            </a:r>
            <a:endParaRPr sz="2400"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61" name="Google Shape;261;p33"/>
          <p:cNvSpPr/>
          <p:nvPr/>
        </p:nvSpPr>
        <p:spPr>
          <a:xfrm>
            <a:off x="555978" y="1124749"/>
            <a:ext cx="11080044" cy="109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Malgun Gothic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우리 반의 실천 활동을 만들어 보기</a:t>
            </a:r>
            <a:endParaRPr b="0" i="0" sz="40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grpSp>
        <p:nvGrpSpPr>
          <p:cNvPr id="262" name="Google Shape;262;p33"/>
          <p:cNvGrpSpPr/>
          <p:nvPr/>
        </p:nvGrpSpPr>
        <p:grpSpPr>
          <a:xfrm>
            <a:off x="7605133" y="775636"/>
            <a:ext cx="4241353" cy="609523"/>
            <a:chOff x="7177787" y="857527"/>
            <a:chExt cx="4241353" cy="609523"/>
          </a:xfrm>
        </p:grpSpPr>
        <p:pic>
          <p:nvPicPr>
            <p:cNvPr id="263" name="Google Shape;263;p3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7177787" y="857527"/>
              <a:ext cx="609523" cy="60952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64" name="Google Shape;264;p33"/>
            <p:cNvSpPr/>
            <p:nvPr/>
          </p:nvSpPr>
          <p:spPr>
            <a:xfrm>
              <a:off x="7645470" y="866534"/>
              <a:ext cx="3773670" cy="5559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6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Malgun Gothic"/>
                <a:buNone/>
              </a:pPr>
              <a:r>
                <a:rPr b="0" i="0" lang="ko-KR" sz="2000" u="none" cap="none" strike="noStrike">
                  <a:solidFill>
                    <a:srgbClr val="000000"/>
                  </a:solidFill>
                  <a:latin typeface="Malgun Gothic"/>
                  <a:ea typeface="Malgun Gothic"/>
                  <a:cs typeface="Malgun Gothic"/>
                  <a:sym typeface="Malgun Gothic"/>
                </a:rPr>
                <a:t>준비물: 페들렛 또는 멘티미터</a:t>
              </a:r>
              <a:endParaRPr b="0" i="0" sz="20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endParaRPr>
            </a:p>
          </p:txBody>
        </p:sp>
      </p:grpSp>
      <p:sp>
        <p:nvSpPr>
          <p:cNvPr id="265" name="Google Shape;265;p33"/>
          <p:cNvSpPr/>
          <p:nvPr/>
        </p:nvSpPr>
        <p:spPr>
          <a:xfrm>
            <a:off x="627151" y="2406935"/>
            <a:ext cx="4580562" cy="3638763"/>
          </a:xfrm>
          <a:prstGeom prst="rect">
            <a:avLst/>
          </a:prstGeom>
          <a:solidFill>
            <a:srgbClr val="FFF7CC"/>
          </a:solidFill>
          <a:ln cap="flat" cmpd="sng" w="3810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에듀테크 도구인</a:t>
            </a:r>
            <a:endParaRPr b="0" i="0" sz="18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페들렛 또는 멘티미터를 활용하여</a:t>
            </a:r>
            <a:endParaRPr b="0" i="0" sz="18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자신이 구안한</a:t>
            </a:r>
            <a:endParaRPr b="0" i="0" sz="18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우리 반 탄소중립 환경 실천활동</a:t>
            </a:r>
            <a:endParaRPr b="0" i="0" sz="18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소개하기</a:t>
            </a:r>
            <a:endParaRPr b="0" i="0" sz="18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66" name="Google Shape;266;p33"/>
          <p:cNvSpPr/>
          <p:nvPr/>
        </p:nvSpPr>
        <p:spPr>
          <a:xfrm>
            <a:off x="5839348" y="2925994"/>
            <a:ext cx="5884950" cy="2617986"/>
          </a:xfrm>
          <a:prstGeom prst="wedgeRoundRectCallout">
            <a:avLst>
              <a:gd fmla="val -57567" name="adj1"/>
              <a:gd fmla="val -41181" name="adj2"/>
              <a:gd fmla="val 16667" name="adj3"/>
            </a:avLst>
          </a:prstGeom>
          <a:solidFill>
            <a:srgbClr val="BFA1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- 매일 8000보 걷기</a:t>
            </a:r>
            <a:endParaRPr b="0" i="0" sz="35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- 대중교통 이용 인증샷</a:t>
            </a:r>
            <a:endParaRPr b="0" i="0" sz="35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- 부모님과 텀블러 이용 매장 가기 등</a:t>
            </a:r>
            <a:endParaRPr b="0" i="0" sz="35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34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algun Gothic"/>
              <a:buNone/>
            </a:pPr>
            <a:r>
              <a:rPr lang="ko-KR" sz="2400">
                <a:latin typeface="Malgun Gothic"/>
                <a:ea typeface="Malgun Gothic"/>
                <a:cs typeface="Malgun Gothic"/>
                <a:sym typeface="Malgun Gothic"/>
              </a:rPr>
              <a:t>&lt;활동2&gt; 기후구조대 활동 선정하기</a:t>
            </a:r>
            <a:endParaRPr sz="2400"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73" name="Google Shape;273;p34"/>
          <p:cNvSpPr/>
          <p:nvPr/>
        </p:nvSpPr>
        <p:spPr>
          <a:xfrm>
            <a:off x="555978" y="1172374"/>
            <a:ext cx="11080044" cy="109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Malgun Gothic"/>
              <a:buNone/>
            </a:pPr>
            <a:r>
              <a:rPr b="0" i="0" lang="ko-KR" sz="34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선생님이 제시하는 실천활동을 함께 해요.</a:t>
            </a:r>
            <a:endParaRPr b="0" i="0" sz="34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274" name="Google Shape;274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1678" y="3792391"/>
            <a:ext cx="2208069" cy="2208069"/>
          </a:xfrm>
          <a:prstGeom prst="rect">
            <a:avLst/>
          </a:prstGeom>
          <a:noFill/>
          <a:ln>
            <a:noFill/>
          </a:ln>
        </p:spPr>
      </p:pic>
      <p:sp>
        <p:nvSpPr>
          <p:cNvPr id="275" name="Google Shape;275;p34"/>
          <p:cNvSpPr/>
          <p:nvPr/>
        </p:nvSpPr>
        <p:spPr>
          <a:xfrm>
            <a:off x="3870135" y="2433691"/>
            <a:ext cx="7244134" cy="2917649"/>
          </a:xfrm>
          <a:prstGeom prst="wedgeRoundRectCallout">
            <a:avLst>
              <a:gd fmla="val -60767" name="adj1"/>
              <a:gd fmla="val 43811" name="adj2"/>
              <a:gd fmla="val 16667" name="adj3"/>
            </a:avLst>
          </a:prstGeom>
          <a:solidFill>
            <a:srgbClr val="BFA1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매일 매일 </a:t>
            </a:r>
            <a:endParaRPr b="0" i="0" sz="35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기후퀴즈 활동 하고</a:t>
            </a:r>
            <a:endParaRPr b="0" i="0" sz="35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빙고게임하기</a:t>
            </a:r>
            <a:endParaRPr b="0" i="0" sz="35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35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algun Gothic"/>
              <a:buNone/>
            </a:pPr>
            <a:r>
              <a:rPr lang="ko-KR" sz="2400">
                <a:latin typeface="Malgun Gothic"/>
                <a:ea typeface="Malgun Gothic"/>
                <a:cs typeface="Malgun Gothic"/>
                <a:sym typeface="Malgun Gothic"/>
              </a:rPr>
              <a:t>&lt;활동2&gt; 기후구조대 활동 선정하기</a:t>
            </a:r>
            <a:endParaRPr sz="2400"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82" name="Google Shape;282;p35"/>
          <p:cNvSpPr/>
          <p:nvPr/>
        </p:nvSpPr>
        <p:spPr>
          <a:xfrm>
            <a:off x="555978" y="1172374"/>
            <a:ext cx="11080044" cy="109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Malgun Gothic"/>
              <a:buNone/>
            </a:pPr>
            <a:r>
              <a:rPr b="0" i="0" lang="ko-KR" sz="34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기후퀴즈 빙고 게임(학습지 1 연계활동)</a:t>
            </a:r>
            <a:endParaRPr b="0" i="0" sz="34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283" name="Google Shape;283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1678" y="3792391"/>
            <a:ext cx="2208069" cy="2208069"/>
          </a:xfrm>
          <a:prstGeom prst="rect">
            <a:avLst/>
          </a:prstGeom>
          <a:noFill/>
          <a:ln>
            <a:noFill/>
          </a:ln>
        </p:spPr>
      </p:pic>
      <p:pic>
        <p:nvPicPr>
          <p:cNvPr id="284" name="Google Shape;284;p3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52542" y="2153211"/>
            <a:ext cx="5668166" cy="42398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36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lang="ko-KR">
                <a:latin typeface="Arial"/>
                <a:ea typeface="Arial"/>
                <a:cs typeface="Arial"/>
                <a:sym typeface="Arial"/>
              </a:rPr>
              <a:t>정리하기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36"/>
          <p:cNvSpPr/>
          <p:nvPr/>
        </p:nvSpPr>
        <p:spPr>
          <a:xfrm>
            <a:off x="2182031" y="2653519"/>
            <a:ext cx="7827937" cy="7754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기후구조대 실천 활동 잘 선정했나요?</a:t>
            </a:r>
            <a:endParaRPr b="0" i="0" sz="3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algun Gothic"/>
              <a:buNone/>
            </a:pPr>
            <a:r>
              <a:t/>
            </a:r>
            <a:endParaRPr b="0" i="0" sz="3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우리고장에 필요한 기후구조대 활동을</a:t>
            </a:r>
            <a:endParaRPr b="0" i="0" sz="3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선정하였습니다.</a:t>
            </a:r>
            <a:endParaRPr b="0" i="0" sz="3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37"/>
          <p:cNvSpPr txBox="1"/>
          <p:nvPr>
            <p:ph type="title"/>
          </p:nvPr>
        </p:nvSpPr>
        <p:spPr>
          <a:xfrm>
            <a:off x="831850" y="14430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b="1" lang="ko-KR">
                <a:latin typeface="Arial"/>
                <a:ea typeface="Arial"/>
                <a:cs typeface="Arial"/>
                <a:sym typeface="Arial"/>
              </a:rPr>
              <a:t>기후구조대 활동 공유하고 </a:t>
            </a:r>
            <a:br>
              <a:rPr b="1" lang="ko-KR">
                <a:latin typeface="Arial"/>
                <a:ea typeface="Arial"/>
                <a:cs typeface="Arial"/>
                <a:sym typeface="Arial"/>
              </a:rPr>
            </a:br>
            <a:r>
              <a:rPr b="1" lang="ko-KR">
                <a:latin typeface="Arial"/>
                <a:ea typeface="Arial"/>
                <a:cs typeface="Arial"/>
                <a:sym typeface="Arial"/>
              </a:rPr>
              <a:t>지속가능성 의지 다지기!!!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37"/>
          <p:cNvSpPr txBox="1"/>
          <p:nvPr/>
        </p:nvSpPr>
        <p:spPr>
          <a:xfrm>
            <a:off x="133927" y="111346"/>
            <a:ext cx="3780613" cy="4487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o-KR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우리는 화성시 기후구조대</a:t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37"/>
          <p:cNvSpPr txBox="1"/>
          <p:nvPr>
            <p:ph idx="1" type="body"/>
          </p:nvPr>
        </p:nvSpPr>
        <p:spPr>
          <a:xfrm>
            <a:off x="831850" y="4427538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38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lang="ko-KR" sz="2400">
                <a:latin typeface="Arial"/>
                <a:ea typeface="Arial"/>
                <a:cs typeface="Arial"/>
                <a:sym typeface="Arial"/>
              </a:rPr>
              <a:t>우리는 화성시 기후구조대</a:t>
            </a:r>
            <a:endParaRPr b="1"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38"/>
          <p:cNvSpPr/>
          <p:nvPr/>
        </p:nvSpPr>
        <p:spPr>
          <a:xfrm>
            <a:off x="8211639" y="5923643"/>
            <a:ext cx="3127919" cy="5228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o-K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출처: </a:t>
            </a:r>
            <a:r>
              <a:rPr b="0" i="0" lang="ko-K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경기도청 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07" name="Google Shape;307;p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87500" y="1068161"/>
            <a:ext cx="9017000" cy="46649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lang="ko-KR">
                <a:latin typeface="Arial"/>
                <a:ea typeface="Arial"/>
                <a:cs typeface="Arial"/>
                <a:sym typeface="Arial"/>
              </a:rPr>
              <a:t>학습목표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2"/>
          <p:cNvSpPr/>
          <p:nvPr/>
        </p:nvSpPr>
        <p:spPr>
          <a:xfrm>
            <a:off x="555978" y="2144585"/>
            <a:ext cx="11080044" cy="1682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우리 마을에</a:t>
            </a:r>
            <a:endParaRPr b="0" i="0" sz="3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기후구조대 활동이 필요한 이유를 알아보자.</a:t>
            </a:r>
            <a:endParaRPr b="0" i="0" sz="3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9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lang="ko-KR">
                <a:latin typeface="Arial"/>
                <a:ea typeface="Arial"/>
                <a:cs typeface="Arial"/>
                <a:sym typeface="Arial"/>
              </a:rPr>
              <a:t>학습목표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39"/>
          <p:cNvSpPr/>
          <p:nvPr/>
        </p:nvSpPr>
        <p:spPr>
          <a:xfrm>
            <a:off x="555978" y="2144585"/>
            <a:ext cx="11080044" cy="1682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기후구조대 활동을 공유하고</a:t>
            </a:r>
            <a:endParaRPr b="0" i="0" sz="3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지속가능성 의지를 다지자.</a:t>
            </a:r>
            <a:endParaRPr b="0" i="0" sz="3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40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lang="ko-KR">
                <a:latin typeface="Arial"/>
                <a:ea typeface="Arial"/>
                <a:cs typeface="Arial"/>
                <a:sym typeface="Arial"/>
              </a:rPr>
              <a:t>배움활동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1" name="Google Shape;321;p40"/>
          <p:cNvSpPr/>
          <p:nvPr/>
        </p:nvSpPr>
        <p:spPr>
          <a:xfrm>
            <a:off x="1111956" y="2109170"/>
            <a:ext cx="11080044" cy="263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&lt;활동 1&gt; 지금 우리 구조활동은?</a:t>
            </a:r>
            <a:endParaRPr b="0" i="0" sz="3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&lt;활동 2&gt; 끝나지 않는 이야기</a:t>
            </a:r>
            <a:endParaRPr b="0" i="0" sz="3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41"/>
          <p:cNvSpPr/>
          <p:nvPr/>
        </p:nvSpPr>
        <p:spPr>
          <a:xfrm>
            <a:off x="1809901" y="2881765"/>
            <a:ext cx="1648848" cy="891847"/>
          </a:xfrm>
          <a:custGeom>
            <a:rect b="b" l="l" r="r" t="t"/>
            <a:pathLst>
              <a:path extrusionOk="0" fill="none" h="648156" w="1098378">
                <a:moveTo>
                  <a:pt x="0" y="0"/>
                </a:moveTo>
                <a:cubicBezTo>
                  <a:pt x="113961" y="22178"/>
                  <a:pt x="359749" y="12066"/>
                  <a:pt x="549189" y="0"/>
                </a:cubicBezTo>
                <a:cubicBezTo>
                  <a:pt x="738629" y="-12066"/>
                  <a:pt x="955907" y="-17104"/>
                  <a:pt x="1098378" y="0"/>
                </a:cubicBezTo>
                <a:cubicBezTo>
                  <a:pt x="1090365" y="149848"/>
                  <a:pt x="1069657" y="497421"/>
                  <a:pt x="1098378" y="648156"/>
                </a:cubicBezTo>
                <a:cubicBezTo>
                  <a:pt x="969617" y="634554"/>
                  <a:pt x="814139" y="669051"/>
                  <a:pt x="582140" y="648156"/>
                </a:cubicBezTo>
                <a:cubicBezTo>
                  <a:pt x="350141" y="627261"/>
                  <a:pt x="193413" y="661731"/>
                  <a:pt x="0" y="648156"/>
                </a:cubicBezTo>
                <a:cubicBezTo>
                  <a:pt x="-22951" y="337439"/>
                  <a:pt x="28413" y="142913"/>
                  <a:pt x="0" y="0"/>
                </a:cubicBezTo>
                <a:close/>
              </a:path>
              <a:path extrusionOk="0" h="648156" w="1098378">
                <a:moveTo>
                  <a:pt x="0" y="0"/>
                </a:moveTo>
                <a:cubicBezTo>
                  <a:pt x="195202" y="-6361"/>
                  <a:pt x="357409" y="5776"/>
                  <a:pt x="538205" y="0"/>
                </a:cubicBezTo>
                <a:cubicBezTo>
                  <a:pt x="719002" y="-5776"/>
                  <a:pt x="879545" y="11706"/>
                  <a:pt x="1098378" y="0"/>
                </a:cubicBezTo>
                <a:cubicBezTo>
                  <a:pt x="1123250" y="193649"/>
                  <a:pt x="1067306" y="324526"/>
                  <a:pt x="1098378" y="648156"/>
                </a:cubicBezTo>
                <a:cubicBezTo>
                  <a:pt x="942116" y="673170"/>
                  <a:pt x="757652" y="651131"/>
                  <a:pt x="549189" y="648156"/>
                </a:cubicBezTo>
                <a:cubicBezTo>
                  <a:pt x="340726" y="645181"/>
                  <a:pt x="204193" y="643388"/>
                  <a:pt x="0" y="648156"/>
                </a:cubicBezTo>
                <a:cubicBezTo>
                  <a:pt x="31002" y="408415"/>
                  <a:pt x="24200" y="206798"/>
                  <a:pt x="0" y="0"/>
                </a:cubicBezTo>
                <a:close/>
              </a:path>
            </a:pathLst>
          </a:custGeom>
          <a:solidFill>
            <a:srgbClr val="FFE7D8"/>
          </a:solidFill>
          <a:ln cap="flat" cmpd="sng" w="12700">
            <a:solidFill>
              <a:srgbClr val="EBDEF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EBDEF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8" name="Google Shape;328;p41"/>
          <p:cNvSpPr/>
          <p:nvPr/>
        </p:nvSpPr>
        <p:spPr>
          <a:xfrm>
            <a:off x="1865016" y="2730383"/>
            <a:ext cx="1821871" cy="7889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0" i="0" lang="ko-KR" sz="4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활동1</a:t>
            </a:r>
            <a:endParaRPr b="0" i="0" sz="44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329" name="Google Shape;329;p41"/>
          <p:cNvSpPr/>
          <p:nvPr/>
        </p:nvSpPr>
        <p:spPr>
          <a:xfrm>
            <a:off x="3671427" y="2729949"/>
            <a:ext cx="7956996" cy="13981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ko-KR" sz="44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 지금 우리 구조활동은?</a:t>
            </a:r>
            <a:endParaRPr b="0" i="0" sz="44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42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algun Gothic"/>
              <a:buNone/>
            </a:pPr>
            <a:r>
              <a:rPr lang="ko-KR" sz="2400">
                <a:latin typeface="Malgun Gothic"/>
                <a:ea typeface="Malgun Gothic"/>
                <a:cs typeface="Malgun Gothic"/>
                <a:sym typeface="Malgun Gothic"/>
              </a:rPr>
              <a:t>&lt;활동1&gt; 지금 우리 구조 활동은?</a:t>
            </a:r>
            <a:endParaRPr sz="2400"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336" name="Google Shape;336;p42"/>
          <p:cNvSpPr/>
          <p:nvPr/>
        </p:nvSpPr>
        <p:spPr>
          <a:xfrm>
            <a:off x="555978" y="1124749"/>
            <a:ext cx="11080044" cy="109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Malgun Gothic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우리 반의 실천 활동을 만들어 보기</a:t>
            </a:r>
            <a:endParaRPr b="0" i="0" sz="40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grpSp>
        <p:nvGrpSpPr>
          <p:cNvPr id="337" name="Google Shape;337;p42"/>
          <p:cNvGrpSpPr/>
          <p:nvPr/>
        </p:nvGrpSpPr>
        <p:grpSpPr>
          <a:xfrm>
            <a:off x="7605133" y="775636"/>
            <a:ext cx="4241353" cy="609523"/>
            <a:chOff x="7177787" y="857527"/>
            <a:chExt cx="4241353" cy="609523"/>
          </a:xfrm>
        </p:grpSpPr>
        <p:pic>
          <p:nvPicPr>
            <p:cNvPr id="338" name="Google Shape;338;p4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7177787" y="857527"/>
              <a:ext cx="609523" cy="60952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39" name="Google Shape;339;p42"/>
            <p:cNvSpPr/>
            <p:nvPr/>
          </p:nvSpPr>
          <p:spPr>
            <a:xfrm>
              <a:off x="7645470" y="866534"/>
              <a:ext cx="3773670" cy="5559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6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Malgun Gothic"/>
                <a:buNone/>
              </a:pPr>
              <a:r>
                <a:rPr b="0" i="0" lang="ko-KR" sz="2000" u="none" cap="none" strike="noStrike">
                  <a:solidFill>
                    <a:srgbClr val="000000"/>
                  </a:solidFill>
                  <a:latin typeface="Malgun Gothic"/>
                  <a:ea typeface="Malgun Gothic"/>
                  <a:cs typeface="Malgun Gothic"/>
                  <a:sym typeface="Malgun Gothic"/>
                </a:rPr>
                <a:t>준비물: 페들렛 </a:t>
              </a:r>
              <a:endParaRPr b="0" i="0" sz="20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endParaRPr>
            </a:p>
          </p:txBody>
        </p:sp>
      </p:grpSp>
      <p:sp>
        <p:nvSpPr>
          <p:cNvPr id="340" name="Google Shape;340;p42"/>
          <p:cNvSpPr/>
          <p:nvPr/>
        </p:nvSpPr>
        <p:spPr>
          <a:xfrm>
            <a:off x="627151" y="2406935"/>
            <a:ext cx="4580562" cy="3638763"/>
          </a:xfrm>
          <a:prstGeom prst="rect">
            <a:avLst/>
          </a:prstGeom>
          <a:solidFill>
            <a:srgbClr val="FFF7CC"/>
          </a:solidFill>
          <a:ln cap="flat" cmpd="sng" w="3810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에듀테크 도구인</a:t>
            </a:r>
            <a:endParaRPr b="0" i="0" sz="18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페들렛 을 활용하여</a:t>
            </a:r>
            <a:endParaRPr b="0" i="0" sz="18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자신(모둠, 가족)이 실천한</a:t>
            </a:r>
            <a:endParaRPr b="0" i="0" sz="18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기후구조대 활동을 </a:t>
            </a:r>
            <a:endParaRPr b="0" i="0" sz="18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공유하기</a:t>
            </a:r>
            <a:endParaRPr b="0" i="0" sz="18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341" name="Google Shape;341;p42"/>
          <p:cNvSpPr/>
          <p:nvPr/>
        </p:nvSpPr>
        <p:spPr>
          <a:xfrm>
            <a:off x="5839348" y="2925994"/>
            <a:ext cx="5884950" cy="2617986"/>
          </a:xfrm>
          <a:prstGeom prst="wedgeRoundRectCallout">
            <a:avLst>
              <a:gd fmla="val -57567" name="adj1"/>
              <a:gd fmla="val -41181" name="adj2"/>
              <a:gd fmla="val 16667" name="adj3"/>
            </a:avLst>
          </a:prstGeom>
          <a:solidFill>
            <a:srgbClr val="BFA1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- 친구(모둠 등)의 활동에</a:t>
            </a:r>
            <a:endParaRPr b="0" i="0" sz="35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피드백 답글, 하트 달아주기 활동 </a:t>
            </a:r>
            <a:endParaRPr b="0" i="0" sz="35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43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algun Gothic"/>
              <a:buNone/>
            </a:pPr>
            <a:r>
              <a:rPr lang="ko-KR" sz="2400">
                <a:latin typeface="Malgun Gothic"/>
                <a:ea typeface="Malgun Gothic"/>
                <a:cs typeface="Malgun Gothic"/>
                <a:sym typeface="Malgun Gothic"/>
              </a:rPr>
              <a:t>&lt;활동1&gt; 지금 우리 구조 활동은?</a:t>
            </a:r>
            <a:endParaRPr sz="2400"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348" name="Google Shape;348;p43"/>
          <p:cNvSpPr/>
          <p:nvPr/>
        </p:nvSpPr>
        <p:spPr>
          <a:xfrm>
            <a:off x="555978" y="1172374"/>
            <a:ext cx="11080044" cy="109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Malgun Gothic"/>
              <a:buNone/>
            </a:pPr>
            <a:r>
              <a:rPr b="0" i="0" lang="ko-KR" sz="34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구조 활동 소감 나누기</a:t>
            </a:r>
            <a:endParaRPr b="0" i="0" sz="34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349" name="Google Shape;349;p4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1678" y="3792391"/>
            <a:ext cx="2208069" cy="2208069"/>
          </a:xfrm>
          <a:prstGeom prst="rect">
            <a:avLst/>
          </a:prstGeom>
          <a:noFill/>
          <a:ln>
            <a:noFill/>
          </a:ln>
        </p:spPr>
      </p:pic>
      <p:sp>
        <p:nvSpPr>
          <p:cNvPr id="350" name="Google Shape;350;p43"/>
          <p:cNvSpPr/>
          <p:nvPr/>
        </p:nvSpPr>
        <p:spPr>
          <a:xfrm>
            <a:off x="3870135" y="2433691"/>
            <a:ext cx="7244134" cy="2917649"/>
          </a:xfrm>
          <a:prstGeom prst="wedgeRoundRectCallout">
            <a:avLst>
              <a:gd fmla="val -60767" name="adj1"/>
              <a:gd fmla="val 43811" name="adj2"/>
              <a:gd fmla="val 16667" name="adj3"/>
            </a:avLst>
          </a:prstGeom>
          <a:solidFill>
            <a:srgbClr val="BFA1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환경을 위한 실천 활동을</a:t>
            </a:r>
            <a:endParaRPr b="0" i="0" sz="35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하면서 느낀 소감을 나누어봐요.</a:t>
            </a:r>
            <a:endParaRPr b="0" i="0" sz="35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44"/>
          <p:cNvSpPr/>
          <p:nvPr/>
        </p:nvSpPr>
        <p:spPr>
          <a:xfrm>
            <a:off x="1809901" y="2881765"/>
            <a:ext cx="1648848" cy="891847"/>
          </a:xfrm>
          <a:custGeom>
            <a:rect b="b" l="l" r="r" t="t"/>
            <a:pathLst>
              <a:path extrusionOk="0" fill="none" h="648156" w="1098378">
                <a:moveTo>
                  <a:pt x="0" y="0"/>
                </a:moveTo>
                <a:cubicBezTo>
                  <a:pt x="113961" y="22178"/>
                  <a:pt x="359749" y="12066"/>
                  <a:pt x="549189" y="0"/>
                </a:cubicBezTo>
                <a:cubicBezTo>
                  <a:pt x="738629" y="-12066"/>
                  <a:pt x="955907" y="-17104"/>
                  <a:pt x="1098378" y="0"/>
                </a:cubicBezTo>
                <a:cubicBezTo>
                  <a:pt x="1090365" y="149848"/>
                  <a:pt x="1069657" y="497421"/>
                  <a:pt x="1098378" y="648156"/>
                </a:cubicBezTo>
                <a:cubicBezTo>
                  <a:pt x="969617" y="634554"/>
                  <a:pt x="814139" y="669051"/>
                  <a:pt x="582140" y="648156"/>
                </a:cubicBezTo>
                <a:cubicBezTo>
                  <a:pt x="350141" y="627261"/>
                  <a:pt x="193413" y="661731"/>
                  <a:pt x="0" y="648156"/>
                </a:cubicBezTo>
                <a:cubicBezTo>
                  <a:pt x="-22951" y="337439"/>
                  <a:pt x="28413" y="142913"/>
                  <a:pt x="0" y="0"/>
                </a:cubicBezTo>
                <a:close/>
              </a:path>
              <a:path extrusionOk="0" h="648156" w="1098378">
                <a:moveTo>
                  <a:pt x="0" y="0"/>
                </a:moveTo>
                <a:cubicBezTo>
                  <a:pt x="195202" y="-6361"/>
                  <a:pt x="357409" y="5776"/>
                  <a:pt x="538205" y="0"/>
                </a:cubicBezTo>
                <a:cubicBezTo>
                  <a:pt x="719002" y="-5776"/>
                  <a:pt x="879545" y="11706"/>
                  <a:pt x="1098378" y="0"/>
                </a:cubicBezTo>
                <a:cubicBezTo>
                  <a:pt x="1123250" y="193649"/>
                  <a:pt x="1067306" y="324526"/>
                  <a:pt x="1098378" y="648156"/>
                </a:cubicBezTo>
                <a:cubicBezTo>
                  <a:pt x="942116" y="673170"/>
                  <a:pt x="757652" y="651131"/>
                  <a:pt x="549189" y="648156"/>
                </a:cubicBezTo>
                <a:cubicBezTo>
                  <a:pt x="340726" y="645181"/>
                  <a:pt x="204193" y="643388"/>
                  <a:pt x="0" y="648156"/>
                </a:cubicBezTo>
                <a:cubicBezTo>
                  <a:pt x="31002" y="408415"/>
                  <a:pt x="24200" y="206798"/>
                  <a:pt x="0" y="0"/>
                </a:cubicBezTo>
                <a:close/>
              </a:path>
            </a:pathLst>
          </a:custGeom>
          <a:solidFill>
            <a:srgbClr val="FFE7D8"/>
          </a:solidFill>
          <a:ln cap="flat" cmpd="sng" w="12700">
            <a:solidFill>
              <a:srgbClr val="EBDEF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EBDEF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7" name="Google Shape;357;p44"/>
          <p:cNvSpPr/>
          <p:nvPr/>
        </p:nvSpPr>
        <p:spPr>
          <a:xfrm>
            <a:off x="1865016" y="2730383"/>
            <a:ext cx="1821871" cy="7889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0" i="0" lang="ko-KR" sz="4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활동2</a:t>
            </a:r>
            <a:endParaRPr b="0" i="0" sz="44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358" name="Google Shape;358;p44"/>
          <p:cNvSpPr/>
          <p:nvPr/>
        </p:nvSpPr>
        <p:spPr>
          <a:xfrm>
            <a:off x="3671427" y="2729949"/>
            <a:ext cx="7956996" cy="13981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ko-KR" sz="44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 끝나지 않는 이야기</a:t>
            </a:r>
            <a:endParaRPr b="0" i="0" sz="44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45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algun Gothic"/>
              <a:buNone/>
            </a:pPr>
            <a:r>
              <a:rPr lang="ko-KR" sz="2400">
                <a:latin typeface="Malgun Gothic"/>
                <a:ea typeface="Malgun Gothic"/>
                <a:cs typeface="Malgun Gothic"/>
                <a:sym typeface="Malgun Gothic"/>
              </a:rPr>
              <a:t>&lt;활동2&gt; 끝나지 않는 이야기</a:t>
            </a:r>
            <a:endParaRPr sz="2400"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365" name="Google Shape;365;p45"/>
          <p:cNvSpPr/>
          <p:nvPr/>
        </p:nvSpPr>
        <p:spPr>
          <a:xfrm>
            <a:off x="555978" y="1172374"/>
            <a:ext cx="11080044" cy="109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Malgun Gothic"/>
              <a:buNone/>
            </a:pPr>
            <a:r>
              <a:rPr b="0" i="0" lang="ko-KR" sz="34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내가 발견한 환경의 소중함 나누기</a:t>
            </a:r>
            <a:endParaRPr b="0" i="0" sz="34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366" name="Google Shape;366;p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1678" y="3792391"/>
            <a:ext cx="2208069" cy="2208069"/>
          </a:xfrm>
          <a:prstGeom prst="rect">
            <a:avLst/>
          </a:prstGeom>
          <a:noFill/>
          <a:ln>
            <a:noFill/>
          </a:ln>
        </p:spPr>
      </p:pic>
      <p:sp>
        <p:nvSpPr>
          <p:cNvPr id="367" name="Google Shape;367;p45"/>
          <p:cNvSpPr/>
          <p:nvPr/>
        </p:nvSpPr>
        <p:spPr>
          <a:xfrm>
            <a:off x="3870135" y="2433691"/>
            <a:ext cx="7244134" cy="2917649"/>
          </a:xfrm>
          <a:prstGeom prst="wedgeRoundRectCallout">
            <a:avLst>
              <a:gd fmla="val -60767" name="adj1"/>
              <a:gd fmla="val 43811" name="adj2"/>
              <a:gd fmla="val 16667" name="adj3"/>
            </a:avLst>
          </a:prstGeom>
          <a:solidFill>
            <a:srgbClr val="BFA1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실천을 통해 느낀 우리 주변 환경</a:t>
            </a:r>
            <a:endParaRPr b="0" i="0" sz="35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자연의 소중함을 나눠요.</a:t>
            </a:r>
            <a:endParaRPr b="0" i="0" sz="35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46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algun Gothic"/>
              <a:buNone/>
            </a:pPr>
            <a:r>
              <a:rPr lang="ko-KR" sz="2400">
                <a:latin typeface="Malgun Gothic"/>
                <a:ea typeface="Malgun Gothic"/>
                <a:cs typeface="Malgun Gothic"/>
                <a:sym typeface="Malgun Gothic"/>
              </a:rPr>
              <a:t>&lt;활동2&gt; 끝나지 않는 이야기</a:t>
            </a:r>
            <a:endParaRPr sz="2400"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374" name="Google Shape;374;p46"/>
          <p:cNvSpPr/>
          <p:nvPr/>
        </p:nvSpPr>
        <p:spPr>
          <a:xfrm>
            <a:off x="555978" y="1172374"/>
            <a:ext cx="11080044" cy="109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Malgun Gothic"/>
              <a:buNone/>
            </a:pPr>
            <a:r>
              <a:rPr b="0" i="0" lang="ko-KR" sz="34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명예주고대 서약서 작성(학습지 2 연계활동)</a:t>
            </a:r>
            <a:endParaRPr b="0" i="0" sz="34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375" name="Google Shape;375;p4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1678" y="3792391"/>
            <a:ext cx="2208069" cy="2208069"/>
          </a:xfrm>
          <a:prstGeom prst="rect">
            <a:avLst/>
          </a:prstGeom>
          <a:noFill/>
          <a:ln>
            <a:noFill/>
          </a:ln>
        </p:spPr>
      </p:pic>
      <p:pic>
        <p:nvPicPr>
          <p:cNvPr id="376" name="Google Shape;376;p4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09484" y="2018395"/>
            <a:ext cx="5100009" cy="4476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47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lang="ko-KR">
                <a:latin typeface="Arial"/>
                <a:ea typeface="Arial"/>
                <a:cs typeface="Arial"/>
                <a:sym typeface="Arial"/>
              </a:rPr>
              <a:t>정리하기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3" name="Google Shape;383;p47"/>
          <p:cNvSpPr/>
          <p:nvPr/>
        </p:nvSpPr>
        <p:spPr>
          <a:xfrm>
            <a:off x="2182031" y="2653519"/>
            <a:ext cx="7827937" cy="7754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기후구조대 실천 활동 앞으로 계속 할 것인가요?</a:t>
            </a:r>
            <a:endParaRPr b="0" i="0" sz="3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algun Gothic"/>
              <a:buNone/>
            </a:pPr>
            <a:r>
              <a:t/>
            </a:r>
            <a:endParaRPr b="0" i="0" sz="3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우리고장 기후구조대 활동을</a:t>
            </a:r>
            <a:endParaRPr b="0" i="0" sz="3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지속적으로 실천하겠습니다.</a:t>
            </a:r>
            <a:endParaRPr b="0" i="0" sz="3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lang="ko-KR">
                <a:latin typeface="Arial"/>
                <a:ea typeface="Arial"/>
                <a:cs typeface="Arial"/>
                <a:sym typeface="Arial"/>
              </a:rPr>
              <a:t>배움활동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3"/>
          <p:cNvSpPr/>
          <p:nvPr/>
        </p:nvSpPr>
        <p:spPr>
          <a:xfrm>
            <a:off x="1111956" y="2109170"/>
            <a:ext cx="11080044" cy="263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&lt;활동 1&gt; WHY? 기후구조대!</a:t>
            </a:r>
            <a:endParaRPr b="0" i="0" sz="3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&lt;활동 2&gt; 기후구조대 주제가 만들기</a:t>
            </a:r>
            <a:endParaRPr b="0" i="0" sz="3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/>
          <p:nvPr/>
        </p:nvSpPr>
        <p:spPr>
          <a:xfrm>
            <a:off x="1809901" y="2881765"/>
            <a:ext cx="1648848" cy="891847"/>
          </a:xfrm>
          <a:custGeom>
            <a:rect b="b" l="l" r="r" t="t"/>
            <a:pathLst>
              <a:path extrusionOk="0" fill="none" h="648156" w="1098378">
                <a:moveTo>
                  <a:pt x="0" y="0"/>
                </a:moveTo>
                <a:cubicBezTo>
                  <a:pt x="113961" y="22178"/>
                  <a:pt x="359749" y="12066"/>
                  <a:pt x="549189" y="0"/>
                </a:cubicBezTo>
                <a:cubicBezTo>
                  <a:pt x="738629" y="-12066"/>
                  <a:pt x="955907" y="-17104"/>
                  <a:pt x="1098378" y="0"/>
                </a:cubicBezTo>
                <a:cubicBezTo>
                  <a:pt x="1090365" y="149848"/>
                  <a:pt x="1069657" y="497421"/>
                  <a:pt x="1098378" y="648156"/>
                </a:cubicBezTo>
                <a:cubicBezTo>
                  <a:pt x="969617" y="634554"/>
                  <a:pt x="814139" y="669051"/>
                  <a:pt x="582140" y="648156"/>
                </a:cubicBezTo>
                <a:cubicBezTo>
                  <a:pt x="350141" y="627261"/>
                  <a:pt x="193413" y="661731"/>
                  <a:pt x="0" y="648156"/>
                </a:cubicBezTo>
                <a:cubicBezTo>
                  <a:pt x="-22951" y="337439"/>
                  <a:pt x="28413" y="142913"/>
                  <a:pt x="0" y="0"/>
                </a:cubicBezTo>
                <a:close/>
              </a:path>
              <a:path extrusionOk="0" h="648156" w="1098378">
                <a:moveTo>
                  <a:pt x="0" y="0"/>
                </a:moveTo>
                <a:cubicBezTo>
                  <a:pt x="195202" y="-6361"/>
                  <a:pt x="357409" y="5776"/>
                  <a:pt x="538205" y="0"/>
                </a:cubicBezTo>
                <a:cubicBezTo>
                  <a:pt x="719002" y="-5776"/>
                  <a:pt x="879545" y="11706"/>
                  <a:pt x="1098378" y="0"/>
                </a:cubicBezTo>
                <a:cubicBezTo>
                  <a:pt x="1123250" y="193649"/>
                  <a:pt x="1067306" y="324526"/>
                  <a:pt x="1098378" y="648156"/>
                </a:cubicBezTo>
                <a:cubicBezTo>
                  <a:pt x="942116" y="673170"/>
                  <a:pt x="757652" y="651131"/>
                  <a:pt x="549189" y="648156"/>
                </a:cubicBezTo>
                <a:cubicBezTo>
                  <a:pt x="340726" y="645181"/>
                  <a:pt x="204193" y="643388"/>
                  <a:pt x="0" y="648156"/>
                </a:cubicBezTo>
                <a:cubicBezTo>
                  <a:pt x="31002" y="408415"/>
                  <a:pt x="24200" y="206798"/>
                  <a:pt x="0" y="0"/>
                </a:cubicBezTo>
                <a:close/>
              </a:path>
            </a:pathLst>
          </a:custGeom>
          <a:solidFill>
            <a:srgbClr val="FFE7D8"/>
          </a:solidFill>
          <a:ln cap="flat" cmpd="sng" w="12700">
            <a:solidFill>
              <a:srgbClr val="EBDEF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EBDEF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4"/>
          <p:cNvSpPr/>
          <p:nvPr/>
        </p:nvSpPr>
        <p:spPr>
          <a:xfrm>
            <a:off x="1865016" y="2730383"/>
            <a:ext cx="1821871" cy="7889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0" i="0" lang="ko-KR" sz="4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활동1</a:t>
            </a:r>
            <a:endParaRPr b="0" i="0" sz="44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84" name="Google Shape;84;p14"/>
          <p:cNvSpPr/>
          <p:nvPr/>
        </p:nvSpPr>
        <p:spPr>
          <a:xfrm>
            <a:off x="3671427" y="2729949"/>
            <a:ext cx="7956996" cy="13981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ko-KR" sz="44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WHY? 기후구조대!</a:t>
            </a:r>
            <a:endParaRPr b="0" i="0" sz="44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5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algun Gothic"/>
              <a:buNone/>
            </a:pPr>
            <a:r>
              <a:rPr lang="ko-KR" sz="2400">
                <a:latin typeface="Malgun Gothic"/>
                <a:ea typeface="Malgun Gothic"/>
                <a:cs typeface="Malgun Gothic"/>
                <a:sym typeface="Malgun Gothic"/>
              </a:rPr>
              <a:t>&lt;활동1&gt; WHY? 기후구조대!</a:t>
            </a:r>
            <a:endParaRPr sz="2400"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91" name="Google Shape;91;p15"/>
          <p:cNvSpPr/>
          <p:nvPr/>
        </p:nvSpPr>
        <p:spPr>
          <a:xfrm>
            <a:off x="555978" y="1124749"/>
            <a:ext cx="11080044" cy="109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Malgun Gothic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우리 고장(예시: 동탄4동)의 환경 문제 찾기</a:t>
            </a:r>
            <a:endParaRPr b="0" i="0" sz="40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grpSp>
        <p:nvGrpSpPr>
          <p:cNvPr id="92" name="Google Shape;92;p15"/>
          <p:cNvGrpSpPr/>
          <p:nvPr/>
        </p:nvGrpSpPr>
        <p:grpSpPr>
          <a:xfrm>
            <a:off x="7605134" y="775636"/>
            <a:ext cx="3481621" cy="609523"/>
            <a:chOff x="7177787" y="857527"/>
            <a:chExt cx="3481621" cy="609523"/>
          </a:xfrm>
        </p:grpSpPr>
        <p:pic>
          <p:nvPicPr>
            <p:cNvPr id="93" name="Google Shape;93;p1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7177787" y="857527"/>
              <a:ext cx="609523" cy="60952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4" name="Google Shape;94;p15"/>
            <p:cNvSpPr/>
            <p:nvPr/>
          </p:nvSpPr>
          <p:spPr>
            <a:xfrm>
              <a:off x="7645470" y="866534"/>
              <a:ext cx="3013938" cy="5559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6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Malgun Gothic"/>
                <a:buNone/>
              </a:pPr>
              <a:r>
                <a:rPr b="0" i="0" lang="ko-KR" sz="2000" u="none" cap="none" strike="noStrike">
                  <a:solidFill>
                    <a:srgbClr val="000000"/>
                  </a:solidFill>
                  <a:latin typeface="Malgun Gothic"/>
                  <a:ea typeface="Malgun Gothic"/>
                  <a:cs typeface="Malgun Gothic"/>
                  <a:sym typeface="Malgun Gothic"/>
                </a:rPr>
                <a:t>준비물: 포스트잇</a:t>
              </a:r>
              <a:endParaRPr b="0" i="0" sz="20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endParaRPr>
            </a:p>
          </p:txBody>
        </p:sp>
      </p:grpSp>
      <p:sp>
        <p:nvSpPr>
          <p:cNvPr id="95" name="Google Shape;95;p15"/>
          <p:cNvSpPr/>
          <p:nvPr/>
        </p:nvSpPr>
        <p:spPr>
          <a:xfrm>
            <a:off x="627151" y="2406935"/>
            <a:ext cx="4580562" cy="3638763"/>
          </a:xfrm>
          <a:prstGeom prst="rect">
            <a:avLst/>
          </a:prstGeom>
          <a:solidFill>
            <a:srgbClr val="FFF7CC"/>
          </a:solidFill>
          <a:ln cap="flat" cmpd="sng" w="3810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포스트잇에</a:t>
            </a:r>
            <a:endParaRPr b="0" i="0" sz="18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자신이 생각하는 </a:t>
            </a:r>
            <a:endParaRPr b="0" i="0" sz="18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우리 고장의 환경 문제 </a:t>
            </a:r>
            <a:endParaRPr b="0" i="0" sz="18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적어보기</a:t>
            </a:r>
            <a:endParaRPr b="0" i="0" sz="18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96" name="Google Shape;96;p15"/>
          <p:cNvSpPr/>
          <p:nvPr/>
        </p:nvSpPr>
        <p:spPr>
          <a:xfrm>
            <a:off x="5839348" y="2925994"/>
            <a:ext cx="5884950" cy="2617986"/>
          </a:xfrm>
          <a:prstGeom prst="wedgeRoundRectCallout">
            <a:avLst>
              <a:gd fmla="val -57567" name="adj1"/>
              <a:gd fmla="val -41181" name="adj2"/>
              <a:gd fmla="val 16667" name="adj3"/>
            </a:avLst>
          </a:prstGeom>
          <a:solidFill>
            <a:srgbClr val="BFA1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- 집에서 찾은 환경문제</a:t>
            </a:r>
            <a:endParaRPr b="0" i="0" sz="35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- 학교에서 찾은 환경문제</a:t>
            </a:r>
            <a:endParaRPr b="0" i="0" sz="35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- 그 외 장소에서 찾은 환경문제</a:t>
            </a:r>
            <a:endParaRPr b="0" i="0" sz="35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algun Gothic"/>
              <a:buNone/>
            </a:pPr>
            <a:r>
              <a:rPr lang="ko-KR" sz="2400">
                <a:latin typeface="Malgun Gothic"/>
                <a:ea typeface="Malgun Gothic"/>
                <a:cs typeface="Malgun Gothic"/>
                <a:sym typeface="Malgun Gothic"/>
              </a:rPr>
              <a:t>&lt;활동1&gt; WHY? 기후구조대!</a:t>
            </a:r>
            <a:endParaRPr sz="2400"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03" name="Google Shape;103;p16"/>
          <p:cNvSpPr/>
          <p:nvPr/>
        </p:nvSpPr>
        <p:spPr>
          <a:xfrm>
            <a:off x="555978" y="1124749"/>
            <a:ext cx="11080044" cy="109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Malgun Gothic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우리가 찾은 환경문제</a:t>
            </a:r>
            <a:endParaRPr b="0" i="0" sz="40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grpSp>
        <p:nvGrpSpPr>
          <p:cNvPr id="104" name="Google Shape;104;p16"/>
          <p:cNvGrpSpPr/>
          <p:nvPr/>
        </p:nvGrpSpPr>
        <p:grpSpPr>
          <a:xfrm>
            <a:off x="7605134" y="775636"/>
            <a:ext cx="3481621" cy="609523"/>
            <a:chOff x="7177787" y="857527"/>
            <a:chExt cx="3481621" cy="609523"/>
          </a:xfrm>
        </p:grpSpPr>
        <p:pic>
          <p:nvPicPr>
            <p:cNvPr id="105" name="Google Shape;105;p1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7177787" y="857527"/>
              <a:ext cx="609523" cy="60952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6" name="Google Shape;106;p16"/>
            <p:cNvSpPr/>
            <p:nvPr/>
          </p:nvSpPr>
          <p:spPr>
            <a:xfrm>
              <a:off x="7645470" y="866534"/>
              <a:ext cx="3013938" cy="5559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6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Malgun Gothic"/>
                <a:buNone/>
              </a:pPr>
              <a:r>
                <a:rPr b="0" i="0" lang="ko-KR" sz="2000" u="none" cap="none" strike="noStrike">
                  <a:solidFill>
                    <a:srgbClr val="000000"/>
                  </a:solidFill>
                  <a:latin typeface="Malgun Gothic"/>
                  <a:ea typeface="Malgun Gothic"/>
                  <a:cs typeface="Malgun Gothic"/>
                  <a:sym typeface="Malgun Gothic"/>
                </a:rPr>
                <a:t>준비물: 포스트잇</a:t>
              </a:r>
              <a:endParaRPr b="0" i="0" sz="20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endParaRPr>
            </a:p>
          </p:txBody>
        </p:sp>
      </p:grpSp>
      <p:sp>
        <p:nvSpPr>
          <p:cNvPr id="107" name="Google Shape;107;p16"/>
          <p:cNvSpPr/>
          <p:nvPr/>
        </p:nvSpPr>
        <p:spPr>
          <a:xfrm>
            <a:off x="638490" y="2316221"/>
            <a:ext cx="2085919" cy="1869834"/>
          </a:xfrm>
          <a:prstGeom prst="rect">
            <a:avLst/>
          </a:prstGeom>
          <a:solidFill>
            <a:srgbClr val="FFF7CC"/>
          </a:solidFill>
          <a:ln cap="flat" cmpd="sng" w="3810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2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일회용</a:t>
            </a:r>
            <a:endParaRPr b="0" i="0" sz="28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2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플라스틱</a:t>
            </a:r>
            <a:endParaRPr b="0" i="0" sz="28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2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사용</a:t>
            </a:r>
            <a:endParaRPr b="0" i="0" sz="28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08" name="Google Shape;108;p16"/>
          <p:cNvSpPr/>
          <p:nvPr/>
        </p:nvSpPr>
        <p:spPr>
          <a:xfrm>
            <a:off x="3455622" y="2301315"/>
            <a:ext cx="2085919" cy="1881173"/>
          </a:xfrm>
          <a:prstGeom prst="rect">
            <a:avLst/>
          </a:prstGeom>
          <a:solidFill>
            <a:srgbClr val="FFF7CC"/>
          </a:solidFill>
          <a:ln cap="flat" cmpd="sng" w="3810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2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전기 낭비</a:t>
            </a:r>
            <a:endParaRPr b="0" i="0" sz="28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09" name="Google Shape;109;p16"/>
          <p:cNvSpPr/>
          <p:nvPr/>
        </p:nvSpPr>
        <p:spPr>
          <a:xfrm>
            <a:off x="6345464" y="2335333"/>
            <a:ext cx="2085919" cy="1835815"/>
          </a:xfrm>
          <a:prstGeom prst="rect">
            <a:avLst/>
          </a:prstGeom>
          <a:solidFill>
            <a:srgbClr val="FFF7CC"/>
          </a:solidFill>
          <a:ln cap="flat" cmpd="sng" w="3810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2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쓰레기</a:t>
            </a:r>
            <a:endParaRPr b="0" i="0" sz="28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2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분리수거</a:t>
            </a:r>
            <a:endParaRPr b="0" i="0" sz="28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2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문제</a:t>
            </a:r>
            <a:endParaRPr b="0" i="0" sz="28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10" name="Google Shape;110;p16"/>
          <p:cNvSpPr/>
          <p:nvPr/>
        </p:nvSpPr>
        <p:spPr>
          <a:xfrm>
            <a:off x="9181962" y="2343887"/>
            <a:ext cx="2085919" cy="1869834"/>
          </a:xfrm>
          <a:prstGeom prst="rect">
            <a:avLst/>
          </a:prstGeom>
          <a:solidFill>
            <a:srgbClr val="FFF7CC"/>
          </a:solidFill>
          <a:ln cap="flat" cmpd="sng" w="3810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2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자동차</a:t>
            </a:r>
            <a:endParaRPr b="0" i="0" sz="28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2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이용</a:t>
            </a:r>
            <a:endParaRPr b="0" i="0" sz="28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7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algun Gothic"/>
              <a:buNone/>
            </a:pPr>
            <a:r>
              <a:rPr lang="ko-KR" sz="2400">
                <a:latin typeface="Malgun Gothic"/>
                <a:ea typeface="Malgun Gothic"/>
                <a:cs typeface="Malgun Gothic"/>
                <a:sym typeface="Malgun Gothic"/>
              </a:rPr>
              <a:t>&lt;활동1&gt; WHY? 기후구조대!</a:t>
            </a:r>
            <a:endParaRPr sz="2400"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17" name="Google Shape;117;p17"/>
          <p:cNvSpPr/>
          <p:nvPr/>
        </p:nvSpPr>
        <p:spPr>
          <a:xfrm>
            <a:off x="555978" y="1172374"/>
            <a:ext cx="11080044" cy="109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Malgun Gothic"/>
              <a:buNone/>
            </a:pPr>
            <a:r>
              <a:rPr b="0" i="0" lang="ko-KR" sz="34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우리 고장의 환경문제 해결이 필요한가요?</a:t>
            </a:r>
            <a:endParaRPr b="0" i="0" sz="34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118" name="Google Shape;118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1678" y="3792391"/>
            <a:ext cx="2208069" cy="2208069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7"/>
          <p:cNvSpPr/>
          <p:nvPr/>
        </p:nvSpPr>
        <p:spPr>
          <a:xfrm>
            <a:off x="3870135" y="2433691"/>
            <a:ext cx="7244134" cy="2917649"/>
          </a:xfrm>
          <a:prstGeom prst="wedgeRoundRectCallout">
            <a:avLst>
              <a:gd fmla="val -60767" name="adj1"/>
              <a:gd fmla="val 43811" name="adj2"/>
              <a:gd fmla="val 16667" name="adj3"/>
            </a:avLst>
          </a:prstGeom>
          <a:solidFill>
            <a:srgbClr val="BFA1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우리 고장의 환경문제를 스스로</a:t>
            </a:r>
            <a:endParaRPr b="0" i="0" sz="35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해결하고 도움을 주고 싶어요!!!</a:t>
            </a:r>
            <a:endParaRPr b="0" i="0" sz="35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/>
          <p:nvPr/>
        </p:nvSpPr>
        <p:spPr>
          <a:xfrm>
            <a:off x="1809901" y="2881765"/>
            <a:ext cx="1648848" cy="891847"/>
          </a:xfrm>
          <a:custGeom>
            <a:rect b="b" l="l" r="r" t="t"/>
            <a:pathLst>
              <a:path extrusionOk="0" fill="none" h="648156" w="1098378">
                <a:moveTo>
                  <a:pt x="0" y="0"/>
                </a:moveTo>
                <a:cubicBezTo>
                  <a:pt x="113961" y="22178"/>
                  <a:pt x="359749" y="12066"/>
                  <a:pt x="549189" y="0"/>
                </a:cubicBezTo>
                <a:cubicBezTo>
                  <a:pt x="738629" y="-12066"/>
                  <a:pt x="955907" y="-17104"/>
                  <a:pt x="1098378" y="0"/>
                </a:cubicBezTo>
                <a:cubicBezTo>
                  <a:pt x="1090365" y="149848"/>
                  <a:pt x="1069657" y="497421"/>
                  <a:pt x="1098378" y="648156"/>
                </a:cubicBezTo>
                <a:cubicBezTo>
                  <a:pt x="969617" y="634554"/>
                  <a:pt x="814139" y="669051"/>
                  <a:pt x="582140" y="648156"/>
                </a:cubicBezTo>
                <a:cubicBezTo>
                  <a:pt x="350141" y="627261"/>
                  <a:pt x="193413" y="661731"/>
                  <a:pt x="0" y="648156"/>
                </a:cubicBezTo>
                <a:cubicBezTo>
                  <a:pt x="-22951" y="337439"/>
                  <a:pt x="28413" y="142913"/>
                  <a:pt x="0" y="0"/>
                </a:cubicBezTo>
                <a:close/>
              </a:path>
              <a:path extrusionOk="0" h="648156" w="1098378">
                <a:moveTo>
                  <a:pt x="0" y="0"/>
                </a:moveTo>
                <a:cubicBezTo>
                  <a:pt x="195202" y="-6361"/>
                  <a:pt x="357409" y="5776"/>
                  <a:pt x="538205" y="0"/>
                </a:cubicBezTo>
                <a:cubicBezTo>
                  <a:pt x="719002" y="-5776"/>
                  <a:pt x="879545" y="11706"/>
                  <a:pt x="1098378" y="0"/>
                </a:cubicBezTo>
                <a:cubicBezTo>
                  <a:pt x="1123250" y="193649"/>
                  <a:pt x="1067306" y="324526"/>
                  <a:pt x="1098378" y="648156"/>
                </a:cubicBezTo>
                <a:cubicBezTo>
                  <a:pt x="942116" y="673170"/>
                  <a:pt x="757652" y="651131"/>
                  <a:pt x="549189" y="648156"/>
                </a:cubicBezTo>
                <a:cubicBezTo>
                  <a:pt x="340726" y="645181"/>
                  <a:pt x="204193" y="643388"/>
                  <a:pt x="0" y="648156"/>
                </a:cubicBezTo>
                <a:cubicBezTo>
                  <a:pt x="31002" y="408415"/>
                  <a:pt x="24200" y="206798"/>
                  <a:pt x="0" y="0"/>
                </a:cubicBezTo>
                <a:close/>
              </a:path>
            </a:pathLst>
          </a:custGeom>
          <a:solidFill>
            <a:srgbClr val="FFE7D8"/>
          </a:solidFill>
          <a:ln cap="flat" cmpd="sng" w="12700">
            <a:solidFill>
              <a:srgbClr val="EBDEF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EBDEF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18"/>
          <p:cNvSpPr/>
          <p:nvPr/>
        </p:nvSpPr>
        <p:spPr>
          <a:xfrm>
            <a:off x="1865016" y="2730383"/>
            <a:ext cx="1821871" cy="7889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0" i="0" lang="ko-KR" sz="4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활동2</a:t>
            </a:r>
            <a:endParaRPr b="0" i="0" sz="44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27" name="Google Shape;127;p18"/>
          <p:cNvSpPr/>
          <p:nvPr/>
        </p:nvSpPr>
        <p:spPr>
          <a:xfrm>
            <a:off x="3671427" y="2729949"/>
            <a:ext cx="7956996" cy="13981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ko-KR" sz="4400" u="none" cap="none" strike="noStrike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기후구조대 주제가 만들기</a:t>
            </a:r>
            <a:endParaRPr b="0" i="0" sz="4400" u="none" cap="none" strike="noStrik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한컴오피스">
  <a:themeElements>
    <a:clrScheme name="한컴오피스">
      <a:dk1>
        <a:srgbClr val="000000"/>
      </a:dk1>
      <a:lt1>
        <a:srgbClr val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