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-1092" y="-90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16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1.png"  /><Relationship Id="rId3" Type="http://schemas.openxmlformats.org/officeDocument/2006/relationships/image" Target="../media/image22.png"  /><Relationship Id="rId4" Type="http://schemas.openxmlformats.org/officeDocument/2006/relationships/image" Target="../media/image2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26.png"  /><Relationship Id="rId5" Type="http://schemas.openxmlformats.org/officeDocument/2006/relationships/image" Target="../media/image27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34.png"  /><Relationship Id="rId11" Type="http://schemas.openxmlformats.org/officeDocument/2006/relationships/image" Target="../media/image35.png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28.png"  /><Relationship Id="rId5" Type="http://schemas.openxmlformats.org/officeDocument/2006/relationships/image" Target="../media/image29.png"  /><Relationship Id="rId6" Type="http://schemas.openxmlformats.org/officeDocument/2006/relationships/image" Target="../media/image30.png"  /><Relationship Id="rId7" Type="http://schemas.openxmlformats.org/officeDocument/2006/relationships/image" Target="../media/image31.png"  /><Relationship Id="rId8" Type="http://schemas.openxmlformats.org/officeDocument/2006/relationships/image" Target="../media/image32.png"  /><Relationship Id="rId9" Type="http://schemas.openxmlformats.org/officeDocument/2006/relationships/image" Target="../media/image3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36.png"  /><Relationship Id="rId5" Type="http://schemas.openxmlformats.org/officeDocument/2006/relationships/image" Target="../media/image37.png"  /><Relationship Id="rId6" Type="http://schemas.openxmlformats.org/officeDocument/2006/relationships/image" Target="../media/image3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Relationship Id="rId4" Type="http://schemas.openxmlformats.org/officeDocument/2006/relationships/image" Target="../media/image36.png"  /><Relationship Id="rId5" Type="http://schemas.openxmlformats.org/officeDocument/2006/relationships/image" Target="../media/image37.png"  /><Relationship Id="rId6" Type="http://schemas.openxmlformats.org/officeDocument/2006/relationships/image" Target="../media/image3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16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58800" y="584200"/>
            <a:ext cx="17170400" cy="90551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1333500" y="3860800"/>
            <a:ext cx="2197100" cy="2133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0">
            <a:off x="14274800" y="6489700"/>
            <a:ext cx="2247900" cy="2184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rot="0">
            <a:off x="13550900" y="1562100"/>
            <a:ext cx="1600200" cy="1549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868400" y="1828800"/>
            <a:ext cx="990600" cy="1041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 rot="0">
            <a:off x="2832100" y="1460500"/>
            <a:ext cx="1663700" cy="1612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060700" y="1727200"/>
            <a:ext cx="1282700" cy="1079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496300" y="1955800"/>
            <a:ext cx="1308100" cy="1308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alphaModFix amt="51000"/>
          </a:blip>
          <a:stretch>
            <a:fillRect/>
          </a:stretch>
        </p:blipFill>
        <p:spPr>
          <a:xfrm rot="0">
            <a:off x="15049500" y="3721100"/>
            <a:ext cx="1905000" cy="1854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36700" y="4406900"/>
            <a:ext cx="1739900" cy="1320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4744700" y="6794500"/>
            <a:ext cx="1409700" cy="1562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>
            <a:alphaModFix amt="51000"/>
          </a:blip>
          <a:stretch>
            <a:fillRect/>
          </a:stretch>
        </p:blipFill>
        <p:spPr>
          <a:xfrm rot="0">
            <a:off x="2247900" y="6896100"/>
            <a:ext cx="1739900" cy="1689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5278100" y="3987800"/>
            <a:ext cx="1460500" cy="1358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540000" y="7251700"/>
            <a:ext cx="1117600" cy="1054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>
            <a:alphaModFix amt="82000"/>
          </a:blip>
          <a:stretch>
            <a:fillRect/>
          </a:stretch>
        </p:blipFill>
        <p:spPr>
          <a:xfrm rot="1920000">
            <a:off x="4457700" y="3467100"/>
            <a:ext cx="1333500" cy="25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>
            <a:alphaModFix amt="82000"/>
          </a:blip>
          <a:stretch>
            <a:fillRect/>
          </a:stretch>
        </p:blipFill>
        <p:spPr>
          <a:xfrm rot="1800000">
            <a:off x="13398500" y="6235700"/>
            <a:ext cx="901700" cy="25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>
            <a:alphaModFix amt="82000"/>
          </a:blip>
          <a:stretch>
            <a:fillRect/>
          </a:stretch>
        </p:blipFill>
        <p:spPr>
          <a:xfrm rot="0">
            <a:off x="3594100" y="4914900"/>
            <a:ext cx="1168400" cy="25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>
            <a:alphaModFix amt="82000"/>
          </a:blip>
          <a:stretch>
            <a:fillRect/>
          </a:stretch>
        </p:blipFill>
        <p:spPr>
          <a:xfrm rot="0">
            <a:off x="13246100" y="4711700"/>
            <a:ext cx="1651000" cy="25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>
            <a:alphaModFix amt="82000"/>
          </a:blip>
          <a:stretch>
            <a:fillRect/>
          </a:stretch>
        </p:blipFill>
        <p:spPr>
          <a:xfrm rot="-2100000">
            <a:off x="3949700" y="6553200"/>
            <a:ext cx="1028700" cy="254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>
            <a:alphaModFix amt="82000"/>
          </a:blip>
          <a:stretch>
            <a:fillRect/>
          </a:stretch>
        </p:blipFill>
        <p:spPr>
          <a:xfrm rot="-2280000">
            <a:off x="12522200" y="3492500"/>
            <a:ext cx="1143000" cy="25400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2133600" y="3378200"/>
            <a:ext cx="13144500" cy="3276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6279"/>
              </a:lnSpc>
            </a:pPr>
            <a:r>
              <a:rPr lang="ko-KR" sz="10100" b="false" i="false" u="none" strike="noStrike" spc="-700">
                <a:solidFill>
                  <a:srgbClr val="1D56A6"/>
                </a:solidFill>
                <a:ea typeface="SB AggroOTF Medium"/>
              </a:rPr>
              <a:t>우리</a:t>
            </a:r>
            <a:r>
              <a:rPr lang="en-US" sz="10100" b="false" i="false" u="none" strike="noStrike" spc="-700">
                <a:solidFill>
                  <a:srgbClr val="1D56A6"/>
                </a:solidFill>
                <a:latin typeface="SB AggroOTF Medium"/>
              </a:rPr>
              <a:t> </a:t>
            </a:r>
            <a:r>
              <a:rPr lang="ko-KR" sz="10100" b="false" i="false" u="none" strike="noStrike" spc="-700">
                <a:solidFill>
                  <a:srgbClr val="1D56A6"/>
                </a:solidFill>
                <a:ea typeface="SB AggroOTF Medium"/>
              </a:rPr>
              <a:t>마을과</a:t>
            </a:r>
            <a:r>
              <a:rPr lang="en-US" sz="10100" b="false" i="false" u="none" strike="noStrike" spc="-700">
                <a:solidFill>
                  <a:srgbClr val="1D56A6"/>
                </a:solidFill>
                <a:latin typeface="SB AggroOTF Medium"/>
              </a:rPr>
              <a:t> </a:t>
            </a:r>
            <a:r>
              <a:rPr lang="ko-KR" sz="10100" b="false" i="false" u="none" strike="noStrike" spc="-700">
                <a:solidFill>
                  <a:srgbClr val="1D56A6"/>
                </a:solidFill>
                <a:ea typeface="SB AggroOTF Medium"/>
              </a:rPr>
              <a:t>학교의</a:t>
            </a:r>
            <a:r>
              <a:rPr lang="en-US" sz="10100" b="false" i="false" u="none" strike="noStrike" spc="-700">
                <a:solidFill>
                  <a:srgbClr val="1D56A6"/>
                </a:solidFill>
                <a:latin typeface="SB AggroOTF Medium"/>
              </a:rPr>
              <a:t> </a:t>
            </a:r>
            <a:r>
              <a:rPr lang="ko-KR" sz="10100" b="false" i="false" u="none" strike="noStrike" spc="-700">
                <a:solidFill>
                  <a:srgbClr val="1D56A6"/>
                </a:solidFill>
                <a:ea typeface="SB AggroOTF Medium"/>
              </a:rPr>
              <a:t>물</a:t>
            </a:r>
            <a:r>
              <a:rPr lang="en-US" sz="10100" b="false" i="false" u="none" strike="noStrike" spc="-700">
                <a:solidFill>
                  <a:srgbClr val="1D56A6"/>
                </a:solidFill>
                <a:latin typeface="SB AggroOTF Medium"/>
              </a:rPr>
              <a:t>,</a:t>
            </a:r>
          </a:p>
          <a:p>
            <a:pPr algn="ctr" lvl="0">
              <a:lnSpc>
                <a:spcPct val="96279"/>
              </a:lnSpc>
            </a:pPr>
            <a:r>
              <a:rPr lang="ko-KR" sz="10100" b="false" i="false" u="none" strike="noStrike" spc="-700">
                <a:solidFill>
                  <a:srgbClr val="000000"/>
                </a:solidFill>
                <a:ea typeface="SB AggroOTF Medium"/>
              </a:rPr>
              <a:t>어디서</a:t>
            </a:r>
            <a:r>
              <a:rPr lang="en-US" sz="10100" b="false" i="false" u="none" strike="noStrike" spc="-700">
                <a:solidFill>
                  <a:srgbClr val="000000"/>
                </a:solidFill>
                <a:latin typeface="SB AggroOTF Medium"/>
              </a:rPr>
              <a:t> </a:t>
            </a:r>
            <a:r>
              <a:rPr lang="ko-KR" sz="10100" b="false" i="false" u="none" strike="noStrike" spc="-700">
                <a:solidFill>
                  <a:srgbClr val="000000"/>
                </a:solidFill>
                <a:ea typeface="SB AggroOTF Medium"/>
              </a:rPr>
              <a:t>오는거니</a:t>
            </a:r>
            <a:r>
              <a:rPr lang="en-US" sz="10100" b="false" i="false" u="none" strike="noStrike" spc="-700">
                <a:solidFill>
                  <a:srgbClr val="000000"/>
                </a:solidFill>
                <a:latin typeface="SB AggroOTF Medium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2000" y="749300"/>
            <a:ext cx="6985000" cy="393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6279"/>
              </a:lnSpc>
            </a:pPr>
            <a:r>
              <a:rPr lang="en-US" sz="2200" b="true" i="false" u="none" strike="noStrike">
                <a:solidFill>
                  <a:srgbClr val="000000">
                    <a:alpha val="70196"/>
                  </a:srgbClr>
                </a:solidFill>
                <a:latin typeface="NanumSquareRoundOTF Bold"/>
              </a:rPr>
              <a:t>ESG </a:t>
            </a:r>
            <a:r>
              <a:rPr lang="en-US" sz="2200" b="false" i="false" u="none" strike="noStrike">
                <a:solidFill>
                  <a:srgbClr val="000000">
                    <a:alpha val="70196"/>
                  </a:srgbClr>
                </a:solidFill>
                <a:latin typeface="NanumSquareRoundOTF Bold"/>
              </a:rPr>
              <a:t>B</a:t>
            </a:r>
            <a:r>
              <a:rPr lang="en-US" sz="2200" b="false" i="false" u="none" strike="noStrike">
                <a:solidFill>
                  <a:srgbClr val="000000">
                    <a:alpha val="70196"/>
                  </a:srgbClr>
                </a:solidFill>
                <a:latin typeface="NanumSquareRoundOTF Bold"/>
              </a:rPr>
              <a:t>USINESS PLAN </a:t>
            </a:r>
            <a:r>
              <a:rPr lang="en-US" sz="2200" b="false" i="false" u="none" strike="noStrike">
                <a:solidFill>
                  <a:srgbClr val="000000">
                    <a:alpha val="70196"/>
                  </a:srgbClr>
                </a:solidFill>
                <a:latin typeface="NanumSquareRoundOTF Bold"/>
              </a:rPr>
              <a:t>R</a:t>
            </a:r>
            <a:r>
              <a:rPr lang="en-US" sz="2200" b="false" i="false" u="none" strike="noStrike">
                <a:solidFill>
                  <a:srgbClr val="000000">
                    <a:alpha val="70196"/>
                  </a:srgbClr>
                </a:solidFill>
                <a:latin typeface="NanumSquareRoundOTF Bold"/>
              </a:rPr>
              <a:t>EPORT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23900" y="1282700"/>
            <a:ext cx="8623300" cy="1117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6279"/>
              </a:lnSpc>
            </a:pPr>
            <a:r>
              <a:rPr lang="en-US" sz="6300" b="false" i="false" u="none" strike="noStrike" spc="-300">
                <a:solidFill>
                  <a:srgbClr val="1D56A6"/>
                </a:solidFill>
                <a:latin typeface="SB AggroOTF Bold"/>
              </a:rPr>
              <a:t>CONTENTS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286500" y="7188200"/>
            <a:ext cx="5334000" cy="2336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18500" y="6578600"/>
            <a:ext cx="1282700" cy="12827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8394700" y="6972300"/>
            <a:ext cx="1104900" cy="533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6279"/>
              </a:lnSpc>
            </a:pPr>
            <a:r>
              <a:rPr lang="en-US" sz="3000" b="false" i="false" u="none" strike="noStrike" spc="-200">
                <a:solidFill>
                  <a:srgbClr val="1D56A6"/>
                </a:solidFill>
                <a:latin typeface="SB AggroOTF Medium"/>
              </a:rPr>
              <a:t>04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51700" y="8039100"/>
            <a:ext cx="3416300" cy="990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우리마을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 </a:t>
            </a:r>
          </a:p>
          <a:p>
            <a:pPr algn="ctr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물지도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그리기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509000" y="6578600"/>
            <a:ext cx="1282700" cy="1282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552700" y="9728200"/>
            <a:ext cx="1282700" cy="1282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62000" y="4368800"/>
            <a:ext cx="5334000" cy="2336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794000" y="3759200"/>
            <a:ext cx="1282700" cy="12827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2870200" y="4152900"/>
            <a:ext cx="1104900" cy="533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6279"/>
              </a:lnSpc>
            </a:pPr>
            <a:r>
              <a:rPr lang="en-US" sz="3000" b="false" i="false" u="none" strike="noStrike" spc="-100">
                <a:solidFill>
                  <a:srgbClr val="1D56A6"/>
                </a:solidFill>
                <a:latin typeface="SB AggroOTF Medium"/>
              </a:rPr>
              <a:t>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14500" y="5156200"/>
            <a:ext cx="3048000" cy="990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우리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학교의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물은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어디서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올까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?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477000" y="4368800"/>
            <a:ext cx="5334000" cy="2336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509000" y="3759200"/>
            <a:ext cx="1282700" cy="12827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8585200" y="4152900"/>
            <a:ext cx="1104900" cy="533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6279"/>
              </a:lnSpc>
            </a:pPr>
            <a:r>
              <a:rPr lang="en-US" sz="3000" b="false" i="false" u="none" strike="noStrike" spc="-200">
                <a:solidFill>
                  <a:srgbClr val="1D56A6"/>
                </a:solidFill>
                <a:latin typeface="SB AggroOTF Medium"/>
              </a:rPr>
              <a:t>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429500" y="5384800"/>
            <a:ext cx="3416300" cy="533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하천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복원이란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?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33400" y="7518400"/>
            <a:ext cx="5334000" cy="2336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552700" y="6908800"/>
            <a:ext cx="1282700" cy="12827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135100" y="1231900"/>
            <a:ext cx="3213100" cy="2438400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2628900" y="7302500"/>
            <a:ext cx="1104900" cy="533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6279"/>
              </a:lnSpc>
            </a:pPr>
            <a:r>
              <a:rPr lang="en-US" sz="3000" b="false" i="false" u="none" strike="noStrike" spc="-200">
                <a:solidFill>
                  <a:srgbClr val="1D56A6"/>
                </a:solidFill>
                <a:latin typeface="SB AggroOTF Medium"/>
              </a:rPr>
              <a:t>03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31900" y="8534400"/>
            <a:ext cx="3924300" cy="533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상수도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공급</a:t>
            </a:r>
            <a:r>
              <a:rPr lang="en-US" sz="3000" b="false" i="false" u="none" strike="noStrike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3000" b="false" i="false" u="none" strike="noStrike">
                <a:solidFill>
                  <a:srgbClr val="1D56A6"/>
                </a:solidFill>
                <a:ea typeface="NanumSquareRoundOTF Bold"/>
              </a:rPr>
              <a:t>구조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521700" y="7010400"/>
            <a:ext cx="1104900" cy="533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6279"/>
              </a:lnSpc>
            </a:pPr>
            <a:r>
              <a:rPr lang="en-US" sz="3000" b="false" i="false" u="none" strike="noStrike" spc="-200">
                <a:solidFill>
                  <a:srgbClr val="1D56A6"/>
                </a:solidFill>
                <a:latin typeface="SB AggroOTF Medium"/>
              </a:rPr>
              <a:t>04</a:t>
            </a:r>
          </a:p>
        </p:txBody>
      </p: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2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2000" y="762000"/>
            <a:ext cx="4406900" cy="876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59400" y="762000"/>
            <a:ext cx="12166600" cy="8763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82700" y="1320800"/>
            <a:ext cx="3378200" cy="4191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107899"/>
              </a:lnSpc>
              <a:defRPr/>
            </a:pPr>
            <a:r>
              <a:rPr lang="en-US" sz="1200" b="0" i="0" u="none" strike="noStrike">
                <a:solidFill>
                  <a:srgbClr val="d2e5ff"/>
                </a:solidFill>
                <a:latin typeface="NanumSquareRoundOTF Bold"/>
              </a:rPr>
              <a:t>ESG BUSINESS PLAN</a:t>
            </a:r>
            <a:endParaRPr lang="en-US" sz="1200" b="0" i="0" u="none" strike="noStrike">
              <a:solidFill>
                <a:srgbClr val="d2e5ff"/>
              </a:solidFill>
              <a:latin typeface="NanumSquareRoundOTF Bold"/>
            </a:endParaRPr>
          </a:p>
          <a:p>
            <a:pPr lvl="0" algn="l">
              <a:lnSpc>
                <a:spcPct val="107899"/>
              </a:lnSpc>
              <a:defRPr/>
            </a:pPr>
            <a:r>
              <a:rPr lang="en-US" sz="1200" b="0" i="0" u="none" strike="noStrike">
                <a:solidFill>
                  <a:srgbClr val="d2e5ff"/>
                </a:solidFill>
                <a:latin typeface="NanumSquareRoundOTF Bold"/>
              </a:rPr>
              <a:t>REPORT</a:t>
            </a:r>
            <a:endParaRPr lang="en-US" sz="1200" b="0" i="0" u="none" strike="noStrike">
              <a:solidFill>
                <a:srgbClr val="d2e5ff"/>
              </a:solidFill>
              <a:latin typeface="NanumSquareRoundOT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2700" y="3314700"/>
            <a:ext cx="3454400" cy="8636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소개</a:t>
            </a:r>
            <a:r>
              <a:rPr lang="en-US" sz="4500" b="0" i="0" u="none" strike="noStrike" spc="-100">
                <a:solidFill>
                  <a:srgbClr val="ffffff"/>
                </a:solidFill>
                <a:latin typeface="NanumSquareRoundOTF Bold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및</a:t>
            </a:r>
            <a:r>
              <a:rPr lang="en-US" sz="4500" b="0" i="0" u="none" strike="noStrike" spc="-100">
                <a:solidFill>
                  <a:srgbClr val="ffffff"/>
                </a:solidFill>
                <a:latin typeface="NanumSquareRoundOTF Bold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배경</a:t>
            </a:r>
            <a:endParaRPr lang="ko-KR" sz="4500" b="0" i="0" u="none" strike="noStrike" spc="-100">
              <a:solidFill>
                <a:srgbClr val="ffffff"/>
              </a:solidFill>
              <a:ea typeface="NanumSquareRoundOT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7300" y="1854200"/>
            <a:ext cx="2273300" cy="14859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en-US" sz="8400" b="0" i="0" u="none" strike="noStrike" spc="100">
                <a:solidFill>
                  <a:srgbClr val="ffffff"/>
                </a:solidFill>
                <a:latin typeface="SB AggroOTF Bold"/>
              </a:rPr>
              <a:t>01</a:t>
            </a:r>
            <a:endParaRPr lang="en-US" sz="8400" b="0" i="0" u="none" strike="noStrike" spc="100">
              <a:solidFill>
                <a:srgbClr val="ffffff"/>
              </a:solidFill>
              <a:latin typeface="SB AggroOTF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tretch>
            <a:fillRect/>
          </a:stretch>
        </p:blipFill>
        <p:spPr>
          <a:xfrm>
            <a:off x="5880100" y="1333500"/>
            <a:ext cx="11112500" cy="7531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350000" y="1752600"/>
            <a:ext cx="5257800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altLang="en-US" sz="2400" b="0" i="0" u="none" strike="noStrike" spc="-100">
                <a:solidFill>
                  <a:srgbClr val="1d56a6"/>
                </a:solidFill>
                <a:ea typeface="NanumSquareRoundOTF Bold"/>
              </a:rPr>
              <a:t>퀴즈를 통해 이 곳을 맞춰봐요</a:t>
            </a:r>
            <a:r>
              <a:rPr lang="en-US" alt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!</a:t>
            </a:r>
            <a:endParaRPr lang="en-US" altLang="ko-KR" sz="2400" b="0" i="0" u="none" strike="noStrike" spc="-100">
              <a:solidFill>
                <a:srgbClr val="1d56a6"/>
              </a:solidFill>
              <a:ea typeface="NanumSquareRoundOTF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447800" y="6159500"/>
            <a:ext cx="3009900" cy="35941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982200" y="8178800"/>
            <a:ext cx="1079500" cy="2794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lnSpc>
                <a:spcPct val="99600"/>
              </a:lnSpc>
              <a:defRPr/>
            </a:pPr>
            <a:r>
              <a:rPr lang="ko-KR" sz="1600" b="0" i="0" u="none" strike="noStrike">
                <a:solidFill>
                  <a:srgbClr val="ffffff"/>
                </a:solidFill>
                <a:ea typeface="NanumSquareRoundOTF Bold"/>
              </a:rPr>
              <a:t>핵심</a:t>
            </a:r>
            <a:r>
              <a:rPr lang="en-US" sz="1600" b="0" i="0" u="none" strike="noStrike">
                <a:solidFill>
                  <a:srgbClr val="ffffff"/>
                </a:solidFill>
                <a:latin typeface="NanumSquareRoundOTF Bold"/>
              </a:rPr>
              <a:t> </a:t>
            </a:r>
            <a:r>
              <a:rPr lang="ko-KR" sz="1600" b="0" i="0" u="none" strike="noStrike">
                <a:solidFill>
                  <a:srgbClr val="ffffff"/>
                </a:solidFill>
                <a:ea typeface="NanumSquareRoundOTF Bold"/>
              </a:rPr>
              <a:t>키워드</a:t>
            </a:r>
            <a:endParaRPr lang="ko-KR" sz="1600" b="0" i="0" u="none" strike="noStrike">
              <a:solidFill>
                <a:srgbClr val="ffffff"/>
              </a:solidFill>
              <a:ea typeface="NanumSquareRoundOTF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613400" y="9715500"/>
            <a:ext cx="6972300" cy="2540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lnSpc>
                <a:spcPct val="96279"/>
              </a:lnSpc>
              <a:defRPr/>
            </a:pPr>
            <a:r>
              <a:rPr lang="en-US" sz="1400" b="0" i="0" u="none" strike="noStrike" spc="700">
                <a:solidFill>
                  <a:srgbClr val="1d56a6">
                    <a:alpha val="70200"/>
                  </a:srgbClr>
                </a:solidFill>
                <a:latin typeface="NanumSquareRoundOTF Bold"/>
              </a:rPr>
              <a:t>BUSINESS PLAN REPORT</a:t>
            </a:r>
            <a:endParaRPr lang="en-US" sz="1400" b="0" i="0" u="none" strike="noStrike" spc="700">
              <a:solidFill>
                <a:srgbClr val="1d56a6">
                  <a:alpha val="70200"/>
                </a:srgbClr>
              </a:solidFill>
              <a:latin typeface="NanumSquareRoundOTF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59500" y="5651500"/>
            <a:ext cx="8191500" cy="11557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우리</a:t>
            </a: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학교의</a:t>
            </a: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물은</a:t>
            </a: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어디서</a:t>
            </a: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오는거지</a:t>
            </a: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?</a:t>
            </a:r>
            <a:endParaRPr lang="en-US" sz="2400" b="0" i="0" u="none" strike="noStrike" spc="-100">
              <a:solidFill>
                <a:srgbClr val="1d56a6"/>
              </a:solidFill>
              <a:latin typeface="NanumSquareRoundOTF Bold"/>
            </a:endParaRPr>
          </a:p>
          <a:p>
            <a:pPr lvl="0" algn="l">
              <a:lnSpc>
                <a:spcPct val="99600"/>
              </a:lnSpc>
              <a:defRPr/>
            </a:pPr>
            <a:endParaRPr lang="en-US" sz="2400" b="0" i="0" u="none" strike="noStrike" spc="-100">
              <a:solidFill>
                <a:srgbClr val="1d56a6"/>
              </a:solidFill>
              <a:latin typeface="NanumSquareRoundOTF Bold"/>
            </a:endParaRPr>
          </a:p>
          <a:p>
            <a:pPr lvl="0" algn="l">
              <a:lnSpc>
                <a:spcPct val="99600"/>
              </a:lnSpc>
              <a:defRPr/>
            </a:pP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-</a:t>
            </a:r>
            <a:r>
              <a:rPr 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우리</a:t>
            </a: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지역</a:t>
            </a: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수질복원센터에서</a:t>
            </a: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처리된</a:t>
            </a: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 </a:t>
            </a:r>
            <a:r>
              <a:rPr lang="ko-KR" sz="2400" b="0" i="0" u="none" strike="noStrike" spc="-100">
                <a:solidFill>
                  <a:srgbClr val="1d56a6"/>
                </a:solidFill>
                <a:ea typeface="NanumSquareRoundOTF Bold"/>
              </a:rPr>
              <a:t>재이용수입니다</a:t>
            </a:r>
            <a:r>
              <a:rPr lang="en-US" sz="2400" b="0" i="0" u="none" strike="noStrike" spc="-100">
                <a:solidFill>
                  <a:srgbClr val="1d56a6"/>
                </a:solidFill>
                <a:latin typeface="NanumSquareRoundOTF Bold"/>
              </a:rPr>
              <a:t>!</a:t>
            </a:r>
            <a:endParaRPr lang="en-US" sz="2400" b="0" i="0" u="none" strike="noStrike" spc="-100">
              <a:solidFill>
                <a:srgbClr val="1d56a6"/>
              </a:solidFill>
              <a:latin typeface="NanumSquareRoundOTF Bold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400800" y="2324100"/>
            <a:ext cx="9144000" cy="1981200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en-US" altLang="ko-KR" sz="3200">
                <a:solidFill>
                  <a:schemeClr val="tx1"/>
                </a:solidFill>
              </a:rPr>
              <a:t>1</a:t>
            </a:r>
            <a:r>
              <a:rPr lang="en-US" altLang="ko-KR" sz="2500">
                <a:solidFill>
                  <a:schemeClr val="tx1"/>
                </a:solidFill>
              </a:rPr>
              <a:t>.</a:t>
            </a:r>
            <a:r>
              <a:rPr lang="ko-KR" altLang="en-US" sz="2500">
                <a:solidFill>
                  <a:schemeClr val="tx1"/>
                </a:solidFill>
              </a:rPr>
              <a:t> 학교 안에 물과 관련된 필수적인 공간이에요</a:t>
            </a:r>
            <a:r>
              <a:rPr lang="en-US" altLang="ko-KR" sz="2500">
                <a:solidFill>
                  <a:schemeClr val="tx1"/>
                </a:solidFill>
              </a:rPr>
              <a:t>.</a:t>
            </a:r>
            <a:endParaRPr lang="en-US" altLang="ko-KR" sz="250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sz="2500">
                <a:solidFill>
                  <a:schemeClr val="tx1"/>
                </a:solidFill>
              </a:rPr>
              <a:t>2.</a:t>
            </a:r>
            <a:r>
              <a:rPr lang="ko-KR" altLang="en-US" sz="2500">
                <a:solidFill>
                  <a:schemeClr val="tx1"/>
                </a:solidFill>
              </a:rPr>
              <a:t> 체육시간이 끝나면 학생들이 달려가는 곳이에요</a:t>
            </a:r>
            <a:r>
              <a:rPr lang="en-US" altLang="ko-KR" sz="2500">
                <a:solidFill>
                  <a:schemeClr val="tx1"/>
                </a:solidFill>
              </a:rPr>
              <a:t>.</a:t>
            </a:r>
            <a:endParaRPr lang="en-US" altLang="ko-KR" sz="250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sz="2500">
                <a:solidFill>
                  <a:schemeClr val="tx1"/>
                </a:solidFill>
              </a:rPr>
              <a:t>3.</a:t>
            </a:r>
            <a:r>
              <a:rPr lang="ko-KR" altLang="en-US" sz="2500">
                <a:solidFill>
                  <a:schemeClr val="tx1"/>
                </a:solidFill>
              </a:rPr>
              <a:t> 손을 씻을 때 사용되는 곳이에요</a:t>
            </a:r>
            <a:r>
              <a:rPr lang="en-US" altLang="ko-KR" sz="2500">
                <a:solidFill>
                  <a:schemeClr val="tx1"/>
                </a:solidFill>
              </a:rPr>
              <a:t>.</a:t>
            </a:r>
            <a:endParaRPr lang="ko-KR" altLang="en-US" sz="2500">
              <a:solidFill>
                <a:schemeClr val="tx1"/>
              </a:solidFill>
            </a:endParaRPr>
          </a:p>
        </p:txBody>
      </p:sp>
      <p:sp>
        <p:nvSpPr>
          <p:cNvPr id="15" name="가로 글상자 14"/>
          <p:cNvSpPr txBox="1"/>
          <p:nvPr/>
        </p:nvSpPr>
        <p:spPr>
          <a:xfrm>
            <a:off x="6477000" y="4533900"/>
            <a:ext cx="2667000" cy="3600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/>
              <a:t>정답 </a:t>
            </a:r>
            <a:r>
              <a:rPr lang="en-US" altLang="ko-KR"/>
              <a:t>:</a:t>
            </a:r>
            <a:r>
              <a:rPr lang="ko-KR" altLang="en-US"/>
              <a:t> 개수대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5" grpId="2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2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2000" y="762000"/>
            <a:ext cx="4406900" cy="876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59400" y="762000"/>
            <a:ext cx="12166600" cy="8763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>
            <a:alphaModFix amt="7000"/>
          </a:blip>
          <a:stretch>
            <a:fillRect/>
          </a:stretch>
        </p:blipFill>
        <p:spPr>
          <a:xfrm>
            <a:off x="5905500" y="2349500"/>
            <a:ext cx="5410200" cy="6591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892800" y="1346200"/>
            <a:ext cx="5435600" cy="7747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50100" y="1511300"/>
            <a:ext cx="2921000" cy="4191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lnSpc>
                <a:spcPct val="99600"/>
              </a:lnSpc>
              <a:defRPr/>
            </a:pPr>
            <a:r>
              <a:rPr lang="ko-KR" sz="2400" b="0" i="0" u="none" strike="noStrike">
                <a:solidFill>
                  <a:srgbClr val="ffffff"/>
                </a:solidFill>
                <a:ea typeface="NanumSquareRoundOTF Bold"/>
              </a:rPr>
              <a:t>하천복원</a:t>
            </a:r>
            <a:r>
              <a:rPr lang="en-US" sz="2400" b="0" i="0" u="none" strike="noStrike">
                <a:solidFill>
                  <a:srgbClr val="ffffff"/>
                </a:solidFill>
                <a:latin typeface="NanumSquareRoundOTF Bold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NanumSquareRoundOTF Bold"/>
              </a:rPr>
              <a:t>전</a:t>
            </a:r>
            <a:endParaRPr lang="ko-KR" sz="2400" b="0" i="0" u="none" strike="noStrike">
              <a:solidFill>
                <a:srgbClr val="ffffff"/>
              </a:solidFill>
              <a:ea typeface="NanumSquareRoundOTF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tretch>
            <a:fillRect/>
          </a:stretch>
        </p:blipFill>
        <p:spPr>
          <a:xfrm>
            <a:off x="11582400" y="2349500"/>
            <a:ext cx="5410200" cy="6591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1569700" y="1346200"/>
            <a:ext cx="5435600" cy="774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422400" y="5829300"/>
            <a:ext cx="3086100" cy="3695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5524500" y="7848600"/>
            <a:ext cx="11849100" cy="15367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827000" y="1511300"/>
            <a:ext cx="2921000" cy="4191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lnSpc>
                <a:spcPct val="99600"/>
              </a:lnSpc>
              <a:defRPr/>
            </a:pPr>
            <a:r>
              <a:rPr lang="ko-KR" sz="2400" b="0" i="0" u="none" strike="noStrike">
                <a:solidFill>
                  <a:srgbClr val="ffffff"/>
                </a:solidFill>
                <a:ea typeface="NanumSquareRoundOTF Bold"/>
              </a:rPr>
              <a:t>하천복원</a:t>
            </a:r>
            <a:r>
              <a:rPr lang="en-US" sz="2400" b="0" i="0" u="none" strike="noStrike">
                <a:solidFill>
                  <a:srgbClr val="ffffff"/>
                </a:solidFill>
                <a:latin typeface="NanumSquareRoundOTF Bold"/>
              </a:rPr>
              <a:t> </a:t>
            </a:r>
            <a:r>
              <a:rPr lang="ko-KR" sz="2400" b="0" i="0" u="none" strike="noStrike">
                <a:solidFill>
                  <a:srgbClr val="ffffff"/>
                </a:solidFill>
                <a:ea typeface="NanumSquareRoundOTF Bold"/>
              </a:rPr>
              <a:t>후</a:t>
            </a:r>
            <a:endParaRPr lang="ko-KR" sz="2400" b="0" i="0" u="none" strike="noStrike">
              <a:solidFill>
                <a:srgbClr val="ffffff"/>
              </a:solidFill>
              <a:ea typeface="NanumSquareRoundOT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82700" y="3657600"/>
            <a:ext cx="3987800" cy="8001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하천</a:t>
            </a:r>
            <a:r>
              <a:rPr lang="en-US" sz="4500" b="0" i="0" u="none" strike="noStrike" spc="-100">
                <a:solidFill>
                  <a:srgbClr val="ffffff"/>
                </a:solidFill>
                <a:latin typeface="NanumSquareRoundOTF Bold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복원이란</a:t>
            </a:r>
            <a:r>
              <a:rPr lang="en-US" sz="4500" b="0" i="0" u="none" strike="noStrike" spc="-100">
                <a:solidFill>
                  <a:srgbClr val="ffffff"/>
                </a:solidFill>
                <a:latin typeface="NanumSquareRoundOTF Bold"/>
              </a:rPr>
              <a:t>?</a:t>
            </a:r>
            <a:endParaRPr lang="en-US" sz="4500" b="0" i="0" u="none" strike="noStrike" spc="-100">
              <a:solidFill>
                <a:srgbClr val="ffffff"/>
              </a:solidFill>
              <a:latin typeface="NanumSquareRoundOTF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82700" y="1320800"/>
            <a:ext cx="3378200" cy="4191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107899"/>
              </a:lnSpc>
              <a:defRPr/>
            </a:pPr>
            <a:r>
              <a:rPr lang="en-US" sz="1200" b="0" i="0" u="none" strike="noStrike">
                <a:solidFill>
                  <a:srgbClr val="d2e5ff"/>
                </a:solidFill>
                <a:latin typeface="NanumSquareRoundOTF Bold"/>
              </a:rPr>
              <a:t>ESG BUSINESS PLAN</a:t>
            </a:r>
            <a:endParaRPr lang="en-US" sz="1200" b="0" i="0" u="none" strike="noStrike">
              <a:solidFill>
                <a:srgbClr val="d2e5ff"/>
              </a:solidFill>
              <a:latin typeface="NanumSquareRoundOTF Bold"/>
            </a:endParaRPr>
          </a:p>
          <a:p>
            <a:pPr lvl="0" algn="l">
              <a:lnSpc>
                <a:spcPct val="107899"/>
              </a:lnSpc>
              <a:defRPr/>
            </a:pPr>
            <a:r>
              <a:rPr lang="en-US" sz="1200" b="0" i="0" u="none" strike="noStrike">
                <a:solidFill>
                  <a:srgbClr val="d2e5ff"/>
                </a:solidFill>
                <a:latin typeface="NanumSquareRoundOTF Bold"/>
              </a:rPr>
              <a:t>REPORT</a:t>
            </a:r>
            <a:endParaRPr lang="en-US" sz="1200" b="0" i="0" u="none" strike="noStrike">
              <a:solidFill>
                <a:srgbClr val="d2e5ff"/>
              </a:solidFill>
              <a:latin typeface="NanumSquareRoundOTF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57300" y="1866900"/>
            <a:ext cx="2273300" cy="14859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en-US" sz="8400" b="0" i="0" u="none" strike="noStrike" spc="100">
                <a:solidFill>
                  <a:srgbClr val="ffffff"/>
                </a:solidFill>
                <a:latin typeface="SB AggroOTF Bold"/>
              </a:rPr>
              <a:t>02</a:t>
            </a:r>
            <a:endParaRPr lang="en-US" sz="8400" b="0" i="0" u="none" strike="noStrike" spc="100">
              <a:solidFill>
                <a:srgbClr val="ffffff"/>
              </a:solidFill>
              <a:latin typeface="SB AggroOTF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13400" y="9715500"/>
            <a:ext cx="6972300" cy="2540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lnSpc>
                <a:spcPct val="96279"/>
              </a:lnSpc>
              <a:defRPr/>
            </a:pPr>
            <a:r>
              <a:rPr lang="en-US" sz="1400" b="0" i="0" u="none" strike="noStrike" spc="700">
                <a:solidFill>
                  <a:srgbClr val="1d56a6">
                    <a:alpha val="70200"/>
                  </a:srgbClr>
                </a:solidFill>
                <a:latin typeface="NanumSquareRoundOTF Bold"/>
              </a:rPr>
              <a:t>BUSINESS PLAN REPORT</a:t>
            </a:r>
            <a:endParaRPr lang="en-US" sz="1400" b="0" i="0" u="none" strike="noStrike" spc="700">
              <a:solidFill>
                <a:srgbClr val="1d56a6">
                  <a:alpha val="70200"/>
                </a:srgbClr>
              </a:solidFill>
              <a:latin typeface="NanumSquareRoundOTF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23000" y="8191500"/>
            <a:ext cx="10896600" cy="889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ctr">
              <a:lnSpc>
                <a:spcPct val="116199"/>
              </a:lnSpc>
              <a:defRPr/>
            </a:pP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하천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복원은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오염되거나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인공화된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하천을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자연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상태에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가깝게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되돌리는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과정</a:t>
            </a:r>
            <a:endParaRPr lang="ko-KR" sz="2500" b="0" i="0" u="none" strike="noStrike">
              <a:solidFill>
                <a:srgbClr val="000000"/>
              </a:solidFill>
              <a:ea typeface="Pretendard Regular"/>
            </a:endParaRPr>
          </a:p>
          <a:p>
            <a:pPr lvl="0" algn="ctr">
              <a:lnSpc>
                <a:spcPct val="116199"/>
              </a:lnSpc>
              <a:defRPr/>
            </a:pP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이를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통해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생태계를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회복하고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지역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환경을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개선할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수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Regular"/>
              </a:rPr>
              <a:t>있음</a:t>
            </a:r>
            <a:r>
              <a:rPr lang="en-US" sz="2500" b="0" i="0" u="none" strike="noStrike">
                <a:solidFill>
                  <a:srgbClr val="000000"/>
                </a:solidFill>
                <a:latin typeface="Pretendard Regular"/>
              </a:rPr>
              <a:t>!</a:t>
            </a:r>
            <a:endParaRPr lang="en-US" sz="2500" b="0" i="0" u="none" strike="noStrike">
              <a:solidFill>
                <a:srgbClr val="000000"/>
              </a:solidFill>
              <a:latin typeface="Pretendard Regula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51800" y="5943600"/>
            <a:ext cx="3721100" cy="1384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99600"/>
              </a:lnSpc>
              <a:defRPr/>
            </a:pPr>
            <a:r>
              <a:rPr lang="ko-KR" sz="7800" b="0" i="0" u="none" strike="noStrike">
                <a:solidFill>
                  <a:srgbClr val="000000"/>
                </a:solidFill>
                <a:ea typeface="Pretendard Black"/>
              </a:rPr>
              <a:t>전</a:t>
            </a:r>
            <a:endParaRPr lang="ko-KR" sz="7800" b="0" i="0" u="none" strike="noStrike">
              <a:solidFill>
                <a:srgbClr val="000000"/>
              </a:solidFill>
              <a:ea typeface="Pretendard Black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843000" y="5981700"/>
            <a:ext cx="1079500" cy="1384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99600"/>
              </a:lnSpc>
              <a:defRPr/>
            </a:pPr>
            <a:r>
              <a:rPr lang="ko-KR" sz="7800" b="0" i="0" u="none" strike="noStrike">
                <a:solidFill>
                  <a:srgbClr val="000000"/>
                </a:solidFill>
                <a:ea typeface="Pretendard Black"/>
              </a:rPr>
              <a:t>후</a:t>
            </a:r>
            <a:endParaRPr lang="ko-KR" sz="7800" b="0" i="0" u="none" strike="noStrike">
              <a:solidFill>
                <a:srgbClr val="000000"/>
              </a:solidFill>
              <a:ea typeface="Pretendard Black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6477000" y="2904834"/>
            <a:ext cx="3991532" cy="208626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2258100" y="2857500"/>
            <a:ext cx="4124901" cy="2124371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791200" y="9563100"/>
            <a:ext cx="11277600" cy="533400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>
                <a:solidFill>
                  <a:schemeClr val="tx1"/>
                </a:solidFill>
              </a:rPr>
              <a:t>사진 출처 </a:t>
            </a:r>
            <a:r>
              <a:rPr lang="en-US" altLang="ko-KR">
                <a:solidFill>
                  <a:schemeClr val="tx1"/>
                </a:solidFill>
              </a:rPr>
              <a:t>:</a:t>
            </a:r>
            <a:r>
              <a:rPr lang="ko-KR" altLang="en-US">
                <a:solidFill>
                  <a:schemeClr val="tx1"/>
                </a:solidFill>
              </a:rPr>
              <a:t> 한국 환경 공단</a:t>
            </a:r>
            <a:r>
              <a:rPr lang="en-US" altLang="ko-KR">
                <a:solidFill>
                  <a:schemeClr val="tx1"/>
                </a:solidFill>
              </a:rPr>
              <a:t>(https://www.keco.or.kr/group05/lay1/S300T757C760/contents.do)</a:t>
            </a:r>
            <a:endParaRPr lang="en-US" altLang="ko-K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2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2000" y="762000"/>
            <a:ext cx="4406900" cy="876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59400" y="762000"/>
            <a:ext cx="12166600" cy="8763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108700" y="1549400"/>
            <a:ext cx="622300" cy="622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358900" y="7302500"/>
            <a:ext cx="3213100" cy="273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613400" y="1054100"/>
            <a:ext cx="11290300" cy="70485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82700" y="3365500"/>
            <a:ext cx="3454400" cy="13716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상수도</a:t>
            </a:r>
            <a:r>
              <a:rPr lang="en-US" sz="4500" b="0" i="0" u="none" strike="noStrike" spc="-100">
                <a:solidFill>
                  <a:srgbClr val="ffffff"/>
                </a:solidFill>
                <a:latin typeface="NanumSquareRoundOTF Bold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공급</a:t>
            </a:r>
            <a:r>
              <a:rPr lang="en-US" sz="4500" b="0" i="0" u="none" strike="noStrike" spc="-100">
                <a:solidFill>
                  <a:srgbClr val="ffffff"/>
                </a:solidFill>
                <a:latin typeface="NanumSquareRoundOTF Bold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구조</a:t>
            </a:r>
            <a:endParaRPr lang="ko-KR" sz="4500" b="0" i="0" u="none" strike="noStrike" spc="-100">
              <a:solidFill>
                <a:srgbClr val="ffffff"/>
              </a:solidFill>
              <a:ea typeface="NanumSquareRoundOT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2700" y="1320800"/>
            <a:ext cx="3378200" cy="4191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107899"/>
              </a:lnSpc>
              <a:defRPr/>
            </a:pPr>
            <a:r>
              <a:rPr lang="en-US" sz="1200" b="0" i="0" u="none" strike="noStrike">
                <a:solidFill>
                  <a:srgbClr val="d2e5ff"/>
                </a:solidFill>
                <a:latin typeface="NanumSquareRoundOTF Bold"/>
              </a:rPr>
              <a:t>ESG BUSINESS PLAN</a:t>
            </a:r>
            <a:endParaRPr lang="en-US" sz="1200" b="0" i="0" u="none" strike="noStrike">
              <a:solidFill>
                <a:srgbClr val="d2e5ff"/>
              </a:solidFill>
              <a:latin typeface="NanumSquareRoundOTF Bold"/>
            </a:endParaRPr>
          </a:p>
          <a:p>
            <a:pPr lvl="0" algn="l">
              <a:lnSpc>
                <a:spcPct val="107899"/>
              </a:lnSpc>
              <a:defRPr/>
            </a:pPr>
            <a:r>
              <a:rPr lang="en-US" sz="1200" b="0" i="0" u="none" strike="noStrike">
                <a:solidFill>
                  <a:srgbClr val="d2e5ff"/>
                </a:solidFill>
                <a:latin typeface="NanumSquareRoundOTF Bold"/>
              </a:rPr>
              <a:t>REPORT</a:t>
            </a:r>
            <a:endParaRPr lang="en-US" sz="1200" b="0" i="0" u="none" strike="noStrike">
              <a:solidFill>
                <a:srgbClr val="d2e5ff"/>
              </a:solidFill>
              <a:latin typeface="NanumSquareRoundOT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57300" y="1866900"/>
            <a:ext cx="2273300" cy="14859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en-US" sz="8400" b="0" i="0" u="none" strike="noStrike" spc="100">
                <a:solidFill>
                  <a:srgbClr val="ffffff"/>
                </a:solidFill>
                <a:latin typeface="SB AggroOTF Bold"/>
              </a:rPr>
              <a:t>03</a:t>
            </a:r>
            <a:endParaRPr lang="en-US" sz="8400" b="0" i="0" u="none" strike="noStrike" spc="100">
              <a:solidFill>
                <a:srgbClr val="ffffff"/>
              </a:solidFill>
              <a:latin typeface="SB AggroOTF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88000" y="8229600"/>
            <a:ext cx="6972300" cy="10668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>
              <a:lnSpc>
                <a:spcPct val="96279"/>
              </a:lnSpc>
              <a:defRPr/>
            </a:pPr>
            <a:r>
              <a:rPr lang="ko-KR" sz="1400" b="0" i="0" u="none" strike="noStrike" spc="700">
                <a:solidFill>
                  <a:schemeClr val="tx1"/>
                </a:solidFill>
                <a:ea typeface="NanumSquareRoundOTF Bold"/>
              </a:rPr>
              <a:t>출처</a:t>
            </a:r>
            <a:r>
              <a:rPr lang="en-US" sz="1400" b="0" i="0" u="none" strike="noStrike" spc="700">
                <a:solidFill>
                  <a:schemeClr val="tx1"/>
                </a:solidFill>
                <a:latin typeface="NanumSquareRoundOTF Bold"/>
              </a:rPr>
              <a:t> : HTTPS://WWW.ANSAN.GO.KR/WATER/COMMON/CNTNTS/SELECTCONTENTS.DO?CNTNTS_ID=C0001864</a:t>
            </a:r>
            <a:endParaRPr lang="en-US" sz="1400" b="0" i="0" u="none" strike="noStrike" spc="700">
              <a:solidFill>
                <a:schemeClr val="tx1"/>
              </a:solidFill>
              <a:latin typeface="NanumSquareRoundOTF Bold"/>
            </a:endParaRPr>
          </a:p>
          <a:p>
            <a:pPr lvl="0">
              <a:lnSpc>
                <a:spcPct val="96279"/>
              </a:lnSpc>
              <a:defRPr/>
            </a:pPr>
            <a:r>
              <a:rPr lang="ko-KR" sz="1400" b="0" i="0" u="none" strike="noStrike" spc="700">
                <a:solidFill>
                  <a:schemeClr val="tx1"/>
                </a:solidFill>
                <a:ea typeface="NanumSquareRoundOTF Bold"/>
              </a:rPr>
              <a:t>안산시</a:t>
            </a:r>
            <a:r>
              <a:rPr lang="en-US" sz="1400" b="0" i="0" u="none" strike="noStrike" spc="700">
                <a:solidFill>
                  <a:schemeClr val="tx1"/>
                </a:solidFill>
                <a:latin typeface="NanumSquareRoundOTF Bold"/>
              </a:rPr>
              <a:t> </a:t>
            </a:r>
            <a:r>
              <a:rPr lang="ko-KR" sz="1400" b="0" i="0" u="none" strike="noStrike" spc="700">
                <a:solidFill>
                  <a:schemeClr val="tx1"/>
                </a:solidFill>
                <a:ea typeface="NanumSquareRoundOTF Bold"/>
              </a:rPr>
              <a:t>상하수도</a:t>
            </a:r>
            <a:r>
              <a:rPr lang="en-US" sz="1400" b="0" i="0" u="none" strike="noStrike" spc="700">
                <a:solidFill>
                  <a:schemeClr val="tx1"/>
                </a:solidFill>
                <a:latin typeface="NanumSquareRoundOTF Bold"/>
              </a:rPr>
              <a:t> </a:t>
            </a:r>
            <a:r>
              <a:rPr lang="ko-KR" sz="1400" b="0" i="0" u="none" strike="noStrike" spc="700">
                <a:solidFill>
                  <a:schemeClr val="tx1"/>
                </a:solidFill>
                <a:ea typeface="NanumSquareRoundOTF Bold"/>
              </a:rPr>
              <a:t>사업소</a:t>
            </a:r>
            <a:endParaRPr lang="ko-KR" sz="1400" b="0" i="0" u="none" strike="noStrike" spc="700">
              <a:solidFill>
                <a:schemeClr val="tx1"/>
              </a:solidFill>
              <a:ea typeface="NanumSquareRoundO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2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2000" y="762000"/>
            <a:ext cx="4406900" cy="876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59400" y="762000"/>
            <a:ext cx="12166600" cy="8763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108700" y="1549400"/>
            <a:ext cx="622300" cy="622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358900" y="7302500"/>
            <a:ext cx="3213100" cy="27305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82700" y="3314700"/>
            <a:ext cx="3454400" cy="14859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우리</a:t>
            </a:r>
            <a:r>
              <a:rPr lang="en-US" sz="4500" b="0" i="0" u="none" strike="noStrike" spc="-100">
                <a:solidFill>
                  <a:srgbClr val="ffffff"/>
                </a:solidFill>
                <a:latin typeface="NanumSquareRoundOTF Bold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마을</a:t>
            </a:r>
            <a:r>
              <a:rPr lang="en-US" sz="4500" b="0" i="0" u="none" strike="noStrike" spc="-100">
                <a:solidFill>
                  <a:srgbClr val="ffffff"/>
                </a:solidFill>
                <a:latin typeface="NanumSquareRoundOTF Bold"/>
              </a:rPr>
              <a:t> </a:t>
            </a:r>
            <a:endParaRPr lang="en-US" sz="4500" b="0" i="0" u="none" strike="noStrike" spc="-100">
              <a:solidFill>
                <a:srgbClr val="ffffff"/>
              </a:solidFill>
              <a:latin typeface="NanumSquareRoundOTF Bold"/>
            </a:endParaRPr>
          </a:p>
          <a:p>
            <a:pPr lvl="0" algn="l">
              <a:lnSpc>
                <a:spcPct val="99600"/>
              </a:lnSpc>
              <a:defRPr/>
            </a:pP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물지도</a:t>
            </a:r>
            <a:r>
              <a:rPr lang="en-US" sz="4500" b="0" i="0" u="none" strike="noStrike" spc="-100">
                <a:solidFill>
                  <a:srgbClr val="ffffff"/>
                </a:solidFill>
                <a:latin typeface="NanumSquareRoundOTF Bold"/>
              </a:rPr>
              <a:t> </a:t>
            </a:r>
            <a:r>
              <a:rPr lang="ko-KR" sz="4500" b="0" i="0" u="none" strike="noStrike" spc="-100">
                <a:solidFill>
                  <a:srgbClr val="ffffff"/>
                </a:solidFill>
                <a:ea typeface="NanumSquareRoundOTF Bold"/>
              </a:rPr>
              <a:t>그리기</a:t>
            </a:r>
            <a:endParaRPr lang="ko-KR" sz="4500" b="0" i="0" u="none" strike="noStrike" spc="-100">
              <a:solidFill>
                <a:srgbClr val="ffffff"/>
              </a:solidFill>
              <a:ea typeface="NanumSquareRoundOT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2700" y="1320800"/>
            <a:ext cx="3378200" cy="4191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107899"/>
              </a:lnSpc>
              <a:defRPr/>
            </a:pPr>
            <a:r>
              <a:rPr lang="en-US" sz="1200" b="0" i="0" u="none" strike="noStrike">
                <a:solidFill>
                  <a:srgbClr val="d2e5ff"/>
                </a:solidFill>
                <a:latin typeface="NanumSquareRoundOTF Bold"/>
              </a:rPr>
              <a:t>ESG BUSINESS PLAN</a:t>
            </a:r>
            <a:endParaRPr lang="en-US" sz="1200" b="0" i="0" u="none" strike="noStrike">
              <a:solidFill>
                <a:srgbClr val="d2e5ff"/>
              </a:solidFill>
              <a:latin typeface="NanumSquareRoundOTF Bold"/>
            </a:endParaRPr>
          </a:p>
          <a:p>
            <a:pPr lvl="0" algn="l">
              <a:lnSpc>
                <a:spcPct val="107899"/>
              </a:lnSpc>
              <a:defRPr/>
            </a:pPr>
            <a:r>
              <a:rPr lang="en-US" sz="1200" b="0" i="0" u="none" strike="noStrike">
                <a:solidFill>
                  <a:srgbClr val="d2e5ff"/>
                </a:solidFill>
                <a:latin typeface="NanumSquareRoundOTF Bold"/>
              </a:rPr>
              <a:t>REPORT</a:t>
            </a:r>
            <a:endParaRPr lang="en-US" sz="1200" b="0" i="0" u="none" strike="noStrike">
              <a:solidFill>
                <a:srgbClr val="d2e5ff"/>
              </a:solidFill>
              <a:latin typeface="NanumSquareRoundOT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57300" y="1866900"/>
            <a:ext cx="2273300" cy="14859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99600"/>
              </a:lnSpc>
              <a:defRPr/>
            </a:pPr>
            <a:r>
              <a:rPr lang="en-US" sz="8400" b="0" i="0" u="none" strike="noStrike" spc="100">
                <a:solidFill>
                  <a:srgbClr val="ffffff"/>
                </a:solidFill>
                <a:latin typeface="SB AggroOTF Bold"/>
              </a:rPr>
              <a:t>04</a:t>
            </a:r>
            <a:endParaRPr lang="en-US" sz="8400" b="0" i="0" u="none" strike="noStrike" spc="100">
              <a:solidFill>
                <a:srgbClr val="ffffff"/>
              </a:solidFill>
              <a:latin typeface="SB AggroOTF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293600" y="1752600"/>
            <a:ext cx="4559300" cy="1524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99600"/>
              </a:lnSpc>
              <a:defRPr/>
            </a:pPr>
            <a:r>
              <a:rPr lang="ko-KR" sz="3100" b="0" i="0" u="none" strike="noStrike">
                <a:solidFill>
                  <a:srgbClr val="000000"/>
                </a:solidFill>
                <a:ea typeface="Pretendard Regular"/>
              </a:rPr>
              <a:t>선생님의</a:t>
            </a:r>
            <a:r>
              <a:rPr lang="en-US" sz="31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3100" b="0" i="0" u="none" strike="noStrike">
                <a:solidFill>
                  <a:srgbClr val="000000"/>
                </a:solidFill>
                <a:ea typeface="Pretendard Regular"/>
              </a:rPr>
              <a:t>설명을</a:t>
            </a:r>
            <a:r>
              <a:rPr lang="en-US" sz="31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3100" b="0" i="0" u="none" strike="noStrike">
                <a:solidFill>
                  <a:srgbClr val="000000"/>
                </a:solidFill>
                <a:ea typeface="Pretendard Regular"/>
              </a:rPr>
              <a:t>잘</a:t>
            </a:r>
            <a:r>
              <a:rPr lang="en-US" sz="31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3100" b="0" i="0" u="none" strike="noStrike">
                <a:solidFill>
                  <a:srgbClr val="000000"/>
                </a:solidFill>
                <a:ea typeface="Pretendard Regular"/>
              </a:rPr>
              <a:t>듣고</a:t>
            </a:r>
            <a:r>
              <a:rPr lang="en-US" sz="3100" b="0" i="0" u="none" strike="noStrike">
                <a:solidFill>
                  <a:srgbClr val="000000"/>
                </a:solidFill>
                <a:latin typeface="Pretendard Regular"/>
              </a:rPr>
              <a:t>,</a:t>
            </a:r>
            <a:endParaRPr lang="en-US" sz="3100" b="0" i="0" u="none" strike="noStrike">
              <a:solidFill>
                <a:srgbClr val="000000"/>
              </a:solidFill>
              <a:latin typeface="Pretendard Regular"/>
            </a:endParaRPr>
          </a:p>
          <a:p>
            <a:pPr lvl="0" algn="l">
              <a:lnSpc>
                <a:spcPct val="99600"/>
              </a:lnSpc>
              <a:defRPr/>
            </a:pPr>
            <a:r>
              <a:rPr lang="ko-KR" sz="3100" b="0" i="0" u="none" strike="noStrike">
                <a:solidFill>
                  <a:srgbClr val="000000"/>
                </a:solidFill>
                <a:ea typeface="Pretendard Regular"/>
              </a:rPr>
              <a:t>우리</a:t>
            </a:r>
            <a:r>
              <a:rPr lang="en-US" sz="31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3100" b="0" i="0" u="none" strike="noStrike">
                <a:solidFill>
                  <a:srgbClr val="000000"/>
                </a:solidFill>
                <a:ea typeface="Pretendard Regular"/>
              </a:rPr>
              <a:t>마을의</a:t>
            </a:r>
            <a:r>
              <a:rPr lang="en-US" sz="31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3100" b="0" i="0" u="none" strike="noStrike">
                <a:solidFill>
                  <a:srgbClr val="000000"/>
                </a:solidFill>
                <a:ea typeface="Pretendard Regular"/>
              </a:rPr>
              <a:t>물</a:t>
            </a:r>
            <a:r>
              <a:rPr lang="en-US" sz="31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3100" b="0" i="0" u="none" strike="noStrike">
                <a:solidFill>
                  <a:srgbClr val="000000"/>
                </a:solidFill>
                <a:ea typeface="Pretendard Regular"/>
              </a:rPr>
              <a:t>지도를</a:t>
            </a:r>
            <a:r>
              <a:rPr lang="en-US" sz="31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3100" b="0" i="0" u="none" strike="noStrike">
                <a:solidFill>
                  <a:srgbClr val="000000"/>
                </a:solidFill>
                <a:ea typeface="Pretendard Regular"/>
              </a:rPr>
              <a:t>함께</a:t>
            </a:r>
            <a:r>
              <a:rPr lang="en-US" sz="31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3100" b="0" i="0" u="none" strike="noStrike">
                <a:solidFill>
                  <a:srgbClr val="000000"/>
                </a:solidFill>
                <a:ea typeface="Pretendard Regular"/>
              </a:rPr>
              <a:t>그려보아요</a:t>
            </a:r>
            <a:r>
              <a:rPr lang="en-US" sz="3100" b="0" i="0" u="none" strike="noStrike">
                <a:solidFill>
                  <a:srgbClr val="000000"/>
                </a:solidFill>
                <a:latin typeface="Pretendard Regular"/>
              </a:rPr>
              <a:t>!</a:t>
            </a:r>
            <a:endParaRPr lang="en-US" sz="3100" b="0" i="0" u="none" strike="noStrike">
              <a:solidFill>
                <a:srgbClr val="000000"/>
              </a:solidFill>
              <a:latin typeface="Pretendard Regular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523995" y="1409700"/>
            <a:ext cx="6287005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58800" y="584200"/>
            <a:ext cx="17170400" cy="90551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1333500" y="3860800"/>
            <a:ext cx="2197100" cy="2133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0">
            <a:off x="14274800" y="6489700"/>
            <a:ext cx="2247900" cy="2184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rot="0">
            <a:off x="13550900" y="1562100"/>
            <a:ext cx="1600200" cy="1549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868400" y="1828800"/>
            <a:ext cx="990600" cy="1041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alphaModFix amt="51000"/>
          </a:blip>
          <a:stretch>
            <a:fillRect/>
          </a:stretch>
        </p:blipFill>
        <p:spPr>
          <a:xfrm rot="0">
            <a:off x="2832100" y="1460500"/>
            <a:ext cx="1663700" cy="1612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060700" y="1727200"/>
            <a:ext cx="1282700" cy="1079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496300" y="1955800"/>
            <a:ext cx="1308100" cy="1308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alphaModFix amt="51000"/>
          </a:blip>
          <a:stretch>
            <a:fillRect/>
          </a:stretch>
        </p:blipFill>
        <p:spPr>
          <a:xfrm rot="0">
            <a:off x="15049500" y="3721100"/>
            <a:ext cx="1905000" cy="1854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36700" y="4406900"/>
            <a:ext cx="1739900" cy="1320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4744700" y="6794500"/>
            <a:ext cx="1409700" cy="1562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>
            <a:alphaModFix amt="51000"/>
          </a:blip>
          <a:stretch>
            <a:fillRect/>
          </a:stretch>
        </p:blipFill>
        <p:spPr>
          <a:xfrm rot="0">
            <a:off x="2247900" y="6896100"/>
            <a:ext cx="1739900" cy="1689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5278100" y="3987800"/>
            <a:ext cx="1460500" cy="1358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540000" y="7251700"/>
            <a:ext cx="1117600" cy="1054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>
            <a:alphaModFix amt="82000"/>
          </a:blip>
          <a:stretch>
            <a:fillRect/>
          </a:stretch>
        </p:blipFill>
        <p:spPr>
          <a:xfrm rot="1920000">
            <a:off x="4457700" y="3467100"/>
            <a:ext cx="1333500" cy="25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>
            <a:alphaModFix amt="82000"/>
          </a:blip>
          <a:stretch>
            <a:fillRect/>
          </a:stretch>
        </p:blipFill>
        <p:spPr>
          <a:xfrm rot="1800000">
            <a:off x="13398500" y="6235700"/>
            <a:ext cx="901700" cy="25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>
            <a:alphaModFix amt="82000"/>
          </a:blip>
          <a:stretch>
            <a:fillRect/>
          </a:stretch>
        </p:blipFill>
        <p:spPr>
          <a:xfrm rot="0">
            <a:off x="3594100" y="4914900"/>
            <a:ext cx="1168400" cy="25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>
            <a:alphaModFix amt="82000"/>
          </a:blip>
          <a:stretch>
            <a:fillRect/>
          </a:stretch>
        </p:blipFill>
        <p:spPr>
          <a:xfrm rot="0">
            <a:off x="13246100" y="4711700"/>
            <a:ext cx="1651000" cy="25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>
            <a:alphaModFix amt="82000"/>
          </a:blip>
          <a:stretch>
            <a:fillRect/>
          </a:stretch>
        </p:blipFill>
        <p:spPr>
          <a:xfrm rot="-2100000">
            <a:off x="3949700" y="6553200"/>
            <a:ext cx="1028700" cy="254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>
            <a:alphaModFix amt="82000"/>
          </a:blip>
          <a:stretch>
            <a:fillRect/>
          </a:stretch>
        </p:blipFill>
        <p:spPr>
          <a:xfrm rot="-2280000">
            <a:off x="12522200" y="3492500"/>
            <a:ext cx="1143000" cy="25400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2133600" y="4356100"/>
            <a:ext cx="13144500" cy="1485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6279"/>
              </a:lnSpc>
            </a:pPr>
            <a:r>
              <a:rPr lang="ko-KR" sz="10100" b="false" i="false" u="none" strike="noStrike" spc="-700">
                <a:solidFill>
                  <a:srgbClr val="1D56A6"/>
                </a:solidFill>
                <a:ea typeface="SB AggroOTF Medium"/>
              </a:rPr>
              <a:t>끝</a:t>
            </a:r>
            <a:r>
              <a:rPr lang="en-US" sz="10100" b="false" i="false" u="none" strike="noStrike" spc="-700">
                <a:solidFill>
                  <a:srgbClr val="1D56A6"/>
                </a:solidFill>
                <a:latin typeface="SB AggroOTF Medium"/>
              </a:rPr>
              <a:t>!!</a:t>
            </a:r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133</ep:Words>
  <ep:PresentationFormat>On-screen Show (4:3)</ep:PresentationFormat>
  <ep:Paragraphs>53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2006-08-16T00:00:00.000</dcterms:created>
  <cp:lastModifiedBy>User</cp:lastModifiedBy>
  <dcterms:modified xsi:type="dcterms:W3CDTF">2025-06-15T14:17:03.308</dcterms:modified>
  <cp:revision>8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