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756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-1092" y="-90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presProps" Target="pres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2.png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5.png"  /><Relationship Id="rId6" Type="http://schemas.openxmlformats.org/officeDocument/2006/relationships/image" Target="../media/image6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9.png"  /><Relationship Id="rId5" Type="http://schemas.openxmlformats.org/officeDocument/2006/relationships/image" Target="../media/image10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10" Type="http://schemas.openxmlformats.org/officeDocument/2006/relationships/image" Target="../media/image17.png"  /><Relationship Id="rId11" Type="http://schemas.openxmlformats.org/officeDocument/2006/relationships/image" Target="../media/image18.png"  /><Relationship Id="rId12" Type="http://schemas.openxmlformats.org/officeDocument/2006/relationships/image" Target="../media/image19.png"  /><Relationship Id="rId13" Type="http://schemas.openxmlformats.org/officeDocument/2006/relationships/image" Target="../media/image20.png"  /><Relationship Id="rId14" Type="http://schemas.openxmlformats.org/officeDocument/2006/relationships/image" Target="../media/image21.png"  /><Relationship Id="rId15" Type="http://schemas.openxmlformats.org/officeDocument/2006/relationships/image" Target="../media/image22.png"  /><Relationship Id="rId16" Type="http://schemas.openxmlformats.org/officeDocument/2006/relationships/image" Target="../media/image23.jpeg"  /><Relationship Id="rId17" Type="http://schemas.openxmlformats.org/officeDocument/2006/relationships/image" Target="../media/image24.png"  /><Relationship Id="rId18" Type="http://schemas.openxmlformats.org/officeDocument/2006/relationships/image" Target="../media/image25.png"  /><Relationship Id="rId19" Type="http://schemas.openxmlformats.org/officeDocument/2006/relationships/image" Target="../media/image26.png"  /><Relationship Id="rId2" Type="http://schemas.openxmlformats.org/officeDocument/2006/relationships/image" Target="../media/image11.png"  /><Relationship Id="rId3" Type="http://schemas.openxmlformats.org/officeDocument/2006/relationships/image" Target="../media/image12.png"  /><Relationship Id="rId4" Type="http://schemas.openxmlformats.org/officeDocument/2006/relationships/image" Target="../media/image13.png"  /><Relationship Id="rId5" Type="http://schemas.openxmlformats.org/officeDocument/2006/relationships/image" Target="../media/image14.png"  /><Relationship Id="rId6" Type="http://schemas.openxmlformats.org/officeDocument/2006/relationships/image" Target="../media/image14.png"  /><Relationship Id="rId7" Type="http://schemas.openxmlformats.org/officeDocument/2006/relationships/image" Target="../media/image15.png"  /><Relationship Id="rId8" Type="http://schemas.openxmlformats.org/officeDocument/2006/relationships/image" Target="../media/image16.png"  /><Relationship Id="rId9" Type="http://schemas.openxmlformats.org/officeDocument/2006/relationships/image" Target="../media/image17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9.png"  /><Relationship Id="rId5" Type="http://schemas.openxmlformats.org/officeDocument/2006/relationships/image" Target="../media/image10.png"  /><Relationship Id="rId6" Type="http://schemas.openxmlformats.org/officeDocument/2006/relationships/image" Target="../media/image27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AD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060700" y="3136900"/>
            <a:ext cx="7289800" cy="3225800"/>
          </a:xfrm>
          <a:prstGeom prst="rect">
            <a:avLst/>
          </a:prstGeom>
        </p:spPr>
      </p:pic>
      <p:sp>
        <p:nvSpPr>
          <p:cNvPr name="TextBox 3" id="3"/>
          <p:cNvSpPr txBox="true"/>
          <p:nvPr/>
        </p:nvSpPr>
        <p:spPr>
          <a:xfrm rot="0">
            <a:off x="647700" y="1181100"/>
            <a:ext cx="5016500" cy="18542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87980"/>
              </a:lnSpc>
            </a:pPr>
            <a:r>
              <a:rPr lang="ko-KR" sz="5000" b="false" i="false" u="none" strike="noStrike" spc="-300">
                <a:solidFill>
                  <a:srgbClr val="FFFFFF"/>
                </a:solidFill>
                <a:ea typeface="THELuxGoB"/>
              </a:rPr>
              <a:t>우리</a:t>
            </a:r>
            <a:r>
              <a:rPr lang="en-US" sz="5000" b="false" i="false" u="none" strike="noStrike" spc="-3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5000" b="false" i="false" u="none" strike="noStrike" spc="-300">
                <a:solidFill>
                  <a:srgbClr val="FFFFFF"/>
                </a:solidFill>
                <a:ea typeface="THELuxGoB"/>
              </a:rPr>
              <a:t>지역</a:t>
            </a:r>
            <a:r>
              <a:rPr lang="en-US" sz="5000" b="false" i="false" u="none" strike="noStrike" spc="-3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5000" b="false" i="false" u="none" strike="noStrike" spc="-300">
                <a:solidFill>
                  <a:srgbClr val="FFFFFF"/>
                </a:solidFill>
                <a:ea typeface="THELuxGoB"/>
              </a:rPr>
              <a:t>하천을</a:t>
            </a:r>
          </a:p>
          <a:p>
            <a:pPr algn="l" lvl="0">
              <a:lnSpc>
                <a:spcPct val="87980"/>
              </a:lnSpc>
            </a:pPr>
            <a:r>
              <a:rPr lang="ko-KR" sz="5000" b="false" i="false" u="none" strike="noStrike" spc="-300">
                <a:solidFill>
                  <a:srgbClr val="FFFFFF"/>
                </a:solidFill>
                <a:ea typeface="THELuxGoL"/>
              </a:rPr>
              <a:t>살려보자</a:t>
            </a:r>
            <a:r>
              <a:rPr lang="en-US" sz="5000" b="false" i="false" u="none" strike="noStrike" spc="-300">
                <a:solidFill>
                  <a:srgbClr val="FFFFFF"/>
                </a:solidFill>
                <a:latin typeface="THELuxGoL"/>
              </a:rPr>
              <a:t>!</a:t>
            </a:r>
          </a:p>
          <a:p>
            <a:pPr algn="l" lvl="0">
              <a:lnSpc>
                <a:spcPct val="191231"/>
              </a:lnSpc>
            </a:pPr>
            <a:r>
              <a:rPr lang="en-US" sz="17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ABB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03200" y="5816600"/>
            <a:ext cx="11099800" cy="1092200"/>
          </a:xfrm>
          <a:prstGeom prst="rect">
            <a:avLst/>
          </a:prstGeom>
        </p:spPr>
      </p:pic>
      <p:sp>
        <p:nvSpPr>
          <p:cNvPr name="TextBox 3" id="3"/>
          <p:cNvSpPr txBox="true"/>
          <p:nvPr/>
        </p:nvSpPr>
        <p:spPr>
          <a:xfrm rot="0">
            <a:off x="647700" y="6223000"/>
            <a:ext cx="2273300" cy="1905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1100" b="false" i="false" u="none" strike="noStrike" spc="-100">
                <a:solidFill>
                  <a:srgbClr val="64850E"/>
                </a:solidFill>
                <a:ea typeface="THELuxGoL"/>
              </a:rPr>
              <a:t>미리대학교ㅣ시각디자인학과ㅣ</a:t>
            </a:r>
            <a:r>
              <a:rPr lang="ko-KR" sz="1100" b="false" i="false" u="none" strike="noStrike" spc="-100">
                <a:solidFill>
                  <a:srgbClr val="64850E"/>
                </a:solidFill>
                <a:ea typeface="THELuxGoB"/>
              </a:rPr>
              <a:t>김미리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130300" y="3365500"/>
            <a:ext cx="3390900" cy="5715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하천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정화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식물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조사하기</a:t>
            </a:r>
          </a:p>
          <a:p>
            <a:pPr algn="l" lvl="0">
              <a:lnSpc>
                <a:spcPct val="112630"/>
              </a:lnSpc>
            </a:pPr>
            <a:r>
              <a:rPr lang="en-US" sz="14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130300" y="4178300"/>
            <a:ext cx="3835400" cy="5715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우리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지역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하천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정화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식물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조성</a:t>
            </a:r>
          </a:p>
          <a:p>
            <a:pPr algn="l" lvl="0">
              <a:lnSpc>
                <a:spcPct val="112630"/>
              </a:lnSpc>
            </a:pPr>
            <a:r>
              <a:rPr lang="en-US" sz="14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31900" y="5054600"/>
            <a:ext cx="3632200" cy="5715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지역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사회와의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협력</a:t>
            </a:r>
            <a:r>
              <a:rPr lang="en-US" sz="20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2000" b="false" i="false" u="none" strike="noStrike" spc="-100">
                <a:solidFill>
                  <a:srgbClr val="FFFFFF"/>
                </a:solidFill>
                <a:ea typeface="THELuxGoB"/>
              </a:rPr>
              <a:t>방안</a:t>
            </a:r>
          </a:p>
          <a:p>
            <a:pPr algn="l" lvl="0">
              <a:lnSpc>
                <a:spcPct val="112630"/>
              </a:lnSpc>
            </a:pPr>
            <a:r>
              <a:rPr lang="en-US" sz="14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47700" y="1206500"/>
            <a:ext cx="1892300" cy="7239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목차</a:t>
            </a:r>
            <a:r>
              <a:rPr lang="en-US" sz="1400" b="false" i="false" u="none" strike="noStrike" spc="-100">
                <a:solidFill>
                  <a:srgbClr val="FFFFFF"/>
                </a:solidFill>
                <a:latin typeface="THELuxGoB"/>
              </a:rPr>
              <a:t> </a:t>
            </a:r>
            <a:r>
              <a:rPr lang="en-US" sz="2100" b="false" i="false" u="none" strike="noStrike" spc="-100">
                <a:solidFill>
                  <a:srgbClr val="FFFFFF"/>
                </a:solidFill>
                <a:latin typeface="THELuxGoB"/>
              </a:rPr>
              <a:t>INDEX</a:t>
            </a:r>
          </a:p>
        </p:txBody>
      </p:sp>
      <p:pic>
        <p:nvPicPr>
          <p:cNvPr name="Picture 8" id="8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47700" y="4991100"/>
            <a:ext cx="469900" cy="4826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647700" y="4152900"/>
            <a:ext cx="469900" cy="4699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647700" y="3302000"/>
            <a:ext cx="469900" cy="4699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905500" y="2832100"/>
            <a:ext cx="4445000" cy="444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163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47700" y="1638300"/>
            <a:ext cx="5105400" cy="7239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하천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정화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식물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조사하기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-420000">
            <a:off x="4508500" y="3467100"/>
            <a:ext cx="1231900" cy="1828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309100" y="2743200"/>
            <a:ext cx="1549400" cy="15748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029200" y="2171700"/>
            <a:ext cx="6248400" cy="4610100"/>
          </a:xfrm>
          <a:prstGeom prst="rect">
            <a:avLst/>
          </a:prstGeom>
        </p:spPr>
      </p:pic>
      <p:sp>
        <p:nvSpPr>
          <p:cNvPr name="TextBox 6" id="6"/>
          <p:cNvSpPr txBox="true"/>
          <p:nvPr/>
        </p:nvSpPr>
        <p:spPr>
          <a:xfrm rot="0">
            <a:off x="6108700" y="2730500"/>
            <a:ext cx="2819400" cy="5461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ctr" lvl="0">
              <a:lnSpc>
                <a:spcPct val="86320"/>
              </a:lnSpc>
            </a:pP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하천</a:t>
            </a:r>
            <a:r>
              <a:rPr lang="en-US" sz="3100" b="true" i="false" u="none" strike="noStrike" spc="-200">
                <a:solidFill>
                  <a:srgbClr val="868787"/>
                </a:solidFill>
                <a:latin typeface="THELuxGoB"/>
              </a:rPr>
              <a:t> </a:t>
            </a: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정화</a:t>
            </a:r>
            <a:r>
              <a:rPr lang="en-US" sz="3100" b="true" i="false" u="none" strike="noStrike" spc="-200">
                <a:solidFill>
                  <a:srgbClr val="868787"/>
                </a:solidFill>
                <a:latin typeface="THELuxGoB"/>
              </a:rPr>
              <a:t> </a:t>
            </a: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식물</a:t>
            </a:r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647700" y="4775200"/>
            <a:ext cx="50800" cy="939800"/>
          </a:xfrm>
          <a:prstGeom prst="rect">
            <a:avLst/>
          </a:prstGeom>
        </p:spPr>
      </p:pic>
      <p:sp>
        <p:nvSpPr>
          <p:cNvPr name="TextBox 8" id="8"/>
          <p:cNvSpPr txBox="true"/>
          <p:nvPr/>
        </p:nvSpPr>
        <p:spPr>
          <a:xfrm rot="0">
            <a:off x="901700" y="4711700"/>
            <a:ext cx="3009900" cy="10414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책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,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논문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,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인터넷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자료를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활용해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하천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정화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식물을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조사해보아요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!</a:t>
            </a:r>
          </a:p>
          <a:p>
            <a:pPr algn="l" lvl="0">
              <a:lnSpc>
                <a:spcPct val="103749"/>
              </a:lnSpc>
            </a:pP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*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챗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GPT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사용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시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자신의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말로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바꾸어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표현하기</a:t>
            </a: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543300" y="2070100"/>
            <a:ext cx="3683000" cy="3683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130800" y="2768600"/>
            <a:ext cx="495300" cy="4953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73500" y="3289300"/>
            <a:ext cx="2997200" cy="1130300"/>
          </a:xfrm>
          <a:prstGeom prst="rect">
            <a:avLst/>
          </a:prstGeom>
        </p:spPr>
        <p:txBody>
          <a:bodyPr lIns="0" tIns="0" rIns="0" bIns="0" anchor="ctr"/>
          <a:lstStyle/>
          <a:p>
            <a:pPr lvl="0" algn="ctr">
              <a:lnSpc>
                <a:spcPct val="89640"/>
              </a:lnSpc>
              <a:defRPr/>
            </a:pPr>
            <a:r>
              <a:rPr lang="ko-KR" sz="4100" b="0" i="0" u="none" strike="noStrike" spc="-200">
                <a:solidFill>
                  <a:srgbClr val="00ad00"/>
                </a:solidFill>
                <a:ea typeface="THELuxGoB"/>
              </a:rPr>
              <a:t>환경</a:t>
            </a:r>
            <a:r>
              <a:rPr lang="en-US" sz="4100" b="0" i="0" u="none" strike="noStrike" spc="-200">
                <a:solidFill>
                  <a:srgbClr val="00ad00"/>
                </a:solidFill>
                <a:latin typeface="THELuxGoB"/>
              </a:rPr>
              <a:t> </a:t>
            </a:r>
            <a:r>
              <a:rPr lang="ko-KR" sz="4100" b="0" i="0" u="none" strike="noStrike" spc="-200">
                <a:solidFill>
                  <a:srgbClr val="00ad00"/>
                </a:solidFill>
                <a:ea typeface="THELuxGoB"/>
              </a:rPr>
              <a:t>정화</a:t>
            </a:r>
            <a:r>
              <a:rPr lang="en-US" sz="4100" b="0" i="0" u="none" strike="noStrike" spc="-200">
                <a:solidFill>
                  <a:srgbClr val="00ad00"/>
                </a:solidFill>
                <a:latin typeface="THELuxGoB"/>
              </a:rPr>
              <a:t> </a:t>
            </a:r>
            <a:endParaRPr lang="en-US" sz="4100" b="0" i="0" u="none" strike="noStrike" spc="-200">
              <a:solidFill>
                <a:srgbClr val="00ad00"/>
              </a:solidFill>
              <a:latin typeface="THELuxGoB"/>
            </a:endParaRPr>
          </a:p>
          <a:p>
            <a:pPr lvl="0" algn="ctr">
              <a:lnSpc>
                <a:spcPct val="89640"/>
              </a:lnSpc>
              <a:defRPr/>
            </a:pPr>
            <a:r>
              <a:rPr lang="ko-KR" sz="4100" b="0" i="0" u="none" strike="noStrike" spc="-200">
                <a:solidFill>
                  <a:srgbClr val="00ad00"/>
                </a:solidFill>
                <a:ea typeface="THELuxGoB"/>
              </a:rPr>
              <a:t>식물</a:t>
            </a:r>
            <a:endParaRPr lang="ko-KR" sz="4100" b="0" i="0" u="none" strike="noStrike" spc="-200">
              <a:solidFill>
                <a:srgbClr val="00ad00"/>
              </a:solidFill>
              <a:ea typeface="THELuxGoB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5092700" y="1803400"/>
            <a:ext cx="558800" cy="5461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5105400" y="5410200"/>
            <a:ext cx="546100" cy="5588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3314700" y="3619500"/>
            <a:ext cx="546100" cy="5588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6908800" y="3632200"/>
            <a:ext cx="546100" cy="5461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3987800" y="2578100"/>
            <a:ext cx="139700" cy="1397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6629400" y="2578100"/>
            <a:ext cx="215900" cy="2159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3949700" y="5029200"/>
            <a:ext cx="215900" cy="2159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6667500" y="5067300"/>
            <a:ext cx="139700" cy="1397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3454400" y="3797300"/>
            <a:ext cx="304800" cy="2286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5245100" y="1955800"/>
            <a:ext cx="266700" cy="254000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7048500" y="3746500"/>
            <a:ext cx="266700" cy="30480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 rotWithShape="1">
          <a:blip r:embed="rId15"/>
          <a:stretch>
            <a:fillRect/>
          </a:stretch>
        </p:blipFill>
        <p:spPr>
          <a:xfrm>
            <a:off x="5257800" y="5588000"/>
            <a:ext cx="254000" cy="190500"/>
          </a:xfrm>
          <a:prstGeom prst="rect">
            <a:avLst/>
          </a:prstGeom>
        </p:spPr>
      </p:pic>
      <p:sp>
        <p:nvSpPr>
          <p:cNvPr id="21" name="TextBox 21"/>
          <p:cNvSpPr txBox="1"/>
          <p:nvPr/>
        </p:nvSpPr>
        <p:spPr>
          <a:xfrm>
            <a:off x="1130300" y="2844800"/>
            <a:ext cx="2057400" cy="2057400"/>
          </a:xfrm>
          <a:prstGeom prst="rect">
            <a:avLst/>
          </a:prstGeom>
        </p:spPr>
        <p:txBody>
          <a:bodyPr lIns="0" tIns="0" rIns="0" bIns="0" anchor="ctr"/>
          <a:lstStyle/>
          <a:p>
            <a:pPr lvl="0" algn="l">
              <a:lnSpc>
                <a:spcPct val="118689"/>
              </a:lnSpc>
              <a:defRPr/>
            </a:pPr>
            <a:r>
              <a:rPr lang="ko-KR" sz="2200" b="1" i="0" u="none" strike="noStrike" spc="-100">
                <a:solidFill>
                  <a:srgbClr val="00ad00"/>
                </a:solidFill>
                <a:ea typeface="THELuxGoB"/>
              </a:rPr>
              <a:t>꽃창포</a:t>
            </a:r>
            <a:endParaRPr lang="ko-KR" sz="2200" b="1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r>
              <a:rPr lang="ko-KR" sz="1200" b="1" i="0" u="none" strike="noStrike" spc="-100">
                <a:solidFill>
                  <a:srgbClr val="00ad00"/>
                </a:solidFill>
                <a:ea typeface="THELuxGoB"/>
              </a:rPr>
              <a:t>산야의 습지, 부엽 등이 많이 쌓이고 비옥하며 습기가 많은 양지바른 곳에서 자란다.</a:t>
            </a:r>
            <a:r>
              <a:rPr lang="ko-KR" altLang="en-US" sz="1200" b="1" i="0" u="none" strike="noStrike" spc="-100">
                <a:solidFill>
                  <a:srgbClr val="00ad00"/>
                </a:solidFill>
                <a:ea typeface="THELuxGoB"/>
              </a:rPr>
              <a:t> 습지의 빛이 잘 드는 지역에 집단적으로 분포한다</a:t>
            </a:r>
            <a:r>
              <a:rPr lang="en-US" altLang="ko-KR" sz="1200" b="1" i="0" u="none" strike="noStrike" spc="-100">
                <a:solidFill>
                  <a:srgbClr val="00ad00"/>
                </a:solidFill>
                <a:ea typeface="THELuxGoB"/>
              </a:rPr>
              <a:t>.</a:t>
            </a:r>
            <a:endParaRPr lang="en-US" altLang="ko-KR" sz="1200" b="1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endParaRPr lang="en-US" sz="2200" b="0" i="0" u="none" strike="noStrike" spc="-100">
              <a:solidFill>
                <a:srgbClr val="00ad00"/>
              </a:solidFill>
              <a:latin typeface="THELuxGoB"/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endParaRPr lang="en-US" sz="2200" b="1" i="0" u="none" strike="noStrike" spc="-100">
              <a:solidFill>
                <a:srgbClr val="00ad00"/>
              </a:solidFill>
              <a:latin typeface="THELuxGoB"/>
              <a:ea typeface="THELuxGoB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4737100" y="622300"/>
            <a:ext cx="2057400" cy="1447800"/>
          </a:xfrm>
          <a:prstGeom prst="rect">
            <a:avLst/>
          </a:prstGeom>
        </p:spPr>
        <p:txBody>
          <a:bodyPr lIns="0" tIns="0" rIns="0" bIns="0" anchor="ctr"/>
          <a:lstStyle/>
          <a:p>
            <a:pPr lvl="0" algn="l">
              <a:lnSpc>
                <a:spcPct val="118689"/>
              </a:lnSpc>
              <a:defRPr/>
            </a:pPr>
            <a:r>
              <a:rPr lang="ko-KR" sz="2200" b="1" i="0" u="none" strike="noStrike" spc="-100">
                <a:solidFill>
                  <a:srgbClr val="00ad00"/>
                </a:solidFill>
                <a:ea typeface="THELuxGoB"/>
              </a:rPr>
              <a:t>부레옥잠</a:t>
            </a:r>
            <a:endParaRPr lang="ko-KR" sz="1200" b="1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r>
              <a:rPr lang="ko-KR" sz="1200" b="1" i="0" u="none" strike="noStrike" spc="-100">
                <a:solidFill>
                  <a:srgbClr val="00ad00"/>
                </a:solidFill>
                <a:ea typeface="THELuxGoB"/>
              </a:rPr>
              <a:t>수조에 기르기도 하고, 논이나 못에서 자란다.밑에서 잔뿌리가 많이 돋고 잎이 많이 달린다. 높이는 20~30㎝ 정도이다. </a:t>
            </a:r>
            <a:endParaRPr lang="ko-KR" sz="1200" b="0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endParaRPr lang="en-US" sz="2200" b="1" i="0" u="none" strike="noStrike" spc="-100">
              <a:solidFill>
                <a:srgbClr val="00ad00"/>
              </a:solidFill>
              <a:latin typeface="THELuxGoB"/>
              <a:ea typeface="THELuxGoB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759700" y="3441700"/>
            <a:ext cx="2057400" cy="1447800"/>
          </a:xfrm>
          <a:prstGeom prst="rect">
            <a:avLst/>
          </a:prstGeom>
        </p:spPr>
        <p:txBody>
          <a:bodyPr lIns="0" tIns="0" rIns="0" bIns="0" anchor="ctr"/>
          <a:lstStyle/>
          <a:p>
            <a:pPr lvl="0" algn="l">
              <a:lnSpc>
                <a:spcPct val="118689"/>
              </a:lnSpc>
              <a:defRPr/>
            </a:pPr>
            <a:r>
              <a:rPr lang="ko-KR" sz="2200" b="1" i="0" u="none" strike="noStrike" spc="-100">
                <a:solidFill>
                  <a:srgbClr val="00ad00"/>
                </a:solidFill>
                <a:ea typeface="THELuxGoB"/>
              </a:rPr>
              <a:t>갈대</a:t>
            </a:r>
            <a:endParaRPr lang="ko-KR" sz="2200" b="1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r>
              <a:rPr lang="ko-KR" sz="1200" b="1" i="0" u="none" strike="noStrike" spc="-100">
                <a:solidFill>
                  <a:srgbClr val="00ad00"/>
                </a:solidFill>
                <a:ea typeface="THELuxGoB"/>
              </a:rPr>
              <a:t>봄에서 가을에 채취하여 햇볕에 말리거나, 모래 속에 묻어 두어 신선한 것을 </a:t>
            </a:r>
            <a:r>
              <a:rPr lang="ko-KR" altLang="en-US" sz="1200" b="1" i="0" u="none" strike="noStrike" spc="-100">
                <a:solidFill>
                  <a:srgbClr val="00ad00"/>
                </a:solidFill>
                <a:ea typeface="THELuxGoB"/>
              </a:rPr>
              <a:t>사용</a:t>
            </a:r>
            <a:r>
              <a:rPr lang="ko-KR" sz="1200" b="1" i="0" u="none" strike="noStrike" spc="-100">
                <a:solidFill>
                  <a:srgbClr val="00ad00"/>
                </a:solidFill>
                <a:ea typeface="THELuxGoB"/>
              </a:rPr>
              <a:t>한다. 근에는단백질, 지방, 탄수화물이 함유되어</a:t>
            </a:r>
            <a:r>
              <a:rPr lang="ko-KR" altLang="en-US" sz="1200" b="1" i="0" u="none" strike="noStrike" spc="-100">
                <a:solidFill>
                  <a:srgbClr val="00ad00"/>
                </a:solidFill>
                <a:ea typeface="THELuxGoB"/>
              </a:rPr>
              <a:t> 있다</a:t>
            </a:r>
            <a:r>
              <a:rPr lang="en-US" altLang="ko-KR" sz="1200" b="1" i="0" u="none" strike="noStrike" spc="-100">
                <a:solidFill>
                  <a:srgbClr val="00ad00"/>
                </a:solidFill>
                <a:ea typeface="THELuxGoB"/>
              </a:rPr>
              <a:t>.</a:t>
            </a:r>
            <a:endParaRPr lang="en-US" altLang="ko-KR" sz="1200" b="0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endParaRPr lang="en-US" sz="2200" b="1" i="0" u="none" strike="noStrike" spc="-100">
              <a:solidFill>
                <a:srgbClr val="00ad00"/>
              </a:solidFill>
              <a:latin typeface="THELuxGoB"/>
              <a:ea typeface="THELuxGoB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737100" y="6299200"/>
            <a:ext cx="2057400" cy="1054100"/>
          </a:xfrm>
          <a:prstGeom prst="rect">
            <a:avLst/>
          </a:prstGeom>
        </p:spPr>
        <p:txBody>
          <a:bodyPr lIns="0" tIns="0" rIns="0" bIns="0" anchor="ctr"/>
          <a:lstStyle/>
          <a:p>
            <a:pPr lvl="0" algn="l">
              <a:lnSpc>
                <a:spcPct val="118689"/>
              </a:lnSpc>
              <a:defRPr/>
            </a:pPr>
            <a:r>
              <a:rPr lang="ko-KR" sz="2200" b="1" i="0" u="none" strike="noStrike" spc="-100">
                <a:solidFill>
                  <a:srgbClr val="00ad00"/>
                </a:solidFill>
                <a:ea typeface="THELuxGoB"/>
              </a:rPr>
              <a:t>애기부들</a:t>
            </a:r>
            <a:endParaRPr lang="ko-KR" sz="2200" b="1" i="0" u="none" strike="noStrike" spc="-100">
              <a:solidFill>
                <a:srgbClr val="00ad00"/>
              </a:solidFill>
              <a:ea typeface="THELuxGoB"/>
            </a:endParaRPr>
          </a:p>
          <a:p>
            <a:pPr lvl="0" algn="l">
              <a:lnSpc>
                <a:spcPct val="118689"/>
              </a:lnSpc>
              <a:defRPr/>
            </a:pPr>
            <a:r>
              <a:rPr lang="ko-KR" sz="1200" b="1" i="0" u="none" strike="noStrike" spc="-100">
                <a:solidFill>
                  <a:srgbClr val="00ad00"/>
                </a:solidFill>
                <a:ea typeface="THELuxGoB"/>
              </a:rPr>
              <a:t>높이 1.5~3m이고, 단단하여 곧게 자라며 지하경은 옆으로 뻗는다. 잎은 줄기를 나선형으로 돌면서 호생</a:t>
            </a:r>
            <a:r>
              <a:rPr lang="ko-KR" altLang="en-US" sz="1200" b="1" i="0" u="none" strike="noStrike" spc="-100">
                <a:solidFill>
                  <a:srgbClr val="00ad00"/>
                </a:solidFill>
                <a:ea typeface="THELuxGoB"/>
              </a:rPr>
              <a:t>한다</a:t>
            </a:r>
            <a:r>
              <a:rPr lang="en-US" altLang="ko-KR" sz="1200" b="1" i="0" u="none" strike="noStrike" spc="-100">
                <a:solidFill>
                  <a:srgbClr val="00ad00"/>
                </a:solidFill>
                <a:ea typeface="THELuxGoB"/>
              </a:rPr>
              <a:t>.</a:t>
            </a:r>
            <a:endParaRPr lang="en-US" altLang="ko-KR" sz="1200" b="1" i="0" u="none" strike="noStrike" spc="-100">
              <a:solidFill>
                <a:srgbClr val="00ad00"/>
              </a:solidFill>
              <a:ea typeface="THELuxGoB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8900" y="6680200"/>
            <a:ext cx="4038600" cy="762000"/>
          </a:xfrm>
          <a:prstGeom prst="rect">
            <a:avLst/>
          </a:prstGeom>
          <a:solidFill>
            <a:schemeClr val="lt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>
                <a:solidFill>
                  <a:schemeClr val="tx1"/>
                </a:solidFill>
              </a:rPr>
              <a:t>출처 </a:t>
            </a:r>
            <a:r>
              <a:rPr lang="en-US" altLang="ko-KR">
                <a:solidFill>
                  <a:schemeClr val="tx1"/>
                </a:solidFill>
              </a:rPr>
              <a:t>:</a:t>
            </a:r>
            <a:r>
              <a:rPr lang="ko-KR" altLang="en-US">
                <a:solidFill>
                  <a:schemeClr val="tx1"/>
                </a:solidFill>
              </a:rPr>
              <a:t> 국가표준식물목록</a:t>
            </a:r>
            <a:endParaRPr lang="en-US" altLang="ko-KR"/>
          </a:p>
          <a:p>
            <a:pPr lvl="0" algn="ctr">
              <a:defRPr/>
            </a:pPr>
            <a:r>
              <a:rPr lang="en-US" altLang="ko-KR">
                <a:solidFill>
                  <a:schemeClr val="tx1"/>
                </a:solidFill>
              </a:rPr>
              <a:t>http://www.nature.go.kr/kpni/index.do:</a:t>
            </a:r>
            <a:r>
              <a:rPr lang="ko-KR" altLang="en-US">
                <a:solidFill>
                  <a:schemeClr val="tx1"/>
                </a:solidFill>
              </a:rPr>
              <a:t> </a:t>
            </a:r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 rotWithShape="1">
          <a:blip r:embed="rId16"/>
          <a:stretch>
            <a:fillRect/>
          </a:stretch>
        </p:blipFill>
        <p:spPr>
          <a:xfrm>
            <a:off x="1079500" y="4241800"/>
            <a:ext cx="1904999" cy="1276350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 rotWithShape="1">
          <a:blip r:embed="rId17"/>
          <a:stretch>
            <a:fillRect/>
          </a:stretch>
        </p:blipFill>
        <p:spPr>
          <a:xfrm>
            <a:off x="6929087" y="431799"/>
            <a:ext cx="2456212" cy="1295400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18"/>
          <a:stretch>
            <a:fillRect/>
          </a:stretch>
        </p:blipFill>
        <p:spPr>
          <a:xfrm>
            <a:off x="7785101" y="4622800"/>
            <a:ext cx="2167466" cy="1219200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19"/>
          <a:stretch>
            <a:fillRect/>
          </a:stretch>
        </p:blipFill>
        <p:spPr>
          <a:xfrm>
            <a:off x="6826474" y="6175262"/>
            <a:ext cx="2101626" cy="12669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00AD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47700" y="876300"/>
            <a:ext cx="9283700" cy="22479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그렇다면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,,</a:t>
            </a:r>
          </a:p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우리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지역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하천에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하천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정화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식물을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조성하러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L"/>
              </a:rPr>
              <a:t>가볼까요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L"/>
              </a:rPr>
              <a:t>?</a:t>
            </a:r>
          </a:p>
          <a:p>
            <a:pPr algn="l" lvl="0">
              <a:lnSpc>
                <a:spcPct val="144503"/>
              </a:lnSpc>
            </a:pPr>
            <a:r>
              <a:rPr lang="en-US" sz="14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163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47700" y="1638300"/>
            <a:ext cx="5105400" cy="7239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지역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사회와의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협력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방안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-420000">
            <a:off x="4508500" y="3467100"/>
            <a:ext cx="1231900" cy="1828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309100" y="2743200"/>
            <a:ext cx="1549400" cy="15748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029200" y="2171700"/>
            <a:ext cx="6248400" cy="4610100"/>
          </a:xfrm>
          <a:prstGeom prst="rect">
            <a:avLst/>
          </a:prstGeom>
        </p:spPr>
      </p:pic>
      <p:sp>
        <p:nvSpPr>
          <p:cNvPr name="TextBox 6" id="6"/>
          <p:cNvSpPr txBox="true"/>
          <p:nvPr/>
        </p:nvSpPr>
        <p:spPr>
          <a:xfrm rot="0">
            <a:off x="6108700" y="2527300"/>
            <a:ext cx="3098800" cy="9652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ctr" lvl="0">
              <a:lnSpc>
                <a:spcPct val="86320"/>
              </a:lnSpc>
            </a:pP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하천</a:t>
            </a:r>
            <a:r>
              <a:rPr lang="en-US" sz="3100" b="true" i="false" u="none" strike="noStrike" spc="-200">
                <a:solidFill>
                  <a:srgbClr val="868787"/>
                </a:solidFill>
                <a:latin typeface="THELuxGoB"/>
              </a:rPr>
              <a:t> </a:t>
            </a: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복원</a:t>
            </a:r>
            <a:r>
              <a:rPr lang="en-US" sz="3100" b="true" i="false" u="none" strike="noStrike" spc="-200">
                <a:solidFill>
                  <a:srgbClr val="868787"/>
                </a:solidFill>
                <a:latin typeface="THELuxGoB"/>
              </a:rPr>
              <a:t> </a:t>
            </a: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프로젝트</a:t>
            </a:r>
            <a:r>
              <a:rPr lang="en-US" sz="3100" b="true" i="false" u="none" strike="noStrike" spc="-200">
                <a:solidFill>
                  <a:srgbClr val="868787"/>
                </a:solidFill>
                <a:latin typeface="THELuxGoB"/>
              </a:rPr>
              <a:t> </a:t>
            </a:r>
            <a:r>
              <a:rPr lang="ko-KR" sz="3100" b="true" i="false" u="none" strike="noStrike" spc="-200">
                <a:solidFill>
                  <a:srgbClr val="868787"/>
                </a:solidFill>
                <a:ea typeface="THELuxGoB"/>
              </a:rPr>
              <a:t>계획서</a:t>
            </a:r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647700" y="4775200"/>
            <a:ext cx="50800" cy="9398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7835900" y="3784600"/>
            <a:ext cx="2857500" cy="3721100"/>
          </a:xfrm>
          <a:prstGeom prst="rect">
            <a:avLst/>
          </a:prstGeom>
        </p:spPr>
      </p:pic>
      <p:sp>
        <p:nvSpPr>
          <p:cNvPr name="TextBox 9" id="9"/>
          <p:cNvSpPr txBox="true"/>
          <p:nvPr/>
        </p:nvSpPr>
        <p:spPr>
          <a:xfrm rot="0">
            <a:off x="901700" y="4953000"/>
            <a:ext cx="3835400" cy="5334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지역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사회와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연계한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하천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복원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프로젝트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계획서를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선생님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설명에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따라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작성해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 </a:t>
            </a:r>
            <a:r>
              <a:rPr lang="ko-KR" sz="1600" b="false" i="false" u="none" strike="noStrike" spc="-100">
                <a:solidFill>
                  <a:srgbClr val="FFFFFF"/>
                </a:solidFill>
                <a:ea typeface="THELuxGoB"/>
              </a:rPr>
              <a:t>보아요</a:t>
            </a:r>
            <a:r>
              <a:rPr lang="en-US" sz="1600" b="false" i="false" u="none" strike="noStrike" spc="-100">
                <a:solidFill>
                  <a:srgbClr val="FFFFFF"/>
                </a:solidFill>
                <a:latin typeface="THELuxGoB"/>
              </a:rPr>
              <a:t>!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00AD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57700" y="3124200"/>
            <a:ext cx="990600" cy="952500"/>
          </a:xfrm>
          <a:prstGeom prst="rect">
            <a:avLst/>
          </a:prstGeom>
        </p:spPr>
        <p:txBody>
          <a:bodyPr anchor="ctr" rtlCol="false" lIns="0" tIns="0" rIns="0" bIns="0"/>
          <a:lstStyle/>
          <a:p>
            <a:pPr algn="l" lvl="0">
              <a:lnSpc>
                <a:spcPct val="103749"/>
              </a:lnSpc>
            </a:pPr>
            <a:r>
              <a:rPr lang="ko-KR" sz="4100" b="false" i="false" u="none" strike="noStrike" spc="-200">
                <a:solidFill>
                  <a:srgbClr val="FFFFFF"/>
                </a:solidFill>
                <a:ea typeface="THELuxGoB"/>
              </a:rPr>
              <a:t>끝</a:t>
            </a:r>
            <a:r>
              <a:rPr lang="en-US" sz="4100" b="false" i="false" u="none" strike="noStrike" spc="-200">
                <a:solidFill>
                  <a:srgbClr val="FFFFFF"/>
                </a:solidFill>
                <a:latin typeface="THELuxGoB"/>
              </a:rPr>
              <a:t>!!</a:t>
            </a:r>
          </a:p>
          <a:p>
            <a:pPr algn="l" lvl="0">
              <a:lnSpc>
                <a:spcPct val="144503"/>
              </a:lnSpc>
            </a:pPr>
            <a:r>
              <a:rPr lang="en-US" sz="1400" b="false" i="false" u="none" strike="noStrike">
                <a:solidFill>
                  <a:srgbClr val="FFFFFF"/>
                </a:solidFill>
                <a:latin typeface="THELuxGoL"/>
              </a:rPr>
              <a:t/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141</ep:Words>
  <ep:PresentationFormat>On-screen Show (4:3)</ep:PresentationFormat>
  <ep:Paragraphs>29</ep:Paragraphs>
  <ep:Slides>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2006-08-16T00:00:00.000</dcterms:created>
  <cp:lastModifiedBy>User</cp:lastModifiedBy>
  <dcterms:modified xsi:type="dcterms:W3CDTF">2025-06-15T14:24:21.942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