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99" r:id="rId3"/>
    <p:sldId id="313" r:id="rId4"/>
    <p:sldId id="314" r:id="rId5"/>
    <p:sldId id="315" r:id="rId6"/>
    <p:sldId id="327" r:id="rId7"/>
    <p:sldId id="312" r:id="rId8"/>
    <p:sldId id="319" r:id="rId9"/>
    <p:sldId id="321" r:id="rId10"/>
    <p:sldId id="317" r:id="rId11"/>
    <p:sldId id="328" r:id="rId12"/>
    <p:sldId id="322" r:id="rId13"/>
    <p:sldId id="323" r:id="rId14"/>
    <p:sldId id="324" r:id="rId15"/>
    <p:sldId id="325" r:id="rId16"/>
    <p:sldId id="326" r:id="rId17"/>
    <p:sldId id="316" r:id="rId18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밝은 스타일 3 - 강조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TxStyle/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TxStyle/>
      <a:tcStyle>
        <a:tcBdr>
          <a:left>
            <a:ln>
              <a:noFill/>
            </a:ln>
          </a:left>
        </a:tcBdr>
      </a:tcStyle>
    </a:seCell>
    <a:swCell>
      <a:tcTxStyle/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>
          <a:left>
            <a:ln>
              <a:noFill/>
            </a:ln>
          </a:left>
        </a:tcBdr>
      </a:tcStyle>
    </a:neCell>
    <a:nwCell>
      <a:tcTxStyle/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TxStyle/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TxStyle/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TxStyle/>
      <a:tcStyle>
        <a:tcBdr>
          <a:left>
            <a:ln>
              <a:noFill/>
            </a:ln>
          </a:left>
        </a:tcBdr>
      </a:tcStyle>
    </a:seCell>
    <a:swCell>
      <a:tcTxStyle/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>
          <a:left>
            <a:ln>
              <a:noFill/>
            </a:ln>
          </a:left>
        </a:tcBdr>
      </a:tcStyle>
    </a:neCell>
    <a:nwCell>
      <a:tcTxStyle/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어두운 스타일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TxStyle/>
      <a:tcStyle>
        <a:tcBdr>
          <a:left>
            <a:ln>
              <a:noFill/>
            </a:ln>
          </a:left>
        </a:tcBdr>
      </a:tcStyle>
    </a:seCell>
    <a:swCell>
      <a:tcTxStyle/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>
          <a:left>
            <a:ln>
              <a:noFill/>
            </a:ln>
          </a:left>
        </a:tcBdr>
      </a:tcStyle>
    </a:neCell>
    <a:nwCell>
      <a:tcTxStyle/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31165" autoAdjust="0"/>
    <p:restoredTop sz="96279" autoAdjust="0"/>
  </p:normalViewPr>
  <p:slideViewPr>
    <p:cSldViewPr>
      <p:cViewPr varScale="1">
        <p:scale>
          <a:sx n="100" d="100"/>
          <a:sy n="100" d="100"/>
        </p:scale>
        <p:origin x="72" y="1038"/>
      </p:cViewPr>
      <p:guideLst>
        <p:guide orient="horz" pos="1617"/>
        <p:guide pos="287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912" y="96"/>
      </p:cViewPr>
    </p:cSldViewPr>
  </p:notes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presProps" Target="presProps.xml"  /><Relationship Id="rId2" Type="http://schemas.openxmlformats.org/officeDocument/2006/relationships/notesMaster" Target="notesMasters/notesMaster1.xml"  /><Relationship Id="rId20" Type="http://schemas.openxmlformats.org/officeDocument/2006/relationships/viewProps" Target="viewProps.xml"  /><Relationship Id="rId21" Type="http://schemas.openxmlformats.org/officeDocument/2006/relationships/theme" Target="theme/theme1.xml"  /><Relationship Id="rId22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F0282AB2-F6B5-421B-8E06-9B8B9E17F3C0}" type="datetime1">
              <a:rPr lang="ko-KR" altLang="en-US"/>
              <a:pPr lvl="0">
                <a:defRPr/>
              </a:pPr>
              <a:t>2025-07-07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두 번째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세 번째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네 번째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 번째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9F77B72B-A0C8-4269-82D2-EC00DA69B44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41980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2.xml"  /></Relationships>
</file>

<file path=ppt/notesSlides/_rels/notesSlide12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3.xml"  /></Relationships>
</file>

<file path=ppt/notesSlides/_rels/notesSlide13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4.xml"  /></Relationships>
</file>

<file path=ppt/notesSlides/_rels/notesSlide14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5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2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3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4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6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7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8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9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0.xml" 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상단</a:t>
            </a:r>
            <a:r>
              <a:rPr lang="en-US" altLang="ko-KR" dirty="0"/>
              <a:t>: </a:t>
            </a:r>
            <a:r>
              <a:rPr lang="ko-KR" altLang="en-US" dirty="0"/>
              <a:t>유형</a:t>
            </a:r>
            <a:r>
              <a:rPr lang="en-US" altLang="ko-KR" dirty="0"/>
              <a:t>, </a:t>
            </a:r>
            <a:r>
              <a:rPr lang="ko-KR" altLang="en-US" dirty="0"/>
              <a:t>프로그램명</a:t>
            </a:r>
            <a:endParaRPr lang="en-US" altLang="ko-KR" dirty="0"/>
          </a:p>
          <a:p>
            <a:r>
              <a:rPr lang="ko-KR" altLang="en-US" dirty="0"/>
              <a:t>중앙</a:t>
            </a:r>
            <a:r>
              <a:rPr lang="en-US" altLang="ko-KR" dirty="0"/>
              <a:t>: </a:t>
            </a:r>
            <a:r>
              <a:rPr lang="ko-KR" altLang="en-US" dirty="0"/>
              <a:t>차시 주제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7B72B-A0C8-4269-82D2-EC00DA69B44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3216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E31CE-FD27-A48E-0FDD-21BD4A2D6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>
            <a:extLst>
              <a:ext uri="{FF2B5EF4-FFF2-40B4-BE49-F238E27FC236}">
                <a16:creationId xmlns:a16="http://schemas.microsoft.com/office/drawing/2014/main" id="{FA12BE9A-D21A-2D3B-DF4F-DAF0472CC3F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4">
            <a:extLst>
              <a:ext uri="{FF2B5EF4-FFF2-40B4-BE49-F238E27FC236}">
                <a16:creationId xmlns:a16="http://schemas.microsoft.com/office/drawing/2014/main" id="{8585AEF5-7F1C-1DD3-C88E-09BF61CAB0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>
            <a:extLst>
              <a:ext uri="{FF2B5EF4-FFF2-40B4-BE49-F238E27FC236}">
                <a16:creationId xmlns:a16="http://schemas.microsoft.com/office/drawing/2014/main" id="{66C783D8-A9E2-C732-F23F-3E1C474275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0591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67B0F-81C2-C94E-E8A9-1AF48B73A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>
            <a:extLst>
              <a:ext uri="{FF2B5EF4-FFF2-40B4-BE49-F238E27FC236}">
                <a16:creationId xmlns:a16="http://schemas.microsoft.com/office/drawing/2014/main" id="{B1E871A3-4C17-3082-0028-73056E4395D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4">
            <a:extLst>
              <a:ext uri="{FF2B5EF4-FFF2-40B4-BE49-F238E27FC236}">
                <a16:creationId xmlns:a16="http://schemas.microsoft.com/office/drawing/2014/main" id="{C5C15A0D-5271-8003-BB26-251424419B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 dirty="0"/>
          </a:p>
        </p:txBody>
      </p:sp>
      <p:sp>
        <p:nvSpPr>
          <p:cNvPr id="4" name="슬라이드 번호 개체 틀 6">
            <a:extLst>
              <a:ext uri="{FF2B5EF4-FFF2-40B4-BE49-F238E27FC236}">
                <a16:creationId xmlns:a16="http://schemas.microsoft.com/office/drawing/2014/main" id="{5B1BC57A-F96F-D876-199C-A845DFA7B0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9555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716AB-CE68-A1FA-A41E-7668872A8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>
            <a:extLst>
              <a:ext uri="{FF2B5EF4-FFF2-40B4-BE49-F238E27FC236}">
                <a16:creationId xmlns:a16="http://schemas.microsoft.com/office/drawing/2014/main" id="{EA425EF3-1457-63BF-DC03-D80A36C238D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4">
            <a:extLst>
              <a:ext uri="{FF2B5EF4-FFF2-40B4-BE49-F238E27FC236}">
                <a16:creationId xmlns:a16="http://schemas.microsoft.com/office/drawing/2014/main" id="{C52E9B2F-AEFC-6C0F-7F24-30B37B31F3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>
            <a:extLst>
              <a:ext uri="{FF2B5EF4-FFF2-40B4-BE49-F238E27FC236}">
                <a16:creationId xmlns:a16="http://schemas.microsoft.com/office/drawing/2014/main" id="{6A98D520-AE0D-D1DC-73FC-FA20235229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00853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483E7-BEE8-71AB-CA94-FED4DAD11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>
            <a:extLst>
              <a:ext uri="{FF2B5EF4-FFF2-40B4-BE49-F238E27FC236}">
                <a16:creationId xmlns:a16="http://schemas.microsoft.com/office/drawing/2014/main" id="{9DBC8A7B-A67E-DC84-0858-6586C9843187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4">
            <a:extLst>
              <a:ext uri="{FF2B5EF4-FFF2-40B4-BE49-F238E27FC236}">
                <a16:creationId xmlns:a16="http://schemas.microsoft.com/office/drawing/2014/main" id="{588FDDF4-4A4B-D83A-7C89-7244D44EE6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>
            <a:extLst>
              <a:ext uri="{FF2B5EF4-FFF2-40B4-BE49-F238E27FC236}">
                <a16:creationId xmlns:a16="http://schemas.microsoft.com/office/drawing/2014/main" id="{76275561-73B4-12DB-809E-2332C271D6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60816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566D8-A675-DB6C-C13B-E7CA1E0F8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>
            <a:extLst>
              <a:ext uri="{FF2B5EF4-FFF2-40B4-BE49-F238E27FC236}">
                <a16:creationId xmlns:a16="http://schemas.microsoft.com/office/drawing/2014/main" id="{70132413-6F92-421F-4D05-8D85398FFE38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4">
            <a:extLst>
              <a:ext uri="{FF2B5EF4-FFF2-40B4-BE49-F238E27FC236}">
                <a16:creationId xmlns:a16="http://schemas.microsoft.com/office/drawing/2014/main" id="{82EBF2E3-0853-FA48-8EDD-BCC4D352F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 dirty="0"/>
          </a:p>
        </p:txBody>
      </p:sp>
      <p:sp>
        <p:nvSpPr>
          <p:cNvPr id="4" name="슬라이드 번호 개체 틀 6">
            <a:extLst>
              <a:ext uri="{FF2B5EF4-FFF2-40B4-BE49-F238E27FC236}">
                <a16:creationId xmlns:a16="http://schemas.microsoft.com/office/drawing/2014/main" id="{0DFD3F8F-9EF4-9B97-D6B8-6B0D2B00C9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0144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학습목표 또는 핵심 질문 삽입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7B72B-A0C8-4269-82D2-EC00DA69B44F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781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7B72B-A0C8-4269-82D2-EC00DA69B44F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1170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18E09-01C2-5A28-07A6-8C6FBCD39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518DF0B-BA12-5703-6C66-E7594E8014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691FBD0-2AD2-ECF8-CA22-6E2CD1DFA7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5FE0588-DC4C-A618-5C3E-425A3E091F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7B72B-A0C8-4269-82D2-EC00DA69B44F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8168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 dirty="0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5734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D2862-310B-8504-196F-54E23530F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>
            <a:extLst>
              <a:ext uri="{FF2B5EF4-FFF2-40B4-BE49-F238E27FC236}">
                <a16:creationId xmlns:a16="http://schemas.microsoft.com/office/drawing/2014/main" id="{2EFECA19-E462-5A96-678E-273CDFE62AFC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4">
            <a:extLst>
              <a:ext uri="{FF2B5EF4-FFF2-40B4-BE49-F238E27FC236}">
                <a16:creationId xmlns:a16="http://schemas.microsoft.com/office/drawing/2014/main" id="{687F7A81-4E0A-5C68-B9EC-2107C6C7DC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 dirty="0"/>
          </a:p>
        </p:txBody>
      </p:sp>
      <p:sp>
        <p:nvSpPr>
          <p:cNvPr id="4" name="슬라이드 번호 개체 틀 6">
            <a:extLst>
              <a:ext uri="{FF2B5EF4-FFF2-40B4-BE49-F238E27FC236}">
                <a16:creationId xmlns:a16="http://schemas.microsoft.com/office/drawing/2014/main" id="{BB6CE1ED-E297-F6DA-7AD7-10A1FB2DDD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3717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DAFC1-ED36-053A-E9B3-5879578D0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>
            <a:extLst>
              <a:ext uri="{FF2B5EF4-FFF2-40B4-BE49-F238E27FC236}">
                <a16:creationId xmlns:a16="http://schemas.microsoft.com/office/drawing/2014/main" id="{0BA26624-B2F1-C706-7DB0-56EE5F99134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4">
            <a:extLst>
              <a:ext uri="{FF2B5EF4-FFF2-40B4-BE49-F238E27FC236}">
                <a16:creationId xmlns:a16="http://schemas.microsoft.com/office/drawing/2014/main" id="{12BBDFE5-D3C8-310F-593C-4D38690A4F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 dirty="0"/>
          </a:p>
        </p:txBody>
      </p:sp>
      <p:sp>
        <p:nvSpPr>
          <p:cNvPr id="4" name="슬라이드 번호 개체 틀 6">
            <a:extLst>
              <a:ext uri="{FF2B5EF4-FFF2-40B4-BE49-F238E27FC236}">
                <a16:creationId xmlns:a16="http://schemas.microsoft.com/office/drawing/2014/main" id="{5145A962-2F86-47B8-93FA-5002A8C4B8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8531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39240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CFCF3-4E6A-C8E7-002B-22D8F25E1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>
            <a:extLst>
              <a:ext uri="{FF2B5EF4-FFF2-40B4-BE49-F238E27FC236}">
                <a16:creationId xmlns:a16="http://schemas.microsoft.com/office/drawing/2014/main" id="{63FDBC83-4A11-534D-990E-29CFA539EFC5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4">
            <a:extLst>
              <a:ext uri="{FF2B5EF4-FFF2-40B4-BE49-F238E27FC236}">
                <a16:creationId xmlns:a16="http://schemas.microsoft.com/office/drawing/2014/main" id="{27F7D2E8-8A7F-C841-4427-F15DF412DB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>
            <a:extLst>
              <a:ext uri="{FF2B5EF4-FFF2-40B4-BE49-F238E27FC236}">
                <a16:creationId xmlns:a16="http://schemas.microsoft.com/office/drawing/2014/main" id="{75A143F6-7CA4-53C0-B12E-E74F9F590D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7162108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07958-54B2-417D-8472-037CA15EFA08}" type="datetimeFigureOut">
              <a:rPr lang="ko-KR" altLang="en-US" smtClean="0"/>
              <a:pPr/>
              <a:t>2025-07-07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1.xml"  /><Relationship Id="rId3" Type="http://schemas.openxmlformats.org/officeDocument/2006/relationships/image" Target="../media/image1.png"  /><Relationship Id="rId4" Type="http://schemas.openxmlformats.org/officeDocument/2006/relationships/image" Target="../media/image2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9.xml"  /><Relationship Id="rId3" Type="http://schemas.openxmlformats.org/officeDocument/2006/relationships/image" Target="../media/image15.png"  /><Relationship Id="rId4" Type="http://schemas.openxmlformats.org/officeDocument/2006/relationships/image" Target="../media/image13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10.xml"  /><Relationship Id="rId3" Type="http://schemas.openxmlformats.org/officeDocument/2006/relationships/image" Target="../media/image13.png"  /><Relationship Id="rId4" Type="http://schemas.openxmlformats.org/officeDocument/2006/relationships/image" Target="../media/image15.png"  /><Relationship Id="rId5" Type="http://schemas.openxmlformats.org/officeDocument/2006/relationships/image" Target="../media/image16.png"  /><Relationship Id="rId6" Type="http://schemas.openxmlformats.org/officeDocument/2006/relationships/image" Target="../media/image17.sv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10" Type="http://schemas.openxmlformats.org/officeDocument/2006/relationships/hyperlink" Target="https://www.sscf2016.or.kr/board_list.do?mn_key=03030300&amp;brd_key=27" TargetMode="External" /><Relationship Id="rId11" Type="http://schemas.openxmlformats.org/officeDocument/2006/relationships/image" Target="../media/image15.png"  /><Relationship Id="rId12" Type="http://schemas.openxmlformats.org/officeDocument/2006/relationships/image" Target="../media/image18.png"  /><Relationship Id="rId13" Type="http://schemas.openxmlformats.org/officeDocument/2006/relationships/image" Target="../media/image19.svg"  /><Relationship Id="rId2" Type="http://schemas.openxmlformats.org/officeDocument/2006/relationships/notesSlide" Target="../notesSlides/notesSlide11.xml"  /><Relationship Id="rId3" Type="http://schemas.openxmlformats.org/officeDocument/2006/relationships/image" Target="../media/image13.png"  /><Relationship Id="rId4" Type="http://schemas.openxmlformats.org/officeDocument/2006/relationships/hyperlink" Target="https://blog.naver.com/swenvedu" TargetMode="External" /><Relationship Id="rId5" Type="http://schemas.openxmlformats.org/officeDocument/2006/relationships/hyperlink" Target="https://www.swdodream.or.kr/" TargetMode="External" /><Relationship Id="rId6" Type="http://schemas.openxmlformats.org/officeDocument/2006/relationships/hyperlink" Target="https://www.suwoneco.com/" TargetMode="External" /><Relationship Id="rId7" Type="http://schemas.openxmlformats.org/officeDocument/2006/relationships/hyperlink" Target="https://www.ggecocenter.or.kr/" TargetMode="External" /><Relationship Id="rId8" Type="http://schemas.openxmlformats.org/officeDocument/2006/relationships/hyperlink" Target="https://www.suwon.go.kr/web/iwarbor/index.do" TargetMode="External" /><Relationship Id="rId9" Type="http://schemas.openxmlformats.org/officeDocument/2006/relationships/hyperlink" Target="https://www.suwon.go.kr/web/yharbor/index.do" TargetMode="External"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10" Type="http://schemas.openxmlformats.org/officeDocument/2006/relationships/hyperlink" Target="https://www.suwon.go.kr/web/iwarbor/index.do" TargetMode="External" /><Relationship Id="rId11" Type="http://schemas.openxmlformats.org/officeDocument/2006/relationships/hyperlink" Target="https://www.suwon.go.kr/web/yharbor/index.do" TargetMode="External" /><Relationship Id="rId12" Type="http://schemas.openxmlformats.org/officeDocument/2006/relationships/hyperlink" Target="https://www.sscf2016.or.kr/board_list.do?mn_key=03030300&amp;brd_key=27" TargetMode="External" /><Relationship Id="rId13" Type="http://schemas.openxmlformats.org/officeDocument/2006/relationships/hyperlink" Target="https://www.suwoneco.com/" TargetMode="External" /><Relationship Id="rId2" Type="http://schemas.openxmlformats.org/officeDocument/2006/relationships/notesSlide" Target="../notesSlides/notesSlide12.xml"  /><Relationship Id="rId3" Type="http://schemas.openxmlformats.org/officeDocument/2006/relationships/image" Target="../media/image13.png"  /><Relationship Id="rId4" Type="http://schemas.openxmlformats.org/officeDocument/2006/relationships/image" Target="../media/image15.png"  /><Relationship Id="rId5" Type="http://schemas.openxmlformats.org/officeDocument/2006/relationships/image" Target="../media/image16.png"  /><Relationship Id="rId6" Type="http://schemas.openxmlformats.org/officeDocument/2006/relationships/image" Target="../media/image17.svg"  /><Relationship Id="rId7" Type="http://schemas.openxmlformats.org/officeDocument/2006/relationships/hyperlink" Target="https://blog.naver.com/swenvedu" TargetMode="External" /><Relationship Id="rId8" Type="http://schemas.openxmlformats.org/officeDocument/2006/relationships/hyperlink" Target="https://www.swdodream.or.kr/" TargetMode="External" /><Relationship Id="rId9" Type="http://schemas.openxmlformats.org/officeDocument/2006/relationships/hyperlink" Target="https://www.ggecocenter.or.kr/" TargetMode="External"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3.xml"  /><Relationship Id="rId10" Type="http://schemas.openxmlformats.org/officeDocument/2006/relationships/image" Target="../media/image23.svg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3.png"  /><Relationship Id="rId4" Type="http://schemas.openxmlformats.org/officeDocument/2006/relationships/image" Target="../media/image15.png"  /><Relationship Id="rId5" Type="http://schemas.openxmlformats.org/officeDocument/2006/relationships/image" Target="../media/image16.png"  /><Relationship Id="rId6" Type="http://schemas.openxmlformats.org/officeDocument/2006/relationships/image" Target="../media/image17.svg"  /><Relationship Id="rId7" Type="http://schemas.openxmlformats.org/officeDocument/2006/relationships/image" Target="../media/image20.png"  /><Relationship Id="rId8" Type="http://schemas.openxmlformats.org/officeDocument/2006/relationships/image" Target="../media/image21.svg"  /><Relationship Id="rId9" Type="http://schemas.openxmlformats.org/officeDocument/2006/relationships/image" Target="../media/image22.pn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14.xml"  /><Relationship Id="rId3" Type="http://schemas.openxmlformats.org/officeDocument/2006/relationships/image" Target="../media/image8.png"  /><Relationship Id="rId4" Type="http://schemas.openxmlformats.org/officeDocument/2006/relationships/image" Target="../media/image9.sv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6.png"  /><Relationship Id="rId3" Type="http://schemas.openxmlformats.org/officeDocument/2006/relationships/image" Target="../media/image7.svg"  /><Relationship Id="rId4" Type="http://schemas.openxmlformats.org/officeDocument/2006/relationships/image" Target="../media/image8.png"  /><Relationship Id="rId5" Type="http://schemas.openxmlformats.org/officeDocument/2006/relationships/image" Target="../media/image9.sv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2.xml"  /><Relationship Id="rId3" Type="http://schemas.openxmlformats.org/officeDocument/2006/relationships/image" Target="../media/image3.png"  /><Relationship Id="rId4" Type="http://schemas.openxmlformats.org/officeDocument/2006/relationships/image" Target="../media/image4.sv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3.xml"  /><Relationship Id="rId3" Type="http://schemas.openxmlformats.org/officeDocument/2006/relationships/image" Target="../media/image3.png"  /><Relationship Id="rId4" Type="http://schemas.openxmlformats.org/officeDocument/2006/relationships/image" Target="../media/image4.sv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png"  /><Relationship Id="rId4" Type="http://schemas.openxmlformats.org/officeDocument/2006/relationships/image" Target="../media/image4.sv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5.xml"  /><Relationship Id="rId3" Type="http://schemas.openxmlformats.org/officeDocument/2006/relationships/image" Target="../media/image6.png"  /><Relationship Id="rId4" Type="http://schemas.openxmlformats.org/officeDocument/2006/relationships/image" Target="../media/image7.svg"  /><Relationship Id="rId5" Type="http://schemas.openxmlformats.org/officeDocument/2006/relationships/image" Target="../media/image8.png"  /><Relationship Id="rId6" Type="http://schemas.openxmlformats.org/officeDocument/2006/relationships/image" Target="../media/image9.svg"  /><Relationship Id="rId7" Type="http://schemas.openxmlformats.org/officeDocument/2006/relationships/image" Target="../media/image10.png"  /><Relationship Id="rId8" Type="http://schemas.openxmlformats.org/officeDocument/2006/relationships/image" Target="../media/image11.png"  /><Relationship Id="rId9" Type="http://schemas.openxmlformats.org/officeDocument/2006/relationships/image" Target="../media/image12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8.png"  /><Relationship Id="rId4" Type="http://schemas.openxmlformats.org/officeDocument/2006/relationships/image" Target="../media/image9.sv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7.xml"  /><Relationship Id="rId3" Type="http://schemas.openxmlformats.org/officeDocument/2006/relationships/image" Target="../media/image8.png"  /><Relationship Id="rId4" Type="http://schemas.openxmlformats.org/officeDocument/2006/relationships/image" Target="../media/image9.sv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8.xml"  /><Relationship Id="rId3" Type="http://schemas.openxmlformats.org/officeDocument/2006/relationships/image" Target="../media/image13.png"  /><Relationship Id="rId4" Type="http://schemas.openxmlformats.org/officeDocument/2006/relationships/image" Target="../media/image14.pn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래픽 4">
            <a:extLst>
              <a:ext uri="{FF2B5EF4-FFF2-40B4-BE49-F238E27FC236}">
                <a16:creationId xmlns:a16="http://schemas.microsoft.com/office/drawing/2014/main" id="{E41C5176-0362-C05A-0DAF-2C20B59889C1}"/>
              </a:ext>
            </a:extLst>
          </p:cNvPr>
          <p:cNvSpPr/>
          <p:nvPr/>
        </p:nvSpPr>
        <p:spPr>
          <a:xfrm>
            <a:off x="1327625" y="1162417"/>
            <a:ext cx="6488751" cy="2849493"/>
          </a:xfrm>
          <a:custGeom>
            <a:avLst/>
            <a:gdLst>
              <a:gd name="connsiteX0" fmla="*/ 5137265 w 6488751"/>
              <a:gd name="connsiteY0" fmla="*/ 0 h 2849493"/>
              <a:gd name="connsiteX1" fmla="*/ 4143990 w 6488751"/>
              <a:gd name="connsiteY1" fmla="*/ 458721 h 2849493"/>
              <a:gd name="connsiteX2" fmla="*/ 3150715 w 6488751"/>
              <a:gd name="connsiteY2" fmla="*/ 0 h 2849493"/>
              <a:gd name="connsiteX3" fmla="*/ 2251101 w 6488751"/>
              <a:gd name="connsiteY3" fmla="*/ 361553 h 2849493"/>
              <a:gd name="connsiteX4" fmla="*/ 1351487 w 6488751"/>
              <a:gd name="connsiteY4" fmla="*/ 0 h 2849493"/>
              <a:gd name="connsiteX5" fmla="*/ 0 w 6488751"/>
              <a:gd name="connsiteY5" fmla="*/ 1424747 h 2849493"/>
              <a:gd name="connsiteX6" fmla="*/ 1351487 w 6488751"/>
              <a:gd name="connsiteY6" fmla="*/ 2849494 h 2849493"/>
              <a:gd name="connsiteX7" fmla="*/ 2251101 w 6488751"/>
              <a:gd name="connsiteY7" fmla="*/ 2487941 h 2849493"/>
              <a:gd name="connsiteX8" fmla="*/ 3150715 w 6488751"/>
              <a:gd name="connsiteY8" fmla="*/ 2849494 h 2849493"/>
              <a:gd name="connsiteX9" fmla="*/ 4143990 w 6488751"/>
              <a:gd name="connsiteY9" fmla="*/ 2390773 h 2849493"/>
              <a:gd name="connsiteX10" fmla="*/ 5137265 w 6488751"/>
              <a:gd name="connsiteY10" fmla="*/ 2849494 h 2849493"/>
              <a:gd name="connsiteX11" fmla="*/ 6488752 w 6488751"/>
              <a:gd name="connsiteY11" fmla="*/ 1424747 h 2849493"/>
              <a:gd name="connsiteX12" fmla="*/ 5137265 w 6488751"/>
              <a:gd name="connsiteY12" fmla="*/ 0 h 2849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88751" h="2849493">
                <a:moveTo>
                  <a:pt x="5137265" y="0"/>
                </a:moveTo>
                <a:cubicBezTo>
                  <a:pt x="4744472" y="0"/>
                  <a:pt x="4390897" y="176704"/>
                  <a:pt x="4143990" y="458721"/>
                </a:cubicBezTo>
                <a:cubicBezTo>
                  <a:pt x="3897083" y="176704"/>
                  <a:pt x="3543508" y="0"/>
                  <a:pt x="3150715" y="0"/>
                </a:cubicBezTo>
                <a:cubicBezTo>
                  <a:pt x="2805206" y="0"/>
                  <a:pt x="2490044" y="136744"/>
                  <a:pt x="2251101" y="361553"/>
                </a:cubicBezTo>
                <a:cubicBezTo>
                  <a:pt x="2012159" y="136648"/>
                  <a:pt x="1696996" y="0"/>
                  <a:pt x="1351487" y="0"/>
                </a:cubicBezTo>
                <a:cubicBezTo>
                  <a:pt x="605120" y="0"/>
                  <a:pt x="0" y="637916"/>
                  <a:pt x="0" y="1424747"/>
                </a:cubicBezTo>
                <a:cubicBezTo>
                  <a:pt x="0" y="2211577"/>
                  <a:pt x="605120" y="2849494"/>
                  <a:pt x="1351487" y="2849494"/>
                </a:cubicBezTo>
                <a:cubicBezTo>
                  <a:pt x="1696996" y="2849494"/>
                  <a:pt x="2012159" y="2712750"/>
                  <a:pt x="2251101" y="2487941"/>
                </a:cubicBezTo>
                <a:cubicBezTo>
                  <a:pt x="2490044" y="2712750"/>
                  <a:pt x="2805206" y="2849494"/>
                  <a:pt x="3150715" y="2849494"/>
                </a:cubicBezTo>
                <a:cubicBezTo>
                  <a:pt x="3543508" y="2849494"/>
                  <a:pt x="3897083" y="2672790"/>
                  <a:pt x="4143990" y="2390773"/>
                </a:cubicBezTo>
                <a:cubicBezTo>
                  <a:pt x="4390897" y="2672790"/>
                  <a:pt x="4744472" y="2849494"/>
                  <a:pt x="5137265" y="2849494"/>
                </a:cubicBezTo>
                <a:cubicBezTo>
                  <a:pt x="5883633" y="2849494"/>
                  <a:pt x="6488752" y="2211577"/>
                  <a:pt x="6488752" y="1424747"/>
                </a:cubicBezTo>
                <a:cubicBezTo>
                  <a:pt x="6488752" y="637916"/>
                  <a:pt x="5883633" y="0"/>
                  <a:pt x="5137265" y="0"/>
                </a:cubicBezTo>
                <a:close/>
              </a:path>
            </a:pathLst>
          </a:custGeom>
          <a:solidFill>
            <a:srgbClr val="CCE2DE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>
              <a:solidFill>
                <a:srgbClr val="005760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3253DE-A7EB-B342-1972-A1D480F35934}"/>
              </a:ext>
            </a:extLst>
          </p:cNvPr>
          <p:cNvSpPr txBox="1"/>
          <p:nvPr/>
        </p:nvSpPr>
        <p:spPr>
          <a:xfrm>
            <a:off x="683568" y="1896383"/>
            <a:ext cx="7704856" cy="1323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ko-KR" altLang="en-US" sz="4000" b="1" dirty="0">
                <a:solidFill>
                  <a:srgbClr val="0057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한컴산뜻돋움" panose="02000000000000000000" pitchFamily="2" charset="-127"/>
                <a:ea typeface="한컴산뜻돋움" panose="02000000000000000000" pitchFamily="2" charset="-127"/>
                <a:cs typeface="Calibri"/>
              </a:rPr>
              <a:t>지속가능발전목표</a:t>
            </a:r>
            <a:r>
              <a:rPr lang="en-US" altLang="ko-KR" sz="4000" b="1" dirty="0">
                <a:solidFill>
                  <a:srgbClr val="0057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한컴산뜻돋움" panose="02000000000000000000" pitchFamily="2" charset="-127"/>
                <a:ea typeface="한컴산뜻돋움" panose="02000000000000000000" pitchFamily="2" charset="-127"/>
                <a:cs typeface="Calibri"/>
              </a:rPr>
              <a:t>(SDGs)</a:t>
            </a:r>
            <a:r>
              <a:rPr lang="ko-KR" altLang="en-US" sz="4000" b="1" dirty="0">
                <a:solidFill>
                  <a:srgbClr val="0057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한컴산뜻돋움" panose="02000000000000000000" pitchFamily="2" charset="-127"/>
                <a:ea typeface="한컴산뜻돋움" panose="02000000000000000000" pitchFamily="2" charset="-127"/>
                <a:cs typeface="Calibri"/>
              </a:rPr>
              <a:t>와</a:t>
            </a:r>
            <a:endParaRPr lang="en-US" altLang="ko-KR" sz="4000" b="1" dirty="0">
              <a:solidFill>
                <a:srgbClr val="0057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한컴산뜻돋움" panose="02000000000000000000" pitchFamily="2" charset="-127"/>
              <a:ea typeface="한컴산뜻돋움" panose="02000000000000000000" pitchFamily="2" charset="-127"/>
              <a:cs typeface="Calibri"/>
            </a:endParaRPr>
          </a:p>
          <a:p>
            <a:pPr algn="ctr"/>
            <a:r>
              <a:rPr lang="ko-KR" altLang="en-US" sz="4000" b="1" dirty="0">
                <a:solidFill>
                  <a:srgbClr val="0057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한컴산뜻돋움" panose="02000000000000000000" pitchFamily="2" charset="-127"/>
                <a:ea typeface="한컴산뜻돋움" panose="02000000000000000000" pitchFamily="2" charset="-127"/>
                <a:cs typeface="Calibri"/>
              </a:rPr>
              <a:t>수원 환경 관련 기관 탐색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FDE5C77C-20C7-65AE-6DCD-3665891EE3B8}"/>
              </a:ext>
            </a:extLst>
          </p:cNvPr>
          <p:cNvGrpSpPr/>
          <p:nvPr/>
        </p:nvGrpSpPr>
        <p:grpSpPr>
          <a:xfrm>
            <a:off x="7423958" y="249632"/>
            <a:ext cx="1540214" cy="377901"/>
            <a:chOff x="7452320" y="249632"/>
            <a:chExt cx="1511852" cy="421621"/>
          </a:xfrm>
          <a:solidFill>
            <a:srgbClr val="E4F0EE"/>
          </a:solidFill>
        </p:grpSpPr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49E20A5B-35B9-1A06-445F-3380A3ED9928}"/>
                </a:ext>
              </a:extLst>
            </p:cNvPr>
            <p:cNvSpPr/>
            <p:nvPr/>
          </p:nvSpPr>
          <p:spPr>
            <a:xfrm>
              <a:off x="7452320" y="249632"/>
              <a:ext cx="1511852" cy="4216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415C762-D466-7ED8-6010-2A49537246B8}"/>
                </a:ext>
              </a:extLst>
            </p:cNvPr>
            <p:cNvSpPr txBox="1"/>
            <p:nvPr/>
          </p:nvSpPr>
          <p:spPr>
            <a:xfrm>
              <a:off x="7452320" y="291173"/>
              <a:ext cx="1511852" cy="336360"/>
            </a:xfrm>
            <a:prstGeom prst="rect">
              <a:avLst/>
            </a:prstGeom>
            <a:grp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1/4</a:t>
              </a:r>
              <a:r>
                <a:rPr lang="ko-KR" altLang="en-US" sz="1600" b="1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차시</a:t>
              </a:r>
              <a:endParaRPr lang="en-US" altLang="ko-KR" sz="1600" b="1" dirty="0">
                <a:solidFill>
                  <a:srgbClr val="00576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Calibri"/>
              </a:endParaRPr>
            </a:p>
          </p:txBody>
        </p:sp>
      </p:grp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F3EF8CFC-4DD9-8922-6817-98425E6B194B}"/>
              </a:ext>
            </a:extLst>
          </p:cNvPr>
          <p:cNvCxnSpPr>
            <a:cxnSpLocks/>
          </p:cNvCxnSpPr>
          <p:nvPr/>
        </p:nvCxnSpPr>
        <p:spPr>
          <a:xfrm>
            <a:off x="101496" y="4515966"/>
            <a:ext cx="8941007" cy="0"/>
          </a:xfrm>
          <a:prstGeom prst="straightConnector1">
            <a:avLst/>
          </a:prstGeom>
          <a:ln w="57150">
            <a:solidFill>
              <a:srgbClr val="005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31F6FBEF-14AE-8712-C93F-9DE6872D1745}"/>
              </a:ext>
            </a:extLst>
          </p:cNvPr>
          <p:cNvGrpSpPr/>
          <p:nvPr/>
        </p:nvGrpSpPr>
        <p:grpSpPr>
          <a:xfrm>
            <a:off x="179828" y="302075"/>
            <a:ext cx="7226877" cy="330860"/>
            <a:chOff x="179512" y="240556"/>
            <a:chExt cx="7226877" cy="330860"/>
          </a:xfrm>
        </p:grpSpPr>
        <p:sp>
          <p:nvSpPr>
            <p:cNvPr id="16" name="순서도: 수행의 시작/종료 15">
              <a:extLst>
                <a:ext uri="{FF2B5EF4-FFF2-40B4-BE49-F238E27FC236}">
                  <a16:creationId xmlns:a16="http://schemas.microsoft.com/office/drawing/2014/main" id="{97495B3E-69FD-E5FC-55DC-2E73A401898A}"/>
                </a:ext>
              </a:extLst>
            </p:cNvPr>
            <p:cNvSpPr/>
            <p:nvPr/>
          </p:nvSpPr>
          <p:spPr>
            <a:xfrm>
              <a:off x="179512" y="267494"/>
              <a:ext cx="1638615" cy="276984"/>
            </a:xfrm>
            <a:prstGeom prst="flowChartTerminator">
              <a:avLst/>
            </a:prstGeom>
            <a:solidFill>
              <a:srgbClr val="005760"/>
            </a:solidFill>
            <a:ln>
              <a:solidFill>
                <a:srgbClr val="0057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</a:rPr>
                <a:t>생활환경 중심형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1E3594C-23BB-4251-2E7B-F30459FAB056}"/>
                </a:ext>
              </a:extLst>
            </p:cNvPr>
            <p:cNvSpPr txBox="1"/>
            <p:nvPr/>
          </p:nvSpPr>
          <p:spPr>
            <a:xfrm>
              <a:off x="1835696" y="240556"/>
              <a:ext cx="5570693" cy="33086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altLang="ko-KR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(</a:t>
              </a:r>
              <a:r>
                <a:rPr lang="ko-KR" altLang="en-US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중</a:t>
              </a:r>
              <a:r>
                <a:rPr lang="en-US" altLang="ko-KR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1~</a:t>
              </a:r>
              <a:r>
                <a:rPr lang="ko-KR" altLang="en-US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고</a:t>
              </a:r>
              <a:r>
                <a:rPr lang="en-US" altLang="ko-KR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1) </a:t>
              </a:r>
              <a:r>
                <a:rPr lang="ko-KR" altLang="en-US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수원의 미래를 홍보하라</a:t>
              </a:r>
              <a:r>
                <a:rPr lang="en-US" altLang="ko-KR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! </a:t>
              </a:r>
              <a:r>
                <a:rPr lang="ko-KR" altLang="en-US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내가 만드는 지속가능발전 캠페인</a:t>
              </a:r>
              <a:endParaRPr lang="en-US" altLang="ko-KR" sz="1550" b="1" spc="-100" dirty="0">
                <a:solidFill>
                  <a:srgbClr val="00576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Calibri"/>
              </a:endParaRPr>
            </a:p>
          </p:txBody>
        </p:sp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C39BD4FE-6E05-00FC-5877-52B4B9600AA3}"/>
              </a:ext>
            </a:extLst>
          </p:cNvPr>
          <p:cNvPicPr/>
          <p:nvPr/>
        </p:nvPicPr>
        <p:blipFill rotWithShape="1">
          <a:blip r:embed="rId3"/>
          <a:stretch>
            <a:fillRect/>
          </a:stretch>
        </p:blipFill>
        <p:spPr>
          <a:xfrm>
            <a:off x="247662" y="4611519"/>
            <a:ext cx="2159925" cy="531981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49AB6CD1-D1C9-8847-7818-9AA482DC9F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2994" y="4675421"/>
            <a:ext cx="1881178" cy="41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915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FC079-B7D9-4115-75B2-BDAF478AA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말풍선: 모서리가 둥근 사각형 15">
            <a:extLst>
              <a:ext uri="{FF2B5EF4-FFF2-40B4-BE49-F238E27FC236}">
                <a16:creationId xmlns:a16="http://schemas.microsoft.com/office/drawing/2014/main" id="{F71BA5F7-5AA3-1AEF-9178-ABBAFF01ECD4}"/>
              </a:ext>
            </a:extLst>
          </p:cNvPr>
          <p:cNvSpPr/>
          <p:nvPr/>
        </p:nvSpPr>
        <p:spPr>
          <a:xfrm>
            <a:off x="1204231" y="1022876"/>
            <a:ext cx="7322756" cy="786742"/>
          </a:xfrm>
          <a:prstGeom prst="wedgeRoundRectCallout">
            <a:avLst>
              <a:gd name="adj1" fmla="val -54933"/>
              <a:gd name="adj2" fmla="val 13358"/>
              <a:gd name="adj3" fmla="val 16667"/>
            </a:avLst>
          </a:prstGeom>
          <a:solidFill>
            <a:srgbClr val="E4F0EE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en-US" altLang="ko-KR" sz="2000" b="1" dirty="0">
                <a:solidFill>
                  <a:srgbClr val="1A616C"/>
                </a:solidFill>
                <a:latin typeface="+mn-ea"/>
              </a:rPr>
              <a:t>‘</a:t>
            </a:r>
            <a:r>
              <a:rPr lang="ko-KR" altLang="en-US" sz="2000" b="1" dirty="0">
                <a:solidFill>
                  <a:srgbClr val="1A616C"/>
                </a:solidFill>
                <a:latin typeface="+mn-ea"/>
              </a:rPr>
              <a:t>인간과 환경이 공존하는 지속 가능한 도시</a:t>
            </a:r>
            <a:r>
              <a:rPr lang="en-US" altLang="ko-KR" sz="2000" b="1" dirty="0">
                <a:solidFill>
                  <a:srgbClr val="1A616C"/>
                </a:solidFill>
                <a:latin typeface="+mn-ea"/>
              </a:rPr>
              <a:t>,</a:t>
            </a:r>
            <a:r>
              <a:rPr lang="ko-KR" altLang="en-US" sz="2000" b="1" dirty="0">
                <a:solidFill>
                  <a:srgbClr val="1A616C"/>
                </a:solidFill>
                <a:latin typeface="+mn-ea"/>
              </a:rPr>
              <a:t> 수원</a:t>
            </a:r>
            <a:r>
              <a:rPr lang="en-US" altLang="ko-KR" sz="2000" b="1" dirty="0">
                <a:solidFill>
                  <a:srgbClr val="1A616C"/>
                </a:solidFill>
                <a:latin typeface="+mn-ea"/>
              </a:rPr>
              <a:t>’</a:t>
            </a:r>
            <a:r>
              <a:rPr lang="ko-KR" altLang="en-US" sz="2000" dirty="0">
                <a:solidFill>
                  <a:srgbClr val="1A616C"/>
                </a:solidFill>
                <a:latin typeface="+mn-ea"/>
              </a:rPr>
              <a:t>이라는</a:t>
            </a:r>
          </a:p>
          <a:p>
            <a:pPr lvl="0" algn="ctr">
              <a:defRPr/>
            </a:pPr>
            <a:r>
              <a:rPr lang="ko-KR" altLang="en-US" sz="2000" dirty="0">
                <a:solidFill>
                  <a:srgbClr val="1A616C"/>
                </a:solidFill>
                <a:latin typeface="+mn-ea"/>
              </a:rPr>
              <a:t>비전 아래 </a:t>
            </a:r>
            <a:r>
              <a:rPr lang="ko-KR" altLang="en-US" sz="2000" b="1" dirty="0">
                <a:solidFill>
                  <a:srgbClr val="1A616C"/>
                </a:solidFill>
                <a:latin typeface="+mn-ea"/>
              </a:rPr>
              <a:t>시민 주도</a:t>
            </a:r>
            <a:r>
              <a:rPr lang="ko-KR" altLang="en-US" sz="2000" dirty="0">
                <a:solidFill>
                  <a:srgbClr val="1A616C"/>
                </a:solidFill>
                <a:latin typeface="+mn-ea"/>
              </a:rPr>
              <a:t>로 만든 </a:t>
            </a:r>
            <a:r>
              <a:rPr lang="en-US" altLang="ko-KR" sz="2000" b="1" dirty="0">
                <a:solidFill>
                  <a:srgbClr val="1A616C"/>
                </a:solidFill>
                <a:latin typeface="+mn-ea"/>
              </a:rPr>
              <a:t>10</a:t>
            </a:r>
            <a:r>
              <a:rPr lang="ko-KR" altLang="en-US" sz="2000" dirty="0">
                <a:solidFill>
                  <a:srgbClr val="1A616C"/>
                </a:solidFill>
                <a:latin typeface="+mn-ea"/>
              </a:rPr>
              <a:t>가지 </a:t>
            </a:r>
            <a:r>
              <a:rPr lang="ko-KR" altLang="en-US" sz="2000" b="1" dirty="0">
                <a:solidFill>
                  <a:srgbClr val="1A616C"/>
                </a:solidFill>
                <a:latin typeface="+mn-ea"/>
              </a:rPr>
              <a:t>지속가능발전목표</a:t>
            </a:r>
          </a:p>
        </p:txBody>
      </p:sp>
      <p:pic>
        <p:nvPicPr>
          <p:cNvPr id="45" name="그래픽 44" descr="기어 헤드 단색으로 채워진">
            <a:extLst>
              <a:ext uri="{FF2B5EF4-FFF2-40B4-BE49-F238E27FC236}">
                <a16:creationId xmlns:a16="http://schemas.microsoft.com/office/drawing/2014/main" id="{7530DEF4-F005-D52F-7ED5-510C9B25C8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51436" y="1015142"/>
            <a:ext cx="900103" cy="900103"/>
          </a:xfrm>
          <a:prstGeom prst="rect">
            <a:avLst/>
          </a:prstGeom>
        </p:spPr>
      </p:pic>
      <p:grpSp>
        <p:nvGrpSpPr>
          <p:cNvPr id="109" name="그룹 108">
            <a:extLst>
              <a:ext uri="{FF2B5EF4-FFF2-40B4-BE49-F238E27FC236}">
                <a16:creationId xmlns:a16="http://schemas.microsoft.com/office/drawing/2014/main" id="{1C39A259-122E-D408-6C55-A5DDE5C87489}"/>
              </a:ext>
            </a:extLst>
          </p:cNvPr>
          <p:cNvGrpSpPr/>
          <p:nvPr/>
        </p:nvGrpSpPr>
        <p:grpSpPr>
          <a:xfrm>
            <a:off x="8408544" y="1303141"/>
            <a:ext cx="411928" cy="444329"/>
            <a:chOff x="8341989" y="1080202"/>
            <a:chExt cx="411928" cy="444329"/>
          </a:xfrm>
          <a:solidFill>
            <a:srgbClr val="91BFBE"/>
          </a:solidFill>
        </p:grpSpPr>
        <p:sp>
          <p:nvSpPr>
            <p:cNvPr id="98" name="자유형: 도형 97">
              <a:extLst>
                <a:ext uri="{FF2B5EF4-FFF2-40B4-BE49-F238E27FC236}">
                  <a16:creationId xmlns:a16="http://schemas.microsoft.com/office/drawing/2014/main" id="{04D9C269-9F2F-B0B2-5FD8-C04483DBA78C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99" name="자유형: 도형 98">
              <a:extLst>
                <a:ext uri="{FF2B5EF4-FFF2-40B4-BE49-F238E27FC236}">
                  <a16:creationId xmlns:a16="http://schemas.microsoft.com/office/drawing/2014/main" id="{2FDCE574-C19A-137A-C23A-7BD94C3978DE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0" name="자유형: 도형 99">
              <a:extLst>
                <a:ext uri="{FF2B5EF4-FFF2-40B4-BE49-F238E27FC236}">
                  <a16:creationId xmlns:a16="http://schemas.microsoft.com/office/drawing/2014/main" id="{96B4E0D7-474B-7C1B-1934-268C3BF74CE2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1" name="자유형: 도형 100">
              <a:extLst>
                <a:ext uri="{FF2B5EF4-FFF2-40B4-BE49-F238E27FC236}">
                  <a16:creationId xmlns:a16="http://schemas.microsoft.com/office/drawing/2014/main" id="{95241DDD-FBF8-EA10-12B8-3F99E311D876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2" name="자유형: 도형 101">
              <a:extLst>
                <a:ext uri="{FF2B5EF4-FFF2-40B4-BE49-F238E27FC236}">
                  <a16:creationId xmlns:a16="http://schemas.microsoft.com/office/drawing/2014/main" id="{76290FDC-4BB7-1E6A-EAED-2F7E03FC5DAD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3" name="자유형: 도형 102">
              <a:extLst>
                <a:ext uri="{FF2B5EF4-FFF2-40B4-BE49-F238E27FC236}">
                  <a16:creationId xmlns:a16="http://schemas.microsoft.com/office/drawing/2014/main" id="{3BB0F882-BD49-2735-E034-7023CA2820D4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4" name="자유형: 도형 103">
              <a:extLst>
                <a:ext uri="{FF2B5EF4-FFF2-40B4-BE49-F238E27FC236}">
                  <a16:creationId xmlns:a16="http://schemas.microsoft.com/office/drawing/2014/main" id="{CD6792E1-2A5D-3386-4065-7D5197AA113A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5" name="자유형: 도형 104">
              <a:extLst>
                <a:ext uri="{FF2B5EF4-FFF2-40B4-BE49-F238E27FC236}">
                  <a16:creationId xmlns:a16="http://schemas.microsoft.com/office/drawing/2014/main" id="{4EDFB9CB-375D-350A-6AF5-AC03F25413A2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6" name="자유형: 도형 105">
              <a:extLst>
                <a:ext uri="{FF2B5EF4-FFF2-40B4-BE49-F238E27FC236}">
                  <a16:creationId xmlns:a16="http://schemas.microsoft.com/office/drawing/2014/main" id="{AD3FD8F8-97DE-D17D-41E2-053D272BA6D0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7" name="자유형: 도형 106">
              <a:extLst>
                <a:ext uri="{FF2B5EF4-FFF2-40B4-BE49-F238E27FC236}">
                  <a16:creationId xmlns:a16="http://schemas.microsoft.com/office/drawing/2014/main" id="{D0127F5A-4597-6CFA-31EB-F0DAD91C5598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8" name="자유형: 도형 107">
              <a:extLst>
                <a:ext uri="{FF2B5EF4-FFF2-40B4-BE49-F238E27FC236}">
                  <a16:creationId xmlns:a16="http://schemas.microsoft.com/office/drawing/2014/main" id="{B49C589F-307C-96C2-98E7-86929A12743F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</p:grp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35144005-3683-6E3C-A053-A562660144C5}"/>
              </a:ext>
            </a:extLst>
          </p:cNvPr>
          <p:cNvCxnSpPr/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8C4DC907-7B16-4459-71DF-688A6118DEC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62360E18-7AE7-4F1D-6123-9984C3A394A6}"/>
              </a:ext>
            </a:extLst>
          </p:cNvPr>
          <p:cNvSpPr/>
          <p:nvPr/>
        </p:nvSpPr>
        <p:spPr>
          <a:xfrm>
            <a:off x="205442" y="117425"/>
            <a:ext cx="998789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>
                <a:latin typeface="한컴산뜻돋움"/>
                <a:ea typeface="한컴산뜻돋움"/>
              </a:rPr>
              <a:t>탐구</a:t>
            </a:r>
            <a:endParaRPr kumimoji="1" lang="ko-KR" altLang="en-US" sz="2400" b="1" dirty="0">
              <a:latin typeface="한컴산뜻돋움"/>
              <a:ea typeface="한컴산뜻돋움"/>
            </a:endParaRPr>
          </a:p>
        </p:txBody>
      </p:sp>
      <p:sp>
        <p:nvSpPr>
          <p:cNvPr id="110" name="TextBox 11">
            <a:extLst>
              <a:ext uri="{FF2B5EF4-FFF2-40B4-BE49-F238E27FC236}">
                <a16:creationId xmlns:a16="http://schemas.microsoft.com/office/drawing/2014/main" id="{0D4A447A-5338-7915-53DF-7F78B24930FB}"/>
              </a:ext>
            </a:extLst>
          </p:cNvPr>
          <p:cNvSpPr txBox="1"/>
          <p:nvPr/>
        </p:nvSpPr>
        <p:spPr>
          <a:xfrm>
            <a:off x="3448690" y="2355726"/>
            <a:ext cx="2534651" cy="838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i="0" u="none" strike="noStrike" spc="-60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모두를</a:t>
            </a:r>
            <a:r>
              <a:rPr sz="1600" i="0" u="none" strike="noStrike" spc="-60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600" i="0" u="none" strike="noStrike" spc="-60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위한</a:t>
            </a:r>
            <a:r>
              <a:rPr sz="1600" i="0" u="none" strike="noStrike" spc="-60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600" b="1" i="0" u="none" strike="noStrike" spc="-60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착한</a:t>
            </a:r>
            <a:r>
              <a:rPr sz="1600" b="1" i="0" u="none" strike="noStrike" spc="-60" baseline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600" b="1" i="0" u="none" strike="noStrike" spc="-60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에너지</a:t>
            </a:r>
            <a:r>
              <a:rPr sz="1600" i="0" u="none" strike="noStrike" spc="-60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로</a:t>
            </a:r>
            <a:endParaRPr sz="1600" i="0" u="none" strike="noStrike" spc="-60" baseline="0" dirty="0">
              <a:solidFill>
                <a:srgbClr val="00000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b="1" i="0" u="none" strike="noStrike" spc="-60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기후변화</a:t>
            </a:r>
            <a:r>
              <a:rPr sz="1600" b="1" i="0" u="none" strike="noStrike" spc="-60" baseline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600" b="1" i="0" u="none" strike="noStrike" spc="-60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대응</a:t>
            </a:r>
            <a:endParaRPr lang="ko-KR" altLang="en-US" sz="1600" b="1" kern="1200" dirty="0">
              <a:solidFill>
                <a:srgbClr val="C00000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11" name="1/2 액자 110">
            <a:extLst>
              <a:ext uri="{FF2B5EF4-FFF2-40B4-BE49-F238E27FC236}">
                <a16:creationId xmlns:a16="http://schemas.microsoft.com/office/drawing/2014/main" id="{49AD6AF7-0FC8-4164-E207-4B3046BD55A3}"/>
              </a:ext>
            </a:extLst>
          </p:cNvPr>
          <p:cNvSpPr/>
          <p:nvPr/>
        </p:nvSpPr>
        <p:spPr>
          <a:xfrm>
            <a:off x="3232667" y="2067694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2" name="TextBox 13">
            <a:extLst>
              <a:ext uri="{FF2B5EF4-FFF2-40B4-BE49-F238E27FC236}">
                <a16:creationId xmlns:a16="http://schemas.microsoft.com/office/drawing/2014/main" id="{7BB980C4-F639-F5C9-E73A-CCB30C1AA60B}"/>
              </a:ext>
            </a:extLst>
          </p:cNvPr>
          <p:cNvSpPr txBox="1"/>
          <p:nvPr/>
        </p:nvSpPr>
        <p:spPr>
          <a:xfrm>
            <a:off x="3232667" y="2029396"/>
            <a:ext cx="1018285" cy="362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>
                <a:solidFill>
                  <a:schemeClr val="bg1"/>
                </a:solidFill>
                <a:latin typeface="+mn-ea"/>
              </a:rPr>
              <a:t>1</a:t>
            </a:r>
          </a:p>
        </p:txBody>
      </p:sp>
      <p:sp>
        <p:nvSpPr>
          <p:cNvPr id="113" name="TextBox 11">
            <a:extLst>
              <a:ext uri="{FF2B5EF4-FFF2-40B4-BE49-F238E27FC236}">
                <a16:creationId xmlns:a16="http://schemas.microsoft.com/office/drawing/2014/main" id="{8295EF4D-6E9E-6570-813E-807FF96FF1A7}"/>
              </a:ext>
            </a:extLst>
          </p:cNvPr>
          <p:cNvSpPr txBox="1"/>
          <p:nvPr/>
        </p:nvSpPr>
        <p:spPr>
          <a:xfrm>
            <a:off x="6573852" y="2355726"/>
            <a:ext cx="2534651" cy="838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b="0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건강하고</a:t>
            </a:r>
            <a:r>
              <a:rPr sz="1600" b="0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600" b="0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조화로운</a:t>
            </a:r>
            <a:r>
              <a:rPr sz="1600" b="0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생물다양성</a:t>
            </a:r>
            <a:endParaRPr lang="ko-KR" altLang="en-US" sz="1600" b="1" kern="1200" dirty="0">
              <a:solidFill>
                <a:srgbClr val="C00000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14" name="1/2 액자 113">
            <a:extLst>
              <a:ext uri="{FF2B5EF4-FFF2-40B4-BE49-F238E27FC236}">
                <a16:creationId xmlns:a16="http://schemas.microsoft.com/office/drawing/2014/main" id="{FD4D26FA-34E0-3C15-2BF6-8291B296953C}"/>
              </a:ext>
            </a:extLst>
          </p:cNvPr>
          <p:cNvSpPr/>
          <p:nvPr/>
        </p:nvSpPr>
        <p:spPr>
          <a:xfrm>
            <a:off x="6357828" y="2067694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5" name="TextBox 13">
            <a:extLst>
              <a:ext uri="{FF2B5EF4-FFF2-40B4-BE49-F238E27FC236}">
                <a16:creationId xmlns:a16="http://schemas.microsoft.com/office/drawing/2014/main" id="{54A0A39D-080D-B25A-2B90-B5FFCA5042A6}"/>
              </a:ext>
            </a:extLst>
          </p:cNvPr>
          <p:cNvSpPr txBox="1"/>
          <p:nvPr/>
        </p:nvSpPr>
        <p:spPr>
          <a:xfrm>
            <a:off x="6357828" y="2029396"/>
            <a:ext cx="1018285" cy="362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>
                <a:solidFill>
                  <a:schemeClr val="bg1"/>
                </a:solidFill>
                <a:latin typeface="+mn-ea"/>
              </a:rPr>
              <a:t>2</a:t>
            </a:r>
          </a:p>
        </p:txBody>
      </p:sp>
      <p:sp>
        <p:nvSpPr>
          <p:cNvPr id="116" name="TextBox 11">
            <a:extLst>
              <a:ext uri="{FF2B5EF4-FFF2-40B4-BE49-F238E27FC236}">
                <a16:creationId xmlns:a16="http://schemas.microsoft.com/office/drawing/2014/main" id="{646E70E9-D58C-9D28-14C3-45104FDCFE7C}"/>
              </a:ext>
            </a:extLst>
          </p:cNvPr>
          <p:cNvSpPr txBox="1"/>
          <p:nvPr/>
        </p:nvSpPr>
        <p:spPr>
          <a:xfrm>
            <a:off x="611560" y="3934623"/>
            <a:ext cx="2534652" cy="838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맑고</a:t>
            </a:r>
            <a:r>
              <a:rPr sz="1600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600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깨끗한</a:t>
            </a:r>
            <a:r>
              <a:rPr sz="1600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물순환</a:t>
            </a:r>
            <a:r>
              <a:rPr sz="1600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600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도시</a:t>
            </a:r>
            <a:endParaRPr lang="ko-KR" altLang="en-US" sz="1600" kern="1200" dirty="0">
              <a:solidFill>
                <a:srgbClr val="1A616C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17" name="1/2 액자 116">
            <a:extLst>
              <a:ext uri="{FF2B5EF4-FFF2-40B4-BE49-F238E27FC236}">
                <a16:creationId xmlns:a16="http://schemas.microsoft.com/office/drawing/2014/main" id="{993FCCBD-2A5B-136C-0723-51846FBDD44D}"/>
              </a:ext>
            </a:extLst>
          </p:cNvPr>
          <p:cNvSpPr/>
          <p:nvPr/>
        </p:nvSpPr>
        <p:spPr>
          <a:xfrm>
            <a:off x="395536" y="3618160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8" name="TextBox 13">
            <a:extLst>
              <a:ext uri="{FF2B5EF4-FFF2-40B4-BE49-F238E27FC236}">
                <a16:creationId xmlns:a16="http://schemas.microsoft.com/office/drawing/2014/main" id="{27FBBA2A-0E26-53AC-BF74-66F148C7C47F}"/>
              </a:ext>
            </a:extLst>
          </p:cNvPr>
          <p:cNvSpPr txBox="1"/>
          <p:nvPr/>
        </p:nvSpPr>
        <p:spPr>
          <a:xfrm>
            <a:off x="395536" y="3579862"/>
            <a:ext cx="1018285" cy="362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>
                <a:solidFill>
                  <a:schemeClr val="bg1"/>
                </a:solidFill>
                <a:latin typeface="+mn-ea"/>
              </a:rPr>
              <a:t>3</a:t>
            </a:r>
          </a:p>
        </p:txBody>
      </p:sp>
      <p:sp>
        <p:nvSpPr>
          <p:cNvPr id="119" name="TextBox 11">
            <a:extLst>
              <a:ext uri="{FF2B5EF4-FFF2-40B4-BE49-F238E27FC236}">
                <a16:creationId xmlns:a16="http://schemas.microsoft.com/office/drawing/2014/main" id="{5C542892-CE59-338F-9DFA-AF0ADD93E5EE}"/>
              </a:ext>
            </a:extLst>
          </p:cNvPr>
          <p:cNvSpPr txBox="1"/>
          <p:nvPr/>
        </p:nvSpPr>
        <p:spPr>
          <a:xfrm>
            <a:off x="3448690" y="3939714"/>
            <a:ext cx="2534651" cy="838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b="0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건강하고</a:t>
            </a:r>
            <a:r>
              <a:rPr sz="1600" b="0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6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지속가능한</a:t>
            </a:r>
            <a:r>
              <a:rPr sz="1600" b="1" i="0" u="none" strike="noStrike" baseline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농업</a:t>
            </a:r>
            <a:r>
              <a:rPr sz="1600" b="0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과</a:t>
            </a:r>
            <a:r>
              <a:rPr sz="1600" b="0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600" b="0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먹거리</a:t>
            </a:r>
            <a:endParaRPr lang="ko-KR" altLang="en-US" sz="1600" kern="1200" dirty="0">
              <a:solidFill>
                <a:srgbClr val="1A616C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20" name="1/2 액자 119">
            <a:extLst>
              <a:ext uri="{FF2B5EF4-FFF2-40B4-BE49-F238E27FC236}">
                <a16:creationId xmlns:a16="http://schemas.microsoft.com/office/drawing/2014/main" id="{03827CE7-5CF4-C7AC-AFC6-75D8C248583A}"/>
              </a:ext>
            </a:extLst>
          </p:cNvPr>
          <p:cNvSpPr/>
          <p:nvPr/>
        </p:nvSpPr>
        <p:spPr>
          <a:xfrm>
            <a:off x="3224409" y="3579862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1" name="TextBox 13">
            <a:extLst>
              <a:ext uri="{FF2B5EF4-FFF2-40B4-BE49-F238E27FC236}">
                <a16:creationId xmlns:a16="http://schemas.microsoft.com/office/drawing/2014/main" id="{4992FB15-EB29-A738-D81C-EBE534D425F9}"/>
              </a:ext>
            </a:extLst>
          </p:cNvPr>
          <p:cNvSpPr txBox="1"/>
          <p:nvPr/>
        </p:nvSpPr>
        <p:spPr>
          <a:xfrm>
            <a:off x="3224409" y="3541564"/>
            <a:ext cx="1018285" cy="3671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>
                <a:solidFill>
                  <a:schemeClr val="bg1"/>
                </a:solidFill>
                <a:latin typeface="+mn-ea"/>
              </a:rPr>
              <a:t>4</a:t>
            </a:r>
          </a:p>
        </p:txBody>
      </p:sp>
      <p:sp>
        <p:nvSpPr>
          <p:cNvPr id="125" name="TextBox 11">
            <a:extLst>
              <a:ext uri="{FF2B5EF4-FFF2-40B4-BE49-F238E27FC236}">
                <a16:creationId xmlns:a16="http://schemas.microsoft.com/office/drawing/2014/main" id="{6DCEADE6-97CF-B44D-AC58-95D0041FEC30}"/>
              </a:ext>
            </a:extLst>
          </p:cNvPr>
          <p:cNvSpPr txBox="1"/>
          <p:nvPr/>
        </p:nvSpPr>
        <p:spPr>
          <a:xfrm>
            <a:off x="6645860" y="3939902"/>
            <a:ext cx="2534652" cy="838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지속가능한</a:t>
            </a:r>
            <a:r>
              <a:rPr sz="1600" b="1" i="0" u="none" strike="noStrike" baseline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소비</a:t>
            </a:r>
            <a:r>
              <a:rPr sz="1600" i="0" u="none" strike="noStrike" baseline="0" dirty="0" err="1"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와</a:t>
            </a:r>
            <a:r>
              <a:rPr sz="1600" b="1" i="0" u="none" strike="noStrike" baseline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6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생산</a:t>
            </a:r>
            <a:endParaRPr lang="ko-KR" altLang="en-US" sz="1600" b="1" kern="1200" dirty="0">
              <a:solidFill>
                <a:srgbClr val="C00000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26" name="1/2 액자 125">
            <a:extLst>
              <a:ext uri="{FF2B5EF4-FFF2-40B4-BE49-F238E27FC236}">
                <a16:creationId xmlns:a16="http://schemas.microsoft.com/office/drawing/2014/main" id="{1760356E-F0BD-6778-425F-9C136DEFA669}"/>
              </a:ext>
            </a:extLst>
          </p:cNvPr>
          <p:cNvSpPr/>
          <p:nvPr/>
        </p:nvSpPr>
        <p:spPr>
          <a:xfrm>
            <a:off x="6407208" y="3603041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7" name="TextBox 13">
            <a:extLst>
              <a:ext uri="{FF2B5EF4-FFF2-40B4-BE49-F238E27FC236}">
                <a16:creationId xmlns:a16="http://schemas.microsoft.com/office/drawing/2014/main" id="{FCA16160-54EE-07EC-620E-F37D3BEBA6E2}"/>
              </a:ext>
            </a:extLst>
          </p:cNvPr>
          <p:cNvSpPr txBox="1"/>
          <p:nvPr/>
        </p:nvSpPr>
        <p:spPr>
          <a:xfrm>
            <a:off x="6407208" y="3564743"/>
            <a:ext cx="1018285" cy="367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>
                <a:solidFill>
                  <a:schemeClr val="bg1"/>
                </a:solidFill>
                <a:latin typeface="+mn-ea"/>
              </a:rPr>
              <a:t>6</a:t>
            </a:r>
          </a:p>
        </p:txBody>
      </p:sp>
      <p:grpSp>
        <p:nvGrpSpPr>
          <p:cNvPr id="133" name="그룹 132">
            <a:extLst>
              <a:ext uri="{FF2B5EF4-FFF2-40B4-BE49-F238E27FC236}">
                <a16:creationId xmlns:a16="http://schemas.microsoft.com/office/drawing/2014/main" id="{0462E308-8544-9DAE-CF44-8594A2B896A7}"/>
              </a:ext>
            </a:extLst>
          </p:cNvPr>
          <p:cNvGrpSpPr/>
          <p:nvPr/>
        </p:nvGrpSpPr>
        <p:grpSpPr>
          <a:xfrm>
            <a:off x="395536" y="2067694"/>
            <a:ext cx="2088231" cy="1224136"/>
            <a:chOff x="251520" y="2116405"/>
            <a:chExt cx="1872208" cy="1080120"/>
          </a:xfrm>
        </p:grpSpPr>
        <p:sp>
          <p:nvSpPr>
            <p:cNvPr id="132" name="그래픽 48">
              <a:extLst>
                <a:ext uri="{FF2B5EF4-FFF2-40B4-BE49-F238E27FC236}">
                  <a16:creationId xmlns:a16="http://schemas.microsoft.com/office/drawing/2014/main" id="{894C2AEF-52E4-A1F2-AE1A-58A527AA9A1E}"/>
                </a:ext>
              </a:extLst>
            </p:cNvPr>
            <p:cNvSpPr/>
            <p:nvPr/>
          </p:nvSpPr>
          <p:spPr>
            <a:xfrm>
              <a:off x="251520" y="2116405"/>
              <a:ext cx="1872208" cy="1080120"/>
            </a:xfrm>
            <a:prstGeom prst="roundRect">
              <a:avLst>
                <a:gd name="adj" fmla="val 0"/>
              </a:avLst>
            </a:prstGeom>
            <a:solidFill>
              <a:srgbClr val="E4F0EE"/>
            </a:solidFill>
            <a:ln w="0" cap="flat">
              <a:noFill/>
              <a:prstDash val="solid"/>
              <a:miter/>
            </a:ln>
          </p:spPr>
          <p:txBody>
            <a:bodyPr anchor="ctr"/>
            <a:lstStyle/>
            <a:p>
              <a:pPr lvl="0" algn="just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b="0" i="0" u="none" strike="noStrike" spc="-60" baseline="0" dirty="0">
                  <a:solidFill>
                    <a:srgbClr val="000000"/>
                  </a:solidFill>
                  <a:cs typeface="함초롬바탕"/>
                </a:rPr>
                <a:t>그 중</a:t>
              </a:r>
              <a:r>
                <a:rPr lang="en-US" altLang="ko-KR" b="0" i="0" u="none" strike="noStrike" spc="-60" baseline="0" dirty="0">
                  <a:solidFill>
                    <a:srgbClr val="000000"/>
                  </a:solidFill>
                  <a:cs typeface="함초롬바탕"/>
                </a:rPr>
                <a:t>,</a:t>
              </a:r>
            </a:p>
            <a:p>
              <a:pPr lvl="0" algn="just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b="0" i="0" u="none" strike="noStrike" spc="-60" baseline="0" dirty="0">
                  <a:solidFill>
                    <a:srgbClr val="000000"/>
                  </a:solidFill>
                  <a:cs typeface="함초롬바탕"/>
                </a:rPr>
                <a:t>환경 관련 목표는</a:t>
              </a:r>
              <a:r>
                <a:rPr lang="en-US" altLang="ko-KR" b="0" i="0" u="none" strike="noStrike" spc="-60" baseline="0" dirty="0">
                  <a:solidFill>
                    <a:srgbClr val="000000"/>
                  </a:solidFill>
                  <a:cs typeface="함초롬바탕"/>
                </a:rPr>
                <a:t>?</a:t>
              </a:r>
            </a:p>
          </p:txBody>
        </p:sp>
        <p:grpSp>
          <p:nvGrpSpPr>
            <p:cNvPr id="128" name="그룹 127">
              <a:extLst>
                <a:ext uri="{FF2B5EF4-FFF2-40B4-BE49-F238E27FC236}">
                  <a16:creationId xmlns:a16="http://schemas.microsoft.com/office/drawing/2014/main" id="{8375A107-EA89-B9A3-FEA1-FC4B728C2343}"/>
                </a:ext>
              </a:extLst>
            </p:cNvPr>
            <p:cNvGrpSpPr/>
            <p:nvPr/>
          </p:nvGrpSpPr>
          <p:grpSpPr>
            <a:xfrm>
              <a:off x="1331639" y="2139702"/>
              <a:ext cx="780357" cy="648072"/>
              <a:chOff x="168275" y="1579563"/>
              <a:chExt cx="1614488" cy="1323975"/>
            </a:xfrm>
            <a:solidFill>
              <a:srgbClr val="91BFBE"/>
            </a:solidFill>
          </p:grpSpPr>
          <p:sp>
            <p:nvSpPr>
              <p:cNvPr id="129" name="Freeform 5">
                <a:extLst>
                  <a:ext uri="{FF2B5EF4-FFF2-40B4-BE49-F238E27FC236}">
                    <a16:creationId xmlns:a16="http://schemas.microsoft.com/office/drawing/2014/main" id="{8EF980E4-F767-5352-E64E-0ED00D75837D}"/>
                  </a:ext>
                </a:extLst>
              </p:cNvPr>
              <p:cNvSpPr>
                <a:spLocks noEditPoints="1"/>
              </p:cNvSpPr>
              <p:nvPr/>
            </p:nvSpPr>
            <p:spPr>
              <a:xfrm>
                <a:off x="611188" y="1579563"/>
                <a:ext cx="1171575" cy="1323975"/>
              </a:xfrm>
              <a:custGeom>
                <a:avLst/>
                <a:gdLst>
                  <a:gd name="T0" fmla="*/ 246 w 312"/>
                  <a:gd name="T1" fmla="*/ 308 h 352"/>
                  <a:gd name="T2" fmla="*/ 244 w 312"/>
                  <a:gd name="T3" fmla="*/ 303 h 352"/>
                  <a:gd name="T4" fmla="*/ 243 w 312"/>
                  <a:gd name="T5" fmla="*/ 285 h 352"/>
                  <a:gd name="T6" fmla="*/ 312 w 312"/>
                  <a:gd name="T7" fmla="*/ 156 h 352"/>
                  <a:gd name="T8" fmla="*/ 156 w 312"/>
                  <a:gd name="T9" fmla="*/ 0 h 352"/>
                  <a:gd name="T10" fmla="*/ 0 w 312"/>
                  <a:gd name="T11" fmla="*/ 156 h 352"/>
                  <a:gd name="T12" fmla="*/ 156 w 312"/>
                  <a:gd name="T13" fmla="*/ 311 h 352"/>
                  <a:gd name="T14" fmla="*/ 192 w 312"/>
                  <a:gd name="T15" fmla="*/ 307 h 352"/>
                  <a:gd name="T16" fmla="*/ 204 w 312"/>
                  <a:gd name="T17" fmla="*/ 320 h 352"/>
                  <a:gd name="T18" fmla="*/ 237 w 312"/>
                  <a:gd name="T19" fmla="*/ 342 h 352"/>
                  <a:gd name="T20" fmla="*/ 290 w 312"/>
                  <a:gd name="T21" fmla="*/ 342 h 352"/>
                  <a:gd name="T22" fmla="*/ 246 w 312"/>
                  <a:gd name="T23" fmla="*/ 308 h 352"/>
                  <a:gd name="T24" fmla="*/ 268 w 312"/>
                  <a:gd name="T25" fmla="*/ 164 h 352"/>
                  <a:gd name="T26" fmla="*/ 277 w 312"/>
                  <a:gd name="T27" fmla="*/ 172 h 352"/>
                  <a:gd name="T28" fmla="*/ 268 w 312"/>
                  <a:gd name="T29" fmla="*/ 181 h 352"/>
                  <a:gd name="T30" fmla="*/ 63 w 312"/>
                  <a:gd name="T31" fmla="*/ 181 h 352"/>
                  <a:gd name="T32" fmla="*/ 54 w 312"/>
                  <a:gd name="T33" fmla="*/ 172 h 352"/>
                  <a:gd name="T34" fmla="*/ 63 w 312"/>
                  <a:gd name="T35" fmla="*/ 164 h 352"/>
                  <a:gd name="T36" fmla="*/ 268 w 312"/>
                  <a:gd name="T37" fmla="*/ 164 h 352"/>
                  <a:gd name="T38" fmla="*/ 248 w 312"/>
                  <a:gd name="T39" fmla="*/ 138 h 352"/>
                  <a:gd name="T40" fmla="*/ 239 w 312"/>
                  <a:gd name="T41" fmla="*/ 146 h 352"/>
                  <a:gd name="T42" fmla="*/ 63 w 312"/>
                  <a:gd name="T43" fmla="*/ 146 h 352"/>
                  <a:gd name="T44" fmla="*/ 54 w 312"/>
                  <a:gd name="T45" fmla="*/ 138 h 352"/>
                  <a:gd name="T46" fmla="*/ 63 w 312"/>
                  <a:gd name="T47" fmla="*/ 129 h 352"/>
                  <a:gd name="T48" fmla="*/ 239 w 312"/>
                  <a:gd name="T49" fmla="*/ 129 h 352"/>
                  <a:gd name="T50" fmla="*/ 248 w 312"/>
                  <a:gd name="T51" fmla="*/ 138 h 352"/>
                  <a:gd name="T52" fmla="*/ 203 w 312"/>
                  <a:gd name="T53" fmla="*/ 95 h 352"/>
                  <a:gd name="T54" fmla="*/ 212 w 312"/>
                  <a:gd name="T55" fmla="*/ 103 h 352"/>
                  <a:gd name="T56" fmla="*/ 203 w 312"/>
                  <a:gd name="T57" fmla="*/ 111 h 352"/>
                  <a:gd name="T58" fmla="*/ 63 w 312"/>
                  <a:gd name="T59" fmla="*/ 111 h 352"/>
                  <a:gd name="T60" fmla="*/ 54 w 312"/>
                  <a:gd name="T61" fmla="*/ 103 h 352"/>
                  <a:gd name="T62" fmla="*/ 63 w 312"/>
                  <a:gd name="T63" fmla="*/ 95 h 352"/>
                  <a:gd name="T64" fmla="*/ 203 w 312"/>
                  <a:gd name="T65" fmla="*/ 95 h 352"/>
                  <a:gd name="T66" fmla="*/ 63 w 312"/>
                  <a:gd name="T67" fmla="*/ 216 h 352"/>
                  <a:gd name="T68" fmla="*/ 54 w 312"/>
                  <a:gd name="T69" fmla="*/ 208 h 352"/>
                  <a:gd name="T70" fmla="*/ 63 w 312"/>
                  <a:gd name="T71" fmla="*/ 200 h 352"/>
                  <a:gd name="T72" fmla="*/ 203 w 312"/>
                  <a:gd name="T73" fmla="*/ 200 h 352"/>
                  <a:gd name="T74" fmla="*/ 212 w 312"/>
                  <a:gd name="T75" fmla="*/ 208 h 352"/>
                  <a:gd name="T76" fmla="*/ 203 w 312"/>
                  <a:gd name="T77" fmla="*/ 216 h 352"/>
                  <a:gd name="T78" fmla="*/ 63 w 312"/>
                  <a:gd name="T79" fmla="*/ 2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12" h="352">
                    <a:moveTo>
                      <a:pt x="246" y="308"/>
                    </a:moveTo>
                    <a:cubicBezTo>
                      <a:pt x="245" y="306"/>
                      <a:pt x="244" y="305"/>
                      <a:pt x="244" y="303"/>
                    </a:cubicBezTo>
                    <a:cubicBezTo>
                      <a:pt x="242" y="296"/>
                      <a:pt x="242" y="290"/>
                      <a:pt x="243" y="285"/>
                    </a:cubicBezTo>
                    <a:cubicBezTo>
                      <a:pt x="284" y="257"/>
                      <a:pt x="312" y="209"/>
                      <a:pt x="312" y="156"/>
                    </a:cubicBezTo>
                    <a:cubicBezTo>
                      <a:pt x="312" y="70"/>
                      <a:pt x="242" y="0"/>
                      <a:pt x="156" y="0"/>
                    </a:cubicBezTo>
                    <a:cubicBezTo>
                      <a:pt x="70" y="0"/>
                      <a:pt x="0" y="70"/>
                      <a:pt x="0" y="156"/>
                    </a:cubicBezTo>
                    <a:cubicBezTo>
                      <a:pt x="0" y="241"/>
                      <a:pt x="70" y="311"/>
                      <a:pt x="156" y="311"/>
                    </a:cubicBezTo>
                    <a:cubicBezTo>
                      <a:pt x="168" y="311"/>
                      <a:pt x="181" y="310"/>
                      <a:pt x="192" y="307"/>
                    </a:cubicBezTo>
                    <a:cubicBezTo>
                      <a:pt x="195" y="312"/>
                      <a:pt x="199" y="316"/>
                      <a:pt x="204" y="320"/>
                    </a:cubicBezTo>
                    <a:cubicBezTo>
                      <a:pt x="214" y="331"/>
                      <a:pt x="227" y="339"/>
                      <a:pt x="237" y="342"/>
                    </a:cubicBezTo>
                    <a:cubicBezTo>
                      <a:pt x="274" y="352"/>
                      <a:pt x="290" y="342"/>
                      <a:pt x="290" y="342"/>
                    </a:cubicBezTo>
                    <a:cubicBezTo>
                      <a:pt x="290" y="342"/>
                      <a:pt x="254" y="332"/>
                      <a:pt x="246" y="308"/>
                    </a:cubicBezTo>
                    <a:close/>
                    <a:moveTo>
                      <a:pt x="268" y="164"/>
                    </a:moveTo>
                    <a:cubicBezTo>
                      <a:pt x="273" y="164"/>
                      <a:pt x="277" y="168"/>
                      <a:pt x="277" y="172"/>
                    </a:cubicBezTo>
                    <a:cubicBezTo>
                      <a:pt x="277" y="177"/>
                      <a:pt x="273" y="181"/>
                      <a:pt x="268" y="181"/>
                    </a:cubicBezTo>
                    <a:quadBezTo>
                      <a:pt x="63" y="181"/>
                      <a:pt x="63" y="181"/>
                    </a:quadBezTo>
                    <a:cubicBezTo>
                      <a:pt x="58" y="181"/>
                      <a:pt x="54" y="177"/>
                      <a:pt x="54" y="172"/>
                    </a:cubicBezTo>
                    <a:cubicBezTo>
                      <a:pt x="54" y="168"/>
                      <a:pt x="58" y="164"/>
                      <a:pt x="63" y="164"/>
                    </a:cubicBezTo>
                    <a:lnTo>
                      <a:pt x="268" y="164"/>
                    </a:lnTo>
                    <a:close/>
                    <a:moveTo>
                      <a:pt x="248" y="138"/>
                    </a:moveTo>
                    <a:cubicBezTo>
                      <a:pt x="248" y="142"/>
                      <a:pt x="244" y="146"/>
                      <a:pt x="239" y="146"/>
                    </a:cubicBezTo>
                    <a:quadBezTo>
                      <a:pt x="63" y="146"/>
                      <a:pt x="63" y="146"/>
                    </a:quadBezTo>
                    <a:cubicBezTo>
                      <a:pt x="58" y="146"/>
                      <a:pt x="54" y="142"/>
                      <a:pt x="54" y="138"/>
                    </a:cubicBezTo>
                    <a:cubicBezTo>
                      <a:pt x="54" y="133"/>
                      <a:pt x="58" y="129"/>
                      <a:pt x="63" y="129"/>
                    </a:cubicBezTo>
                    <a:quadBezTo>
                      <a:pt x="239" y="129"/>
                      <a:pt x="239" y="129"/>
                    </a:quadBezTo>
                    <a:cubicBezTo>
                      <a:pt x="244" y="129"/>
                      <a:pt x="248" y="133"/>
                      <a:pt x="248" y="138"/>
                    </a:cubicBezTo>
                    <a:close/>
                    <a:moveTo>
                      <a:pt x="203" y="95"/>
                    </a:moveTo>
                    <a:cubicBezTo>
                      <a:pt x="208" y="95"/>
                      <a:pt x="212" y="98"/>
                      <a:pt x="212" y="103"/>
                    </a:cubicBezTo>
                    <a:cubicBezTo>
                      <a:pt x="212" y="107"/>
                      <a:pt x="208" y="111"/>
                      <a:pt x="203" y="111"/>
                    </a:cubicBezTo>
                    <a:quadBezTo>
                      <a:pt x="63" y="111"/>
                      <a:pt x="63" y="111"/>
                    </a:quadBezTo>
                    <a:cubicBezTo>
                      <a:pt x="58" y="111"/>
                      <a:pt x="54" y="107"/>
                      <a:pt x="54" y="103"/>
                    </a:cubicBezTo>
                    <a:cubicBezTo>
                      <a:pt x="54" y="98"/>
                      <a:pt x="58" y="95"/>
                      <a:pt x="63" y="95"/>
                    </a:cubicBezTo>
                    <a:lnTo>
                      <a:pt x="203" y="95"/>
                    </a:lnTo>
                    <a:close/>
                    <a:moveTo>
                      <a:pt x="63" y="216"/>
                    </a:moveTo>
                    <a:cubicBezTo>
                      <a:pt x="58" y="216"/>
                      <a:pt x="54" y="213"/>
                      <a:pt x="54" y="208"/>
                    </a:cubicBezTo>
                    <a:cubicBezTo>
                      <a:pt x="54" y="204"/>
                      <a:pt x="58" y="200"/>
                      <a:pt x="63" y="200"/>
                    </a:cubicBezTo>
                    <a:quadBezTo>
                      <a:pt x="203" y="200"/>
                      <a:pt x="203" y="200"/>
                    </a:quadBezTo>
                    <a:cubicBezTo>
                      <a:pt x="208" y="200"/>
                      <a:pt x="212" y="204"/>
                      <a:pt x="212" y="208"/>
                    </a:cubicBezTo>
                    <a:cubicBezTo>
                      <a:pt x="212" y="213"/>
                      <a:pt x="208" y="216"/>
                      <a:pt x="203" y="216"/>
                    </a:cubicBezTo>
                    <a:lnTo>
                      <a:pt x="63" y="21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latin typeface="+mn-ea"/>
                </a:endParaRPr>
              </a:p>
            </p:txBody>
          </p:sp>
          <p:sp>
            <p:nvSpPr>
              <p:cNvPr id="130" name="Freeform 6">
                <a:extLst>
                  <a:ext uri="{FF2B5EF4-FFF2-40B4-BE49-F238E27FC236}">
                    <a16:creationId xmlns:a16="http://schemas.microsoft.com/office/drawing/2014/main" id="{E21FB687-F0E7-9DC2-E935-F5D400CD2981}"/>
                  </a:ext>
                </a:extLst>
              </p:cNvPr>
              <p:cNvSpPr/>
              <p:nvPr/>
            </p:nvSpPr>
            <p:spPr>
              <a:xfrm>
                <a:off x="168275" y="1782763"/>
                <a:ext cx="582613" cy="977900"/>
              </a:xfrm>
              <a:custGeom>
                <a:avLst/>
                <a:gdLst>
                  <a:gd name="T0" fmla="*/ 97 w 155"/>
                  <a:gd name="T1" fmla="*/ 230 h 260"/>
                  <a:gd name="T2" fmla="*/ 116 w 155"/>
                  <a:gd name="T3" fmla="*/ 232 h 260"/>
                  <a:gd name="T4" fmla="*/ 155 w 155"/>
                  <a:gd name="T5" fmla="*/ 225 h 260"/>
                  <a:gd name="T6" fmla="*/ 102 w 155"/>
                  <a:gd name="T7" fmla="*/ 102 h 260"/>
                  <a:gd name="T8" fmla="*/ 135 w 155"/>
                  <a:gd name="T9" fmla="*/ 1 h 260"/>
                  <a:gd name="T10" fmla="*/ 116 w 155"/>
                  <a:gd name="T11" fmla="*/ 0 h 260"/>
                  <a:gd name="T12" fmla="*/ 0 w 155"/>
                  <a:gd name="T13" fmla="*/ 116 h 260"/>
                  <a:gd name="T14" fmla="*/ 61 w 155"/>
                  <a:gd name="T15" fmla="*/ 218 h 260"/>
                  <a:gd name="T16" fmla="*/ 59 w 155"/>
                  <a:gd name="T17" fmla="*/ 226 h 260"/>
                  <a:gd name="T18" fmla="*/ 56 w 155"/>
                  <a:gd name="T19" fmla="*/ 233 h 260"/>
                  <a:gd name="T20" fmla="*/ 25 w 155"/>
                  <a:gd name="T21" fmla="*/ 252 h 260"/>
                  <a:gd name="T22" fmla="*/ 66 w 155"/>
                  <a:gd name="T23" fmla="*/ 252 h 260"/>
                  <a:gd name="T24" fmla="*/ 82 w 155"/>
                  <a:gd name="T25" fmla="*/ 243 h 260"/>
                  <a:gd name="T26" fmla="*/ 97 w 155"/>
                  <a:gd name="T27" fmla="*/ 230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55" h="260">
                    <a:moveTo>
                      <a:pt x="97" y="230"/>
                    </a:moveTo>
                    <a:cubicBezTo>
                      <a:pt x="103" y="231"/>
                      <a:pt x="110" y="232"/>
                      <a:pt x="116" y="232"/>
                    </a:cubicBezTo>
                    <a:cubicBezTo>
                      <a:pt x="130" y="232"/>
                      <a:pt x="143" y="230"/>
                      <a:pt x="155" y="225"/>
                    </a:cubicBezTo>
                    <a:cubicBezTo>
                      <a:pt x="123" y="194"/>
                      <a:pt x="102" y="150"/>
                      <a:pt x="102" y="102"/>
                    </a:cubicBezTo>
                    <a:cubicBezTo>
                      <a:pt x="102" y="64"/>
                      <a:pt x="114" y="29"/>
                      <a:pt x="135" y="1"/>
                    </a:cubicBezTo>
                    <a:cubicBezTo>
                      <a:pt x="129" y="0"/>
                      <a:pt x="123" y="0"/>
                      <a:pt x="116" y="0"/>
                    </a:cubicBezTo>
                    <a:cubicBezTo>
                      <a:pt x="52" y="0"/>
                      <a:pt x="0" y="52"/>
                      <a:pt x="0" y="116"/>
                    </a:cubicBezTo>
                    <a:cubicBezTo>
                      <a:pt x="0" y="160"/>
                      <a:pt x="25" y="198"/>
                      <a:pt x="61" y="218"/>
                    </a:cubicBezTo>
                    <a:cubicBezTo>
                      <a:pt x="61" y="221"/>
                      <a:pt x="60" y="223"/>
                      <a:pt x="59" y="226"/>
                    </a:cubicBezTo>
                    <a:cubicBezTo>
                      <a:pt x="59" y="228"/>
                      <a:pt x="57" y="231"/>
                      <a:pt x="56" y="233"/>
                    </a:cubicBezTo>
                    <a:cubicBezTo>
                      <a:pt x="46" y="246"/>
                      <a:pt x="25" y="252"/>
                      <a:pt x="25" y="252"/>
                    </a:cubicBezTo>
                    <a:cubicBezTo>
                      <a:pt x="25" y="252"/>
                      <a:pt x="38" y="260"/>
                      <a:pt x="66" y="252"/>
                    </a:cubicBezTo>
                    <a:cubicBezTo>
                      <a:pt x="71" y="251"/>
                      <a:pt x="77" y="247"/>
                      <a:pt x="82" y="243"/>
                    </a:cubicBezTo>
                    <a:cubicBezTo>
                      <a:pt x="87" y="240"/>
                      <a:pt x="92" y="235"/>
                      <a:pt x="97" y="23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latin typeface="+mn-ea"/>
                </a:endParaRPr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36E0F30-CD04-4991-96A2-3C999EEAA38F}"/>
              </a:ext>
            </a:extLst>
          </p:cNvPr>
          <p:cNvSpPr txBox="1"/>
          <p:nvPr/>
        </p:nvSpPr>
        <p:spPr>
          <a:xfrm>
            <a:off x="1259632" y="161822"/>
            <a:ext cx="6552728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defRPr/>
            </a:pPr>
            <a:r>
              <a:rPr lang="ko-KR" altLang="en-US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수원형 지속가능발전목표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(SDGs 10) 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탐색</a:t>
            </a:r>
            <a:endParaRPr lang="en-US" altLang="ko-KR" sz="2800" b="1" dirty="0">
              <a:solidFill>
                <a:srgbClr val="1A616C"/>
              </a:solidFill>
              <a:latin typeface="한컴산뜻돋움"/>
              <a:ea typeface="한컴산뜻돋움"/>
            </a:endParaRPr>
          </a:p>
        </p:txBody>
      </p:sp>
    </p:spTree>
    <p:extLst>
      <p:ext uri="{BB962C8B-B14F-4D97-AF65-F5344CB8AC3E}">
        <p14:creationId xmlns:p14="http://schemas.microsoft.com/office/powerpoint/2010/main" val="128096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10" grpId="0"/>
      <p:bldP spid="113" grpId="0"/>
      <p:bldP spid="116" grpId="0"/>
      <p:bldP spid="119" grpId="0"/>
      <p:bldP spid="1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949D7-AEB0-F7FF-7216-8FDE8DCB5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모서리가 둥근 직사각형 93">
            <a:extLst>
              <a:ext uri="{FF2B5EF4-FFF2-40B4-BE49-F238E27FC236}">
                <a16:creationId xmlns:a16="http://schemas.microsoft.com/office/drawing/2014/main" id="{19126EFF-6ED5-B8B7-3267-4E60A62FC44D}"/>
              </a:ext>
            </a:extLst>
          </p:cNvPr>
          <p:cNvSpPr/>
          <p:nvPr/>
        </p:nvSpPr>
        <p:spPr>
          <a:xfrm>
            <a:off x="213215" y="1073930"/>
            <a:ext cx="8607256" cy="2001876"/>
          </a:xfrm>
          <a:prstGeom prst="roundRect">
            <a:avLst>
              <a:gd name="adj" fmla="val 5591"/>
            </a:avLst>
          </a:prstGeom>
          <a:pattFill prst="dotGrid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1A616C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FD408D78-881A-DF14-02CB-8363C6FD3391}"/>
              </a:ext>
            </a:extLst>
          </p:cNvPr>
          <p:cNvCxnSpPr/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45A4BD85-4750-2730-8903-A90A99A3D8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510A6348-AC9C-BB48-AA7B-4237FC2E63BC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/>
                <a:ea typeface="한컴산뜻돋움"/>
              </a:rPr>
              <a:t>탐구</a:t>
            </a:r>
          </a:p>
        </p:txBody>
      </p:sp>
      <p:sp>
        <p:nvSpPr>
          <p:cNvPr id="110" name="TextBox 11">
            <a:extLst>
              <a:ext uri="{FF2B5EF4-FFF2-40B4-BE49-F238E27FC236}">
                <a16:creationId xmlns:a16="http://schemas.microsoft.com/office/drawing/2014/main" id="{3E68200A-EBF1-ACDB-9F9D-486E66E3C6E0}"/>
              </a:ext>
            </a:extLst>
          </p:cNvPr>
          <p:cNvSpPr txBox="1"/>
          <p:nvPr/>
        </p:nvSpPr>
        <p:spPr>
          <a:xfrm>
            <a:off x="483504" y="1625961"/>
            <a:ext cx="1326953" cy="108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spc="-60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모두를</a:t>
            </a:r>
            <a:r>
              <a:rPr sz="1400" b="1" i="0" u="none" strike="noStrike" spc="-60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400" b="1" i="0" u="none" strike="noStrike" spc="-60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위한</a:t>
            </a:r>
            <a:r>
              <a:rPr sz="1400" b="1" i="0" u="none" strike="noStrike" spc="-60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endParaRPr lang="en-US" sz="1400" b="1" i="0" u="none" strike="noStrike" spc="-60" baseline="0" dirty="0">
              <a:solidFill>
                <a:srgbClr val="00000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spc="-60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착한</a:t>
            </a:r>
            <a:r>
              <a:rPr sz="1400" b="1" i="0" u="none" strike="noStrike" spc="-60" baseline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400" b="1" i="0" u="none" strike="noStrike" spc="-60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에너지</a:t>
            </a:r>
            <a:r>
              <a:rPr sz="1400" b="1" i="0" u="none" strike="noStrike" spc="-60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로</a:t>
            </a:r>
            <a:endParaRPr sz="1400" b="1" i="0" u="none" strike="noStrike" spc="-60" baseline="0" dirty="0">
              <a:solidFill>
                <a:srgbClr val="00000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spc="-60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기후변화</a:t>
            </a:r>
            <a:r>
              <a:rPr sz="1400" b="1" i="0" u="none" strike="noStrike" spc="-60" baseline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400" b="1" i="0" u="none" strike="noStrike" spc="-60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대응</a:t>
            </a:r>
            <a:endParaRPr lang="ko-KR" altLang="en-US" sz="1400" b="1" kern="1200" dirty="0">
              <a:solidFill>
                <a:srgbClr val="C00000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11" name="1/2 액자 110">
            <a:extLst>
              <a:ext uri="{FF2B5EF4-FFF2-40B4-BE49-F238E27FC236}">
                <a16:creationId xmlns:a16="http://schemas.microsoft.com/office/drawing/2014/main" id="{99F7C776-D94D-4B33-9AAE-3D36F0D2320F}"/>
              </a:ext>
            </a:extLst>
          </p:cNvPr>
          <p:cNvSpPr/>
          <p:nvPr/>
        </p:nvSpPr>
        <p:spPr>
          <a:xfrm>
            <a:off x="369514" y="1402723"/>
            <a:ext cx="1023452" cy="129397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2" name="TextBox 13">
            <a:extLst>
              <a:ext uri="{FF2B5EF4-FFF2-40B4-BE49-F238E27FC236}">
                <a16:creationId xmlns:a16="http://schemas.microsoft.com/office/drawing/2014/main" id="{64DC079E-1E00-1C2F-A95F-9446FC2E4C15}"/>
              </a:ext>
            </a:extLst>
          </p:cNvPr>
          <p:cNvSpPr txBox="1"/>
          <p:nvPr/>
        </p:nvSpPr>
        <p:spPr>
          <a:xfrm>
            <a:off x="369515" y="1364425"/>
            <a:ext cx="8871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>
                <a:solidFill>
                  <a:schemeClr val="bg1"/>
                </a:solidFill>
                <a:latin typeface="+mn-ea"/>
              </a:rPr>
              <a:t>1</a:t>
            </a:r>
          </a:p>
        </p:txBody>
      </p:sp>
      <p:sp>
        <p:nvSpPr>
          <p:cNvPr id="113" name="TextBox 11">
            <a:extLst>
              <a:ext uri="{FF2B5EF4-FFF2-40B4-BE49-F238E27FC236}">
                <a16:creationId xmlns:a16="http://schemas.microsoft.com/office/drawing/2014/main" id="{3EAF660A-E1AF-1075-A7E8-6C22C11EB175}"/>
              </a:ext>
            </a:extLst>
          </p:cNvPr>
          <p:cNvSpPr txBox="1"/>
          <p:nvPr/>
        </p:nvSpPr>
        <p:spPr>
          <a:xfrm>
            <a:off x="2305487" y="1645024"/>
            <a:ext cx="1088388" cy="108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건강하고</a:t>
            </a:r>
            <a:r>
              <a:rPr sz="1400" b="1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endParaRPr lang="en-US" sz="1400" b="1" i="0" u="none" strike="noStrike" baseline="0" dirty="0">
              <a:solidFill>
                <a:srgbClr val="00000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조화로운</a:t>
            </a:r>
            <a:r>
              <a:rPr sz="1400" b="1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생물다양성</a:t>
            </a:r>
            <a:endParaRPr lang="ko-KR" altLang="en-US" sz="1400" b="1" kern="1200" dirty="0">
              <a:solidFill>
                <a:srgbClr val="C00000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14" name="1/2 액자 113">
            <a:extLst>
              <a:ext uri="{FF2B5EF4-FFF2-40B4-BE49-F238E27FC236}">
                <a16:creationId xmlns:a16="http://schemas.microsoft.com/office/drawing/2014/main" id="{FB392330-893E-0395-3C77-C9FE8C2835C9}"/>
              </a:ext>
            </a:extLst>
          </p:cNvPr>
          <p:cNvSpPr/>
          <p:nvPr/>
        </p:nvSpPr>
        <p:spPr>
          <a:xfrm>
            <a:off x="2190356" y="1409833"/>
            <a:ext cx="1023452" cy="1288568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5" name="TextBox 13">
            <a:extLst>
              <a:ext uri="{FF2B5EF4-FFF2-40B4-BE49-F238E27FC236}">
                <a16:creationId xmlns:a16="http://schemas.microsoft.com/office/drawing/2014/main" id="{C748620F-1177-4035-C173-C505C3E16ECA}"/>
              </a:ext>
            </a:extLst>
          </p:cNvPr>
          <p:cNvSpPr txBox="1"/>
          <p:nvPr/>
        </p:nvSpPr>
        <p:spPr>
          <a:xfrm>
            <a:off x="2190357" y="1371534"/>
            <a:ext cx="8871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>
                <a:solidFill>
                  <a:schemeClr val="bg1"/>
                </a:solidFill>
                <a:latin typeface="+mn-ea"/>
              </a:rPr>
              <a:t>2</a:t>
            </a:r>
          </a:p>
        </p:txBody>
      </p:sp>
      <p:sp>
        <p:nvSpPr>
          <p:cNvPr id="116" name="TextBox 11">
            <a:extLst>
              <a:ext uri="{FF2B5EF4-FFF2-40B4-BE49-F238E27FC236}">
                <a16:creationId xmlns:a16="http://schemas.microsoft.com/office/drawing/2014/main" id="{63CD66C4-0890-699F-C686-9D4F815C308D}"/>
              </a:ext>
            </a:extLst>
          </p:cNvPr>
          <p:cNvSpPr txBox="1"/>
          <p:nvPr/>
        </p:nvSpPr>
        <p:spPr>
          <a:xfrm>
            <a:off x="3976276" y="1629372"/>
            <a:ext cx="1166500" cy="108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맑고</a:t>
            </a:r>
            <a:r>
              <a:rPr sz="1400" b="1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endParaRPr lang="en-US" sz="1400" b="1" dirty="0">
              <a:solidFill>
                <a:srgbClr val="00000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깨끗한</a:t>
            </a:r>
            <a:r>
              <a:rPr sz="1400" b="1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물순환</a:t>
            </a:r>
            <a:r>
              <a:rPr sz="1400" b="1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400" b="1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도시</a:t>
            </a:r>
            <a:endParaRPr lang="ko-KR" altLang="en-US" sz="1400" b="1" kern="1200" dirty="0">
              <a:solidFill>
                <a:srgbClr val="1A616C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17" name="1/2 액자 116">
            <a:extLst>
              <a:ext uri="{FF2B5EF4-FFF2-40B4-BE49-F238E27FC236}">
                <a16:creationId xmlns:a16="http://schemas.microsoft.com/office/drawing/2014/main" id="{1E83F9C8-B972-7467-3B5D-1D0D2EC343E1}"/>
              </a:ext>
            </a:extLst>
          </p:cNvPr>
          <p:cNvSpPr/>
          <p:nvPr/>
        </p:nvSpPr>
        <p:spPr>
          <a:xfrm>
            <a:off x="3866214" y="1408134"/>
            <a:ext cx="1023452" cy="1021738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8" name="TextBox 13">
            <a:extLst>
              <a:ext uri="{FF2B5EF4-FFF2-40B4-BE49-F238E27FC236}">
                <a16:creationId xmlns:a16="http://schemas.microsoft.com/office/drawing/2014/main" id="{CAF599E7-4E91-BADF-7429-0BC4BB402CD0}"/>
              </a:ext>
            </a:extLst>
          </p:cNvPr>
          <p:cNvSpPr txBox="1"/>
          <p:nvPr/>
        </p:nvSpPr>
        <p:spPr>
          <a:xfrm>
            <a:off x="3866215" y="1369835"/>
            <a:ext cx="8871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>
                <a:solidFill>
                  <a:schemeClr val="bg1"/>
                </a:solidFill>
                <a:latin typeface="+mn-ea"/>
              </a:rPr>
              <a:t>3</a:t>
            </a:r>
          </a:p>
        </p:txBody>
      </p:sp>
      <p:sp>
        <p:nvSpPr>
          <p:cNvPr id="119" name="TextBox 11">
            <a:extLst>
              <a:ext uri="{FF2B5EF4-FFF2-40B4-BE49-F238E27FC236}">
                <a16:creationId xmlns:a16="http://schemas.microsoft.com/office/drawing/2014/main" id="{6DFBF2F5-56DD-7D91-DF04-DEDF1611E9D5}"/>
              </a:ext>
            </a:extLst>
          </p:cNvPr>
          <p:cNvSpPr txBox="1"/>
          <p:nvPr/>
        </p:nvSpPr>
        <p:spPr>
          <a:xfrm>
            <a:off x="5637807" y="1645024"/>
            <a:ext cx="1389472" cy="108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건강하고</a:t>
            </a:r>
            <a:r>
              <a:rPr sz="1400" b="1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endParaRPr lang="en-US" sz="1400" b="1" i="0" u="none" strike="noStrike" baseline="0" dirty="0">
              <a:solidFill>
                <a:srgbClr val="00000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지속</a:t>
            </a:r>
            <a:r>
              <a:rPr lang="en-US" sz="1400" b="1" i="0" u="none" strike="noStrike" baseline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4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가능한</a:t>
            </a:r>
            <a:r>
              <a:rPr sz="1400" b="1" i="0" u="none" strike="noStrike" baseline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농업</a:t>
            </a:r>
            <a:r>
              <a:rPr sz="1400" b="1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과</a:t>
            </a:r>
            <a:r>
              <a:rPr sz="1400" b="1" i="0" u="none" strike="noStrike" baseline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400" b="1" i="0" u="none" strike="noStrike" baseline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먹거리</a:t>
            </a:r>
            <a:endParaRPr lang="ko-KR" altLang="en-US" sz="1400" b="1" kern="1200" dirty="0">
              <a:solidFill>
                <a:srgbClr val="1A616C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20" name="1/2 액자 119">
            <a:extLst>
              <a:ext uri="{FF2B5EF4-FFF2-40B4-BE49-F238E27FC236}">
                <a16:creationId xmlns:a16="http://schemas.microsoft.com/office/drawing/2014/main" id="{0F9C94EA-8808-E63E-39B8-E74FA6FFC122}"/>
              </a:ext>
            </a:extLst>
          </p:cNvPr>
          <p:cNvSpPr/>
          <p:nvPr/>
        </p:nvSpPr>
        <p:spPr>
          <a:xfrm>
            <a:off x="5518495" y="1409833"/>
            <a:ext cx="1023452" cy="1021738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1" name="TextBox 13">
            <a:extLst>
              <a:ext uri="{FF2B5EF4-FFF2-40B4-BE49-F238E27FC236}">
                <a16:creationId xmlns:a16="http://schemas.microsoft.com/office/drawing/2014/main" id="{673DA215-88AB-D50F-D4ED-E28492E6B36E}"/>
              </a:ext>
            </a:extLst>
          </p:cNvPr>
          <p:cNvSpPr txBox="1"/>
          <p:nvPr/>
        </p:nvSpPr>
        <p:spPr>
          <a:xfrm>
            <a:off x="5518496" y="1371534"/>
            <a:ext cx="8871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>
                <a:solidFill>
                  <a:schemeClr val="bg1"/>
                </a:solidFill>
                <a:latin typeface="+mn-ea"/>
              </a:rPr>
              <a:t>4</a:t>
            </a:r>
          </a:p>
        </p:txBody>
      </p:sp>
      <p:sp>
        <p:nvSpPr>
          <p:cNvPr id="125" name="TextBox 11">
            <a:extLst>
              <a:ext uri="{FF2B5EF4-FFF2-40B4-BE49-F238E27FC236}">
                <a16:creationId xmlns:a16="http://schemas.microsoft.com/office/drawing/2014/main" id="{2CB23A65-579B-FB74-C07D-C3E6A8FC8C1F}"/>
              </a:ext>
            </a:extLst>
          </p:cNvPr>
          <p:cNvSpPr txBox="1"/>
          <p:nvPr/>
        </p:nvSpPr>
        <p:spPr>
          <a:xfrm>
            <a:off x="7423414" y="1724727"/>
            <a:ext cx="1253042" cy="745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지속가능한</a:t>
            </a:r>
            <a:r>
              <a:rPr sz="1400" b="1" i="0" u="none" strike="noStrike" baseline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소비</a:t>
            </a:r>
            <a:r>
              <a:rPr sz="1400" i="0" u="none" strike="noStrike" baseline="0" dirty="0" err="1"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와</a:t>
            </a:r>
            <a:r>
              <a:rPr sz="1400" b="1" i="0" u="none" strike="noStrike" baseline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 </a:t>
            </a:r>
            <a:r>
              <a:rPr sz="1400" b="1" i="0" u="none" strike="noStrike" baseline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함초롬바탕"/>
              </a:rPr>
              <a:t>생산</a:t>
            </a:r>
            <a:endParaRPr lang="ko-KR" altLang="en-US" sz="1400" b="1" kern="1200" dirty="0">
              <a:solidFill>
                <a:srgbClr val="C00000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26" name="1/2 액자 125">
            <a:extLst>
              <a:ext uri="{FF2B5EF4-FFF2-40B4-BE49-F238E27FC236}">
                <a16:creationId xmlns:a16="http://schemas.microsoft.com/office/drawing/2014/main" id="{0F4EDD66-765F-E8CD-8175-7E84D44A7DF1}"/>
              </a:ext>
            </a:extLst>
          </p:cNvPr>
          <p:cNvSpPr/>
          <p:nvPr/>
        </p:nvSpPr>
        <p:spPr>
          <a:xfrm>
            <a:off x="7280388" y="1404878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7" name="TextBox 13">
            <a:extLst>
              <a:ext uri="{FF2B5EF4-FFF2-40B4-BE49-F238E27FC236}">
                <a16:creationId xmlns:a16="http://schemas.microsoft.com/office/drawing/2014/main" id="{3F40A98E-B98A-909C-62B2-6E51234F28DE}"/>
              </a:ext>
            </a:extLst>
          </p:cNvPr>
          <p:cNvSpPr txBox="1"/>
          <p:nvPr/>
        </p:nvSpPr>
        <p:spPr>
          <a:xfrm>
            <a:off x="7280388" y="1366580"/>
            <a:ext cx="1018285" cy="367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>
                <a:solidFill>
                  <a:schemeClr val="bg1"/>
                </a:solidFill>
                <a:latin typeface="+mn-ea"/>
              </a:rPr>
              <a:t>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027FFB-D3C4-F61E-95DA-1CAC9C32A09A}"/>
              </a:ext>
            </a:extLst>
          </p:cNvPr>
          <p:cNvSpPr txBox="1"/>
          <p:nvPr/>
        </p:nvSpPr>
        <p:spPr>
          <a:xfrm>
            <a:off x="1259632" y="161822"/>
            <a:ext cx="6480720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defRPr/>
            </a:pPr>
            <a:r>
              <a:rPr lang="ko-KR" altLang="en-US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수원형 지속가능발전목표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(SDGs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 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10) 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탐색</a:t>
            </a:r>
            <a:endParaRPr lang="en-US" altLang="ko-KR" sz="2800" b="1" dirty="0">
              <a:solidFill>
                <a:srgbClr val="1A616C"/>
              </a:solidFill>
              <a:latin typeface="한컴산뜻돋움"/>
              <a:ea typeface="한컴산뜻돋움"/>
            </a:endParaRPr>
          </a:p>
        </p:txBody>
      </p:sp>
      <p:sp>
        <p:nvSpPr>
          <p:cNvPr id="2" name="모서리가 둥근 직사각형 93">
            <a:extLst>
              <a:ext uri="{FF2B5EF4-FFF2-40B4-BE49-F238E27FC236}">
                <a16:creationId xmlns:a16="http://schemas.microsoft.com/office/drawing/2014/main" id="{F812EBDB-5F33-B646-5FEE-A0B0940C3BAE}"/>
              </a:ext>
            </a:extLst>
          </p:cNvPr>
          <p:cNvSpPr/>
          <p:nvPr/>
        </p:nvSpPr>
        <p:spPr>
          <a:xfrm>
            <a:off x="205441" y="3362038"/>
            <a:ext cx="8615030" cy="1498448"/>
          </a:xfrm>
          <a:prstGeom prst="roundRect">
            <a:avLst>
              <a:gd name="adj" fmla="val 5591"/>
            </a:avLst>
          </a:prstGeom>
          <a:pattFill prst="dotGrid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1A616C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marR="0" indent="-179070" algn="just" fontAlgn="base" latinLnBrk="1">
              <a:lnSpc>
                <a:spcPct val="155000"/>
              </a:lnSpc>
              <a:buNone/>
            </a:pPr>
            <a:r>
              <a:rPr lang="ko-KR" altLang="en-US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환경에 관련된 </a:t>
            </a:r>
            <a:r>
              <a:rPr lang="ko-KR" altLang="en-US" sz="2200" kern="0" spc="-1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수원형 지속가능발전목표</a:t>
            </a:r>
            <a:r>
              <a:rPr lang="en-US" altLang="ko-KR" sz="2200" kern="0" spc="-1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(SDGs 10</a:t>
            </a:r>
            <a:r>
              <a:rPr lang="en-US" altLang="ko-KR" sz="2200" kern="0" spc="-1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)</a:t>
            </a:r>
            <a:r>
              <a:rPr lang="ko-KR" altLang="en-US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중 </a:t>
            </a:r>
            <a:endParaRPr lang="en-US" altLang="ko-KR" sz="2200" kern="0" spc="-10" dirty="0">
              <a:solidFill>
                <a:srgbClr val="000000"/>
              </a:solidFill>
              <a:effectLst/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marL="400050" marR="0" indent="-179070" algn="just" fontAlgn="base" latinLnBrk="1">
              <a:lnSpc>
                <a:spcPct val="155000"/>
              </a:lnSpc>
              <a:buNone/>
            </a:pPr>
            <a:r>
              <a:rPr lang="ko-KR" altLang="en-US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관심이 가는 </a:t>
            </a:r>
            <a:r>
              <a:rPr lang="en-US" altLang="ko-KR" sz="2200" kern="0" spc="-1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2</a:t>
            </a:r>
            <a:r>
              <a:rPr lang="ko-KR" altLang="en-US" sz="2200" kern="0" spc="-1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가지</a:t>
            </a:r>
            <a:r>
              <a:rPr lang="ko-KR" altLang="en-US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를 고르고</a:t>
            </a:r>
            <a:r>
              <a:rPr lang="en-US" altLang="ko-KR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, </a:t>
            </a:r>
            <a:r>
              <a:rPr lang="ko-KR" altLang="en-US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그 이유를 간단히 </a:t>
            </a:r>
            <a:r>
              <a:rPr lang="ko-KR" altLang="en-US" sz="2200" kern="0" spc="-1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서술하시오</a:t>
            </a:r>
            <a:r>
              <a:rPr lang="en-US" altLang="ko-KR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.</a:t>
            </a:r>
            <a:endParaRPr lang="ko-KR" altLang="en-US" sz="2200" kern="0" spc="0" dirty="0">
              <a:solidFill>
                <a:srgbClr val="000000"/>
              </a:solidFill>
              <a:effectLst/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8" name="모서리가 둥근 직사각형 17">
            <a:extLst>
              <a:ext uri="{FF2B5EF4-FFF2-40B4-BE49-F238E27FC236}">
                <a16:creationId xmlns:a16="http://schemas.microsoft.com/office/drawing/2014/main" id="{16F4E081-3C44-6917-43C4-91AB93BE614F}"/>
              </a:ext>
            </a:extLst>
          </p:cNvPr>
          <p:cNvSpPr/>
          <p:nvPr/>
        </p:nvSpPr>
        <p:spPr>
          <a:xfrm>
            <a:off x="344131" y="3155618"/>
            <a:ext cx="1152128" cy="412839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000" b="1" dirty="0">
                <a:latin typeface="한컴산뜻돋움"/>
                <a:ea typeface="한컴산뜻돋움"/>
              </a:rPr>
              <a:t>활동지</a:t>
            </a:r>
          </a:p>
        </p:txBody>
      </p:sp>
      <p:pic>
        <p:nvPicPr>
          <p:cNvPr id="9" name="그래픽 44" descr="기어 헤드 단색으로 채워진">
            <a:extLst>
              <a:ext uri="{FF2B5EF4-FFF2-40B4-BE49-F238E27FC236}">
                <a16:creationId xmlns:a16="http://schemas.microsoft.com/office/drawing/2014/main" id="{EAD99078-D892-B0A9-5297-D9BED948A64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 flipH="1">
            <a:off x="7955776" y="3867894"/>
            <a:ext cx="871119" cy="809767"/>
          </a:xfrm>
          <a:prstGeom prst="rect">
            <a:avLst/>
          </a:prstGeom>
        </p:spPr>
      </p:pic>
      <p:grpSp>
        <p:nvGrpSpPr>
          <p:cNvPr id="11" name="그룹 10">
            <a:extLst>
              <a:ext uri="{FF2B5EF4-FFF2-40B4-BE49-F238E27FC236}">
                <a16:creationId xmlns:a16="http://schemas.microsoft.com/office/drawing/2014/main" id="{8D625E98-1F7D-1A63-6D72-57E6E94B16A5}"/>
              </a:ext>
            </a:extLst>
          </p:cNvPr>
          <p:cNvGrpSpPr/>
          <p:nvPr/>
        </p:nvGrpSpPr>
        <p:grpSpPr>
          <a:xfrm>
            <a:off x="8391335" y="2830857"/>
            <a:ext cx="221312" cy="726032"/>
            <a:chOff x="105142" y="2547439"/>
            <a:chExt cx="146412" cy="641464"/>
          </a:xfrm>
        </p:grpSpPr>
        <p:grpSp>
          <p:nvGrpSpPr>
            <p:cNvPr id="12" name="그룹 174">
              <a:extLst>
                <a:ext uri="{FF2B5EF4-FFF2-40B4-BE49-F238E27FC236}">
                  <a16:creationId xmlns:a16="http://schemas.microsoft.com/office/drawing/2014/main" id="{C149AD87-1C7F-E072-8034-433C0231CA4A}"/>
                </a:ext>
              </a:extLst>
            </p:cNvPr>
            <p:cNvGrpSpPr/>
            <p:nvPr/>
          </p:nvGrpSpPr>
          <p:grpSpPr>
            <a:xfrm>
              <a:off x="105142" y="2547439"/>
              <a:ext cx="146412" cy="641464"/>
              <a:chOff x="534347" y="748676"/>
              <a:chExt cx="180001" cy="788628"/>
            </a:xfrm>
          </p:grpSpPr>
          <p:sp>
            <p:nvSpPr>
              <p:cNvPr id="14" name="타원 13">
                <a:extLst>
                  <a:ext uri="{FF2B5EF4-FFF2-40B4-BE49-F238E27FC236}">
                    <a16:creationId xmlns:a16="http://schemas.microsoft.com/office/drawing/2014/main" id="{DA8DD3B0-26E0-D4F8-14E9-BD429F255C04}"/>
                  </a:ext>
                </a:extLst>
              </p:cNvPr>
              <p:cNvSpPr/>
              <p:nvPr/>
            </p:nvSpPr>
            <p:spPr>
              <a:xfrm>
                <a:off x="534347" y="748676"/>
                <a:ext cx="180000" cy="1800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38100">
                <a:solidFill>
                  <a:srgbClr val="0057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+mn-ea"/>
                </a:endParaRPr>
              </a:p>
            </p:txBody>
          </p:sp>
          <p:sp>
            <p:nvSpPr>
              <p:cNvPr id="15" name="타원 14">
                <a:extLst>
                  <a:ext uri="{FF2B5EF4-FFF2-40B4-BE49-F238E27FC236}">
                    <a16:creationId xmlns:a16="http://schemas.microsoft.com/office/drawing/2014/main" id="{39FE5346-46E8-E7F5-4EF1-0897B3923628}"/>
                  </a:ext>
                </a:extLst>
              </p:cNvPr>
              <p:cNvSpPr/>
              <p:nvPr/>
            </p:nvSpPr>
            <p:spPr>
              <a:xfrm>
                <a:off x="534348" y="1357304"/>
                <a:ext cx="180000" cy="1800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38100">
                <a:solidFill>
                  <a:srgbClr val="0057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>
                  <a:latin typeface="+mn-ea"/>
                </a:endParaRPr>
              </a:p>
            </p:txBody>
          </p:sp>
        </p:grpSp>
        <p:sp>
          <p:nvSpPr>
            <p:cNvPr id="13" name="모서리가 둥근 직사각형 99">
              <a:extLst>
                <a:ext uri="{FF2B5EF4-FFF2-40B4-BE49-F238E27FC236}">
                  <a16:creationId xmlns:a16="http://schemas.microsoft.com/office/drawing/2014/main" id="{CEFE5407-EB53-08F4-79E0-B58DA2DB7951}"/>
                </a:ext>
              </a:extLst>
            </p:cNvPr>
            <p:cNvSpPr/>
            <p:nvPr/>
          </p:nvSpPr>
          <p:spPr>
            <a:xfrm>
              <a:off x="134424" y="2648555"/>
              <a:ext cx="87847" cy="439232"/>
            </a:xfrm>
            <a:prstGeom prst="roundRect">
              <a:avLst>
                <a:gd name="adj" fmla="val 50000"/>
              </a:avLst>
            </a:prstGeom>
            <a:solidFill>
              <a:srgbClr val="005760"/>
            </a:solidFill>
            <a:ln w="19050">
              <a:solidFill>
                <a:srgbClr val="0057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>
                <a:latin typeface="+mn-ea"/>
              </a:endParaRPr>
            </a:p>
          </p:txBody>
        </p:sp>
      </p:grpSp>
      <p:pic>
        <p:nvPicPr>
          <p:cNvPr id="18" name="그래픽 17" descr="고정 단색으로 채워진">
            <a:extLst>
              <a:ext uri="{FF2B5EF4-FFF2-40B4-BE49-F238E27FC236}">
                <a16:creationId xmlns:a16="http://schemas.microsoft.com/office/drawing/2014/main" id="{737403AD-51BE-126E-C659-5841F53DFE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75815" y="734267"/>
            <a:ext cx="578199" cy="57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144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4F438-FADF-FF7A-2CEC-0B11F4752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D7A6DD6F-F31F-5481-1C60-7789C627984D}"/>
              </a:ext>
            </a:extLst>
          </p:cNvPr>
          <p:cNvCxnSpPr/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6EFC8205-E548-AEB5-BBF7-B0BBAACA32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0364A595-5FDA-0DE5-21A0-E71E7D6000F0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/>
                <a:ea typeface="한컴산뜻돋움"/>
              </a:rPr>
              <a:t>탐구</a:t>
            </a:r>
          </a:p>
        </p:txBody>
      </p:sp>
      <p:sp>
        <p:nvSpPr>
          <p:cNvPr id="110" name="TextBox 11">
            <a:hlinkClick r:id="rId4"/>
            <a:extLst>
              <a:ext uri="{FF2B5EF4-FFF2-40B4-BE49-F238E27FC236}">
                <a16:creationId xmlns:a16="http://schemas.microsoft.com/office/drawing/2014/main" id="{438F1685-0E29-70C4-14F5-3D822B9670F7}"/>
              </a:ext>
            </a:extLst>
          </p:cNvPr>
          <p:cNvSpPr txBox="1"/>
          <p:nvPr/>
        </p:nvSpPr>
        <p:spPr>
          <a:xfrm>
            <a:off x="418501" y="2632711"/>
            <a:ext cx="21377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수원시청</a:t>
            </a:r>
            <a:endParaRPr lang="en-US" altLang="ko-KR" sz="20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0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(</a:t>
            </a:r>
            <a:r>
              <a:rPr lang="ko-KR" altLang="en-US" sz="20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수원이 환경교실</a:t>
            </a:r>
            <a:r>
              <a:rPr lang="en-US" altLang="ko-KR" sz="20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)</a:t>
            </a:r>
            <a:endParaRPr lang="ko-KR" altLang="en-US" sz="20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11" name="1/2 액자 110">
            <a:extLst>
              <a:ext uri="{FF2B5EF4-FFF2-40B4-BE49-F238E27FC236}">
                <a16:creationId xmlns:a16="http://schemas.microsoft.com/office/drawing/2014/main" id="{C0CAB4C4-5D6E-6406-F88F-BCCFD13A0434}"/>
              </a:ext>
            </a:extLst>
          </p:cNvPr>
          <p:cNvSpPr/>
          <p:nvPr/>
        </p:nvSpPr>
        <p:spPr>
          <a:xfrm>
            <a:off x="274485" y="2212532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2" name="TextBox 13">
            <a:extLst>
              <a:ext uri="{FF2B5EF4-FFF2-40B4-BE49-F238E27FC236}">
                <a16:creationId xmlns:a16="http://schemas.microsoft.com/office/drawing/2014/main" id="{560CA717-F6EE-6ACD-0466-9C0D5B2BCECD}"/>
              </a:ext>
            </a:extLst>
          </p:cNvPr>
          <p:cNvSpPr txBox="1"/>
          <p:nvPr/>
        </p:nvSpPr>
        <p:spPr>
          <a:xfrm>
            <a:off x="274485" y="2174234"/>
            <a:ext cx="10182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>
                <a:solidFill>
                  <a:schemeClr val="bg1"/>
                </a:solidFill>
                <a:latin typeface="+mn-ea"/>
              </a:rPr>
              <a:t>1</a:t>
            </a:r>
          </a:p>
        </p:txBody>
      </p:sp>
      <p:sp>
        <p:nvSpPr>
          <p:cNvPr id="117" name="1/2 액자 116">
            <a:extLst>
              <a:ext uri="{FF2B5EF4-FFF2-40B4-BE49-F238E27FC236}">
                <a16:creationId xmlns:a16="http://schemas.microsoft.com/office/drawing/2014/main" id="{9BD85C03-7A7C-42A9-041B-58B4549A6183}"/>
              </a:ext>
            </a:extLst>
          </p:cNvPr>
          <p:cNvSpPr/>
          <p:nvPr/>
        </p:nvSpPr>
        <p:spPr>
          <a:xfrm>
            <a:off x="274485" y="3576711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8" name="TextBox 13">
            <a:extLst>
              <a:ext uri="{FF2B5EF4-FFF2-40B4-BE49-F238E27FC236}">
                <a16:creationId xmlns:a16="http://schemas.microsoft.com/office/drawing/2014/main" id="{E4FB4DD6-31C7-CEDE-B3A7-371386231320}"/>
              </a:ext>
            </a:extLst>
          </p:cNvPr>
          <p:cNvSpPr txBox="1"/>
          <p:nvPr/>
        </p:nvSpPr>
        <p:spPr>
          <a:xfrm>
            <a:off x="274484" y="3545636"/>
            <a:ext cx="10182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 dirty="0">
                <a:solidFill>
                  <a:schemeClr val="bg1"/>
                </a:solidFill>
                <a:latin typeface="+mn-ea"/>
              </a:rPr>
              <a:t>4</a:t>
            </a:r>
          </a:p>
        </p:txBody>
      </p:sp>
      <p:sp>
        <p:nvSpPr>
          <p:cNvPr id="120" name="1/2 액자 119">
            <a:extLst>
              <a:ext uri="{FF2B5EF4-FFF2-40B4-BE49-F238E27FC236}">
                <a16:creationId xmlns:a16="http://schemas.microsoft.com/office/drawing/2014/main" id="{3C538618-44F8-A327-51EE-9DDA0AD78090}"/>
              </a:ext>
            </a:extLst>
          </p:cNvPr>
          <p:cNvSpPr/>
          <p:nvPr/>
        </p:nvSpPr>
        <p:spPr>
          <a:xfrm>
            <a:off x="2645343" y="3577485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1" name="TextBox 13">
            <a:extLst>
              <a:ext uri="{FF2B5EF4-FFF2-40B4-BE49-F238E27FC236}">
                <a16:creationId xmlns:a16="http://schemas.microsoft.com/office/drawing/2014/main" id="{9BA73D40-E147-61CB-CCB7-693F3598E4ED}"/>
              </a:ext>
            </a:extLst>
          </p:cNvPr>
          <p:cNvSpPr txBox="1"/>
          <p:nvPr/>
        </p:nvSpPr>
        <p:spPr>
          <a:xfrm>
            <a:off x="2654408" y="3546713"/>
            <a:ext cx="1018285" cy="3671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 dirty="0">
                <a:solidFill>
                  <a:schemeClr val="bg1"/>
                </a:solidFill>
                <a:latin typeface="+mn-ea"/>
              </a:rPr>
              <a:t>5</a:t>
            </a:r>
          </a:p>
        </p:txBody>
      </p:sp>
      <p:sp>
        <p:nvSpPr>
          <p:cNvPr id="126" name="1/2 액자 125">
            <a:extLst>
              <a:ext uri="{FF2B5EF4-FFF2-40B4-BE49-F238E27FC236}">
                <a16:creationId xmlns:a16="http://schemas.microsoft.com/office/drawing/2014/main" id="{B6A77527-40CE-1018-35E8-64F93915865D}"/>
              </a:ext>
            </a:extLst>
          </p:cNvPr>
          <p:cNvSpPr/>
          <p:nvPr/>
        </p:nvSpPr>
        <p:spPr>
          <a:xfrm>
            <a:off x="4753614" y="3570748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7" name="TextBox 13">
            <a:extLst>
              <a:ext uri="{FF2B5EF4-FFF2-40B4-BE49-F238E27FC236}">
                <a16:creationId xmlns:a16="http://schemas.microsoft.com/office/drawing/2014/main" id="{0C1DA4A2-1F72-D613-C7A6-8EF98148C880}"/>
              </a:ext>
            </a:extLst>
          </p:cNvPr>
          <p:cNvSpPr txBox="1"/>
          <p:nvPr/>
        </p:nvSpPr>
        <p:spPr>
          <a:xfrm>
            <a:off x="4771213" y="3546713"/>
            <a:ext cx="1018285" cy="367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 dirty="0">
                <a:solidFill>
                  <a:schemeClr val="bg1"/>
                </a:solidFill>
                <a:latin typeface="+mn-ea"/>
              </a:rPr>
              <a:t>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015911-FD8D-0BB2-F86F-BB130081E7D9}"/>
              </a:ext>
            </a:extLst>
          </p:cNvPr>
          <p:cNvSpPr txBox="1"/>
          <p:nvPr/>
        </p:nvSpPr>
        <p:spPr>
          <a:xfrm>
            <a:off x="1259632" y="161822"/>
            <a:ext cx="6408712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defRPr/>
            </a:pPr>
            <a:r>
              <a:rPr lang="ko-KR" altLang="en-US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수원특례시 환경 관련 기관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 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탐색</a:t>
            </a:r>
            <a:endParaRPr lang="en-US" altLang="ko-KR" sz="2800" b="1" dirty="0">
              <a:solidFill>
                <a:srgbClr val="1A616C"/>
              </a:solidFill>
              <a:latin typeface="한컴산뜻돋움"/>
              <a:ea typeface="한컴산뜻돋움"/>
            </a:endParaRPr>
          </a:p>
        </p:txBody>
      </p:sp>
      <p:sp>
        <p:nvSpPr>
          <p:cNvPr id="7" name="1/2 액자 6">
            <a:extLst>
              <a:ext uri="{FF2B5EF4-FFF2-40B4-BE49-F238E27FC236}">
                <a16:creationId xmlns:a16="http://schemas.microsoft.com/office/drawing/2014/main" id="{605DB464-B1D9-B3AE-3719-B2A40134F79C}"/>
              </a:ext>
            </a:extLst>
          </p:cNvPr>
          <p:cNvSpPr/>
          <p:nvPr/>
        </p:nvSpPr>
        <p:spPr>
          <a:xfrm>
            <a:off x="3239016" y="2212532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TextBox 13">
            <a:extLst>
              <a:ext uri="{FF2B5EF4-FFF2-40B4-BE49-F238E27FC236}">
                <a16:creationId xmlns:a16="http://schemas.microsoft.com/office/drawing/2014/main" id="{24F96909-94FA-9ED6-1A9F-CC4373FFF11C}"/>
              </a:ext>
            </a:extLst>
          </p:cNvPr>
          <p:cNvSpPr txBox="1"/>
          <p:nvPr/>
        </p:nvSpPr>
        <p:spPr>
          <a:xfrm>
            <a:off x="3239016" y="2174234"/>
            <a:ext cx="10182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 dirty="0">
                <a:solidFill>
                  <a:schemeClr val="bg1"/>
                </a:solidFill>
                <a:latin typeface="+mn-ea"/>
              </a:rPr>
              <a:t>2</a:t>
            </a:r>
          </a:p>
        </p:txBody>
      </p:sp>
      <p:sp>
        <p:nvSpPr>
          <p:cNvPr id="10" name="1/2 액자 9">
            <a:extLst>
              <a:ext uri="{FF2B5EF4-FFF2-40B4-BE49-F238E27FC236}">
                <a16:creationId xmlns:a16="http://schemas.microsoft.com/office/drawing/2014/main" id="{FA53A175-15D6-7230-554C-8A5DA1039380}"/>
              </a:ext>
            </a:extLst>
          </p:cNvPr>
          <p:cNvSpPr/>
          <p:nvPr/>
        </p:nvSpPr>
        <p:spPr>
          <a:xfrm>
            <a:off x="6879484" y="2212532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D21A4873-1AEA-B7F2-16BB-31CA935D7D23}"/>
              </a:ext>
            </a:extLst>
          </p:cNvPr>
          <p:cNvSpPr txBox="1"/>
          <p:nvPr/>
        </p:nvSpPr>
        <p:spPr>
          <a:xfrm>
            <a:off x="6879484" y="2174234"/>
            <a:ext cx="10182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 dirty="0">
                <a:solidFill>
                  <a:schemeClr val="bg1"/>
                </a:solidFill>
                <a:latin typeface="+mn-ea"/>
              </a:rPr>
              <a:t>3</a:t>
            </a:r>
          </a:p>
        </p:txBody>
      </p:sp>
      <p:sp>
        <p:nvSpPr>
          <p:cNvPr id="12" name="1/2 액자 11">
            <a:extLst>
              <a:ext uri="{FF2B5EF4-FFF2-40B4-BE49-F238E27FC236}">
                <a16:creationId xmlns:a16="http://schemas.microsoft.com/office/drawing/2014/main" id="{0894875F-4706-6E37-613B-3370AB6AFADE}"/>
              </a:ext>
            </a:extLst>
          </p:cNvPr>
          <p:cNvSpPr/>
          <p:nvPr/>
        </p:nvSpPr>
        <p:spPr>
          <a:xfrm>
            <a:off x="6879484" y="3577485"/>
            <a:ext cx="1174756" cy="1128949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8CB1EC84-9F70-431D-913D-34AE8C3B9800}"/>
              </a:ext>
            </a:extLst>
          </p:cNvPr>
          <p:cNvSpPr txBox="1"/>
          <p:nvPr/>
        </p:nvSpPr>
        <p:spPr>
          <a:xfrm>
            <a:off x="6909929" y="3556109"/>
            <a:ext cx="1018285" cy="367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kern="1200" dirty="0">
                <a:solidFill>
                  <a:schemeClr val="bg1"/>
                </a:solidFill>
                <a:latin typeface="+mn-ea"/>
              </a:rPr>
              <a:t>7</a:t>
            </a:r>
          </a:p>
        </p:txBody>
      </p:sp>
      <p:sp>
        <p:nvSpPr>
          <p:cNvPr id="14" name="TextBox 11">
            <a:hlinkClick r:id="rId5"/>
            <a:extLst>
              <a:ext uri="{FF2B5EF4-FFF2-40B4-BE49-F238E27FC236}">
                <a16:creationId xmlns:a16="http://schemas.microsoft.com/office/drawing/2014/main" id="{AE4B6287-6E40-5ECF-92AF-22B21EB01262}"/>
              </a:ext>
            </a:extLst>
          </p:cNvPr>
          <p:cNvSpPr txBox="1"/>
          <p:nvPr/>
        </p:nvSpPr>
        <p:spPr>
          <a:xfrm>
            <a:off x="3368222" y="2618379"/>
            <a:ext cx="28284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두드림</a:t>
            </a:r>
            <a:endParaRPr lang="en-US" altLang="ko-KR" sz="20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0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(</a:t>
            </a:r>
            <a:r>
              <a:rPr lang="ko-KR" altLang="en-US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수원시</a:t>
            </a:r>
            <a:r>
              <a:rPr lang="en-US" altLang="ko-KR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기후변화 체험관</a:t>
            </a:r>
            <a:r>
              <a:rPr lang="en-US" altLang="ko-KR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)</a:t>
            </a:r>
            <a:endParaRPr lang="ko-KR" altLang="en-US" sz="20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5" name="TextBox 11">
            <a:hlinkClick r:id="rId6"/>
            <a:extLst>
              <a:ext uri="{FF2B5EF4-FFF2-40B4-BE49-F238E27FC236}">
                <a16:creationId xmlns:a16="http://schemas.microsoft.com/office/drawing/2014/main" id="{95CB0859-8606-645D-2996-3918B6A3EE60}"/>
              </a:ext>
            </a:extLst>
          </p:cNvPr>
          <p:cNvSpPr txBox="1"/>
          <p:nvPr/>
        </p:nvSpPr>
        <p:spPr>
          <a:xfrm>
            <a:off x="6991383" y="2618379"/>
            <a:ext cx="25299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칠보 생태 환경 </a:t>
            </a:r>
            <a:endParaRPr lang="en-US" altLang="ko-KR" sz="20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체험관</a:t>
            </a:r>
          </a:p>
        </p:txBody>
      </p:sp>
      <p:sp>
        <p:nvSpPr>
          <p:cNvPr id="17" name="TextBox 11">
            <a:hlinkClick r:id="rId7"/>
            <a:extLst>
              <a:ext uri="{FF2B5EF4-FFF2-40B4-BE49-F238E27FC236}">
                <a16:creationId xmlns:a16="http://schemas.microsoft.com/office/drawing/2014/main" id="{45CC7A28-BDA6-3F26-183B-E60AFBDDAB1E}"/>
              </a:ext>
            </a:extLst>
          </p:cNvPr>
          <p:cNvSpPr txBox="1"/>
          <p:nvPr/>
        </p:nvSpPr>
        <p:spPr>
          <a:xfrm>
            <a:off x="420395" y="3948440"/>
            <a:ext cx="21377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광교 생태 환경 </a:t>
            </a:r>
            <a:endParaRPr lang="en-US" altLang="ko-KR" sz="20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체험관</a:t>
            </a:r>
          </a:p>
        </p:txBody>
      </p:sp>
      <p:sp>
        <p:nvSpPr>
          <p:cNvPr id="18" name="TextBox 11">
            <a:hlinkClick r:id="rId8"/>
            <a:extLst>
              <a:ext uri="{FF2B5EF4-FFF2-40B4-BE49-F238E27FC236}">
                <a16:creationId xmlns:a16="http://schemas.microsoft.com/office/drawing/2014/main" id="{CAA8F117-B7D4-9E24-3064-C7C0F1FB25D7}"/>
              </a:ext>
            </a:extLst>
          </p:cNvPr>
          <p:cNvSpPr txBox="1"/>
          <p:nvPr/>
        </p:nvSpPr>
        <p:spPr>
          <a:xfrm>
            <a:off x="2790372" y="3947310"/>
            <a:ext cx="21377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1" kern="1200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일월수목원</a:t>
            </a:r>
            <a:endParaRPr lang="ko-KR" altLang="en-US" sz="20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9" name="TextBox 11">
            <a:hlinkClick r:id="rId9"/>
            <a:extLst>
              <a:ext uri="{FF2B5EF4-FFF2-40B4-BE49-F238E27FC236}">
                <a16:creationId xmlns:a16="http://schemas.microsoft.com/office/drawing/2014/main" id="{C862E73B-F5F9-97DC-A894-A1AABA46BD22}"/>
              </a:ext>
            </a:extLst>
          </p:cNvPr>
          <p:cNvSpPr txBox="1"/>
          <p:nvPr/>
        </p:nvSpPr>
        <p:spPr>
          <a:xfrm>
            <a:off x="4904142" y="3938502"/>
            <a:ext cx="21377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1" kern="1200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영흥수목원</a:t>
            </a:r>
            <a:endParaRPr lang="ko-KR" altLang="en-US" sz="20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20" name="TextBox 11">
            <a:hlinkClick r:id="rId10"/>
            <a:extLst>
              <a:ext uri="{FF2B5EF4-FFF2-40B4-BE49-F238E27FC236}">
                <a16:creationId xmlns:a16="http://schemas.microsoft.com/office/drawing/2014/main" id="{A60E4459-A4C7-8613-D1CB-9C8FC7FE363A}"/>
              </a:ext>
            </a:extLst>
          </p:cNvPr>
          <p:cNvSpPr txBox="1"/>
          <p:nvPr/>
        </p:nvSpPr>
        <p:spPr>
          <a:xfrm>
            <a:off x="7047900" y="3932351"/>
            <a:ext cx="184458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수원도시재단</a:t>
            </a:r>
            <a:endParaRPr lang="en-US" altLang="ko-KR" sz="2000" b="1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환경지속센터</a:t>
            </a:r>
            <a:endParaRPr lang="en-US" altLang="ko-KR" sz="2000" b="1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(</a:t>
            </a:r>
            <a:r>
              <a:rPr lang="ko-KR" altLang="en-US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구 물환경센터</a:t>
            </a:r>
            <a:r>
              <a:rPr lang="en-US" altLang="ko-KR" sz="20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)</a:t>
            </a:r>
            <a:endParaRPr lang="ko-KR" altLang="en-US" sz="20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pic>
        <p:nvPicPr>
          <p:cNvPr id="21" name="그래픽 44" descr="기어 헤드 단색으로 채워진">
            <a:extLst>
              <a:ext uri="{FF2B5EF4-FFF2-40B4-BE49-F238E27FC236}">
                <a16:creationId xmlns:a16="http://schemas.microsoft.com/office/drawing/2014/main" id="{D9151B71-6F2C-5A8C-3878-CD2306DE14A9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tretch>
            <a:fillRect/>
          </a:stretch>
        </p:blipFill>
        <p:spPr>
          <a:xfrm>
            <a:off x="172969" y="1032877"/>
            <a:ext cx="899407" cy="8091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9A5C441F-28B0-AE5E-3851-2F61AB1F5409}"/>
              </a:ext>
            </a:extLst>
          </p:cNvPr>
          <p:cNvSpPr txBox="1"/>
          <p:nvPr/>
        </p:nvSpPr>
        <p:spPr>
          <a:xfrm>
            <a:off x="1058937" y="1020673"/>
            <a:ext cx="776153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dirty="0">
                <a:ln w="0"/>
                <a:solidFill>
                  <a:srgbClr val="0057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각 기관의 홈페이지를 스스로 찾아 </a:t>
            </a:r>
            <a:endParaRPr lang="en-US" altLang="ko-KR" sz="2400" dirty="0">
              <a:ln w="0"/>
              <a:solidFill>
                <a:srgbClr val="0057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기관의 특징</a:t>
            </a:r>
            <a:r>
              <a:rPr lang="ko-KR" altLang="en-US" sz="2400" dirty="0">
                <a:ln w="0"/>
                <a:solidFill>
                  <a:srgbClr val="0057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과 </a:t>
            </a:r>
            <a:r>
              <a:rPr lang="ko-KR" altLang="en-US" sz="24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교육 내용</a:t>
            </a:r>
            <a:r>
              <a:rPr lang="ko-KR" altLang="en-US" sz="2400" dirty="0">
                <a:ln w="0"/>
                <a:solidFill>
                  <a:srgbClr val="0057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을 탐색해봅시다</a:t>
            </a:r>
            <a:r>
              <a:rPr lang="en-US" altLang="ko-KR" sz="2400" dirty="0">
                <a:ln w="0"/>
                <a:solidFill>
                  <a:srgbClr val="0057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pic>
        <p:nvPicPr>
          <p:cNvPr id="25" name="그래픽 24" descr="링크">
            <a:extLst>
              <a:ext uri="{FF2B5EF4-FFF2-40B4-BE49-F238E27FC236}">
                <a16:creationId xmlns:a16="http://schemas.microsoft.com/office/drawing/2014/main" id="{9DE29AA6-BFC0-722A-BFEC-8E9573D15C8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06355" y="2186548"/>
            <a:ext cx="433222" cy="433222"/>
          </a:xfrm>
          <a:prstGeom prst="rect">
            <a:avLst/>
          </a:prstGeom>
        </p:spPr>
      </p:pic>
      <p:pic>
        <p:nvPicPr>
          <p:cNvPr id="32" name="그래픽 31" descr="링크">
            <a:extLst>
              <a:ext uri="{FF2B5EF4-FFF2-40B4-BE49-F238E27FC236}">
                <a16:creationId xmlns:a16="http://schemas.microsoft.com/office/drawing/2014/main" id="{2B3C45C0-210A-40CA-BE21-02C7B85819B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990035" y="2186548"/>
            <a:ext cx="433222" cy="433222"/>
          </a:xfrm>
          <a:prstGeom prst="rect">
            <a:avLst/>
          </a:prstGeom>
        </p:spPr>
      </p:pic>
      <p:pic>
        <p:nvPicPr>
          <p:cNvPr id="33" name="그래픽 32" descr="링크">
            <a:extLst>
              <a:ext uri="{FF2B5EF4-FFF2-40B4-BE49-F238E27FC236}">
                <a16:creationId xmlns:a16="http://schemas.microsoft.com/office/drawing/2014/main" id="{A38B6408-3D26-E7CC-087B-892AC17F454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633594" y="2186548"/>
            <a:ext cx="433222" cy="433222"/>
          </a:xfrm>
          <a:prstGeom prst="rect">
            <a:avLst/>
          </a:prstGeom>
        </p:spPr>
      </p:pic>
      <p:pic>
        <p:nvPicPr>
          <p:cNvPr id="34" name="그래픽 33" descr="링크">
            <a:extLst>
              <a:ext uri="{FF2B5EF4-FFF2-40B4-BE49-F238E27FC236}">
                <a16:creationId xmlns:a16="http://schemas.microsoft.com/office/drawing/2014/main" id="{26443317-B21B-25BB-218D-D8435CD986A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10428" y="3558478"/>
            <a:ext cx="433222" cy="433222"/>
          </a:xfrm>
          <a:prstGeom prst="rect">
            <a:avLst/>
          </a:prstGeom>
        </p:spPr>
      </p:pic>
      <p:pic>
        <p:nvPicPr>
          <p:cNvPr id="35" name="그래픽 34" descr="링크">
            <a:extLst>
              <a:ext uri="{FF2B5EF4-FFF2-40B4-BE49-F238E27FC236}">
                <a16:creationId xmlns:a16="http://schemas.microsoft.com/office/drawing/2014/main" id="{5D4A6C6E-9473-BC3D-4171-BF8C27E4A4D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389901" y="3558478"/>
            <a:ext cx="433222" cy="433222"/>
          </a:xfrm>
          <a:prstGeom prst="rect">
            <a:avLst/>
          </a:prstGeom>
        </p:spPr>
      </p:pic>
      <p:pic>
        <p:nvPicPr>
          <p:cNvPr id="36" name="그래픽 35" descr="링크">
            <a:extLst>
              <a:ext uri="{FF2B5EF4-FFF2-40B4-BE49-F238E27FC236}">
                <a16:creationId xmlns:a16="http://schemas.microsoft.com/office/drawing/2014/main" id="{7CCF9CC4-B387-1845-B75F-4AF13844F1A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621018" y="3565721"/>
            <a:ext cx="433222" cy="433222"/>
          </a:xfrm>
          <a:prstGeom prst="rect">
            <a:avLst/>
          </a:prstGeom>
        </p:spPr>
      </p:pic>
      <p:pic>
        <p:nvPicPr>
          <p:cNvPr id="37" name="그래픽 36" descr="링크">
            <a:extLst>
              <a:ext uri="{FF2B5EF4-FFF2-40B4-BE49-F238E27FC236}">
                <a16:creationId xmlns:a16="http://schemas.microsoft.com/office/drawing/2014/main" id="{5673BAC2-F5C2-8B03-560B-B6B8F0F6411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476419" y="3541485"/>
            <a:ext cx="433222" cy="433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84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86E28-8379-877D-860C-2809A97C1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모서리가 둥근 직사각형 93">
            <a:extLst>
              <a:ext uri="{FF2B5EF4-FFF2-40B4-BE49-F238E27FC236}">
                <a16:creationId xmlns:a16="http://schemas.microsoft.com/office/drawing/2014/main" id="{216FF836-D87C-F197-3CF5-F4EBAD766EA8}"/>
              </a:ext>
            </a:extLst>
          </p:cNvPr>
          <p:cNvSpPr/>
          <p:nvPr/>
        </p:nvSpPr>
        <p:spPr>
          <a:xfrm>
            <a:off x="205442" y="1072301"/>
            <a:ext cx="8607256" cy="2001876"/>
          </a:xfrm>
          <a:prstGeom prst="roundRect">
            <a:avLst>
              <a:gd name="adj" fmla="val 5591"/>
            </a:avLst>
          </a:prstGeom>
          <a:pattFill prst="dotGrid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1A616C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E0152C95-2A23-7AA4-1521-8D60FAD5F37E}"/>
              </a:ext>
            </a:extLst>
          </p:cNvPr>
          <p:cNvCxnSpPr/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FC1D87CA-901C-29FB-2CEB-4DBB79815FC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5576277C-91DE-AFF5-8D03-7082F71584FA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/>
                <a:ea typeface="한컴산뜻돋움"/>
              </a:rPr>
              <a:t>탐구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665D48-85C8-C48B-90B3-1272E4914712}"/>
              </a:ext>
            </a:extLst>
          </p:cNvPr>
          <p:cNvSpPr txBox="1"/>
          <p:nvPr/>
        </p:nvSpPr>
        <p:spPr>
          <a:xfrm>
            <a:off x="1259632" y="161822"/>
            <a:ext cx="6480720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defRPr/>
            </a:pPr>
            <a:r>
              <a:rPr lang="ko-KR" altLang="en-US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수원특례시 환경 관련 기관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 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탐색</a:t>
            </a:r>
            <a:endParaRPr lang="en-US" altLang="ko-KR" sz="2800" b="1" dirty="0">
              <a:solidFill>
                <a:srgbClr val="1A616C"/>
              </a:solidFill>
              <a:latin typeface="한컴산뜻돋움"/>
              <a:ea typeface="한컴산뜻돋움"/>
            </a:endParaRPr>
          </a:p>
        </p:txBody>
      </p:sp>
      <p:sp>
        <p:nvSpPr>
          <p:cNvPr id="2" name="모서리가 둥근 직사각형 93">
            <a:extLst>
              <a:ext uri="{FF2B5EF4-FFF2-40B4-BE49-F238E27FC236}">
                <a16:creationId xmlns:a16="http://schemas.microsoft.com/office/drawing/2014/main" id="{40A02678-C3CC-DD29-D210-5AA2B3727DDE}"/>
              </a:ext>
            </a:extLst>
          </p:cNvPr>
          <p:cNvSpPr/>
          <p:nvPr/>
        </p:nvSpPr>
        <p:spPr>
          <a:xfrm>
            <a:off x="184839" y="3358833"/>
            <a:ext cx="8615030" cy="1498448"/>
          </a:xfrm>
          <a:prstGeom prst="roundRect">
            <a:avLst>
              <a:gd name="adj" fmla="val 5591"/>
            </a:avLst>
          </a:prstGeom>
          <a:pattFill prst="dotGrid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1A616C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marR="0" indent="-179070" algn="just" fontAlgn="base" latinLnBrk="1">
              <a:lnSpc>
                <a:spcPct val="155000"/>
              </a:lnSpc>
              <a:buNone/>
            </a:pPr>
            <a:r>
              <a:rPr lang="ko-KR" altLang="en-US" sz="2200" kern="0" spc="-1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수원특례시 환경 관련</a:t>
            </a:r>
            <a:r>
              <a:rPr lang="en-US" altLang="ko-KR" sz="2200" kern="0" spc="-1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sz="2200" kern="0" spc="-1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기관 </a:t>
            </a:r>
            <a:r>
              <a:rPr lang="ko-KR" altLang="en-US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중 </a:t>
            </a:r>
            <a:endParaRPr lang="en-US" altLang="ko-KR" sz="2200" kern="0" spc="-10" dirty="0">
              <a:solidFill>
                <a:srgbClr val="000000"/>
              </a:solidFill>
              <a:effectLst/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marL="400050" marR="0" indent="-179070" algn="just" fontAlgn="base" latinLnBrk="1">
              <a:lnSpc>
                <a:spcPct val="155000"/>
              </a:lnSpc>
              <a:buNone/>
            </a:pPr>
            <a:r>
              <a:rPr lang="ko-KR" altLang="en-US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관심이 가는 </a:t>
            </a:r>
            <a:r>
              <a:rPr lang="ko-KR" altLang="en-US" sz="2200" kern="0" spc="-1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두 곳</a:t>
            </a:r>
            <a:r>
              <a:rPr lang="ko-KR" altLang="en-US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을 고르고</a:t>
            </a:r>
            <a:r>
              <a:rPr lang="en-US" altLang="ko-KR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, </a:t>
            </a:r>
            <a:r>
              <a:rPr lang="ko-KR" altLang="en-US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그 이유를 간단히 </a:t>
            </a:r>
            <a:r>
              <a:rPr lang="ko-KR" altLang="en-US" sz="2200" kern="0" spc="-1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서술하시오</a:t>
            </a:r>
            <a:r>
              <a:rPr lang="en-US" altLang="ko-KR" sz="2200" kern="0" spc="-1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.</a:t>
            </a:r>
            <a:endParaRPr lang="ko-KR" altLang="en-US" sz="2200" kern="0" spc="0" dirty="0">
              <a:solidFill>
                <a:srgbClr val="000000"/>
              </a:solidFill>
              <a:effectLst/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8" name="모서리가 둥근 직사각형 17">
            <a:extLst>
              <a:ext uri="{FF2B5EF4-FFF2-40B4-BE49-F238E27FC236}">
                <a16:creationId xmlns:a16="http://schemas.microsoft.com/office/drawing/2014/main" id="{AA3CA72F-01E0-A7F3-5CB9-26CB50EBF41F}"/>
              </a:ext>
            </a:extLst>
          </p:cNvPr>
          <p:cNvSpPr/>
          <p:nvPr/>
        </p:nvSpPr>
        <p:spPr>
          <a:xfrm>
            <a:off x="344131" y="3155618"/>
            <a:ext cx="1152128" cy="412839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000" b="1" dirty="0">
                <a:latin typeface="한컴산뜻돋움"/>
                <a:ea typeface="한컴산뜻돋움"/>
              </a:rPr>
              <a:t>활동지</a:t>
            </a:r>
          </a:p>
        </p:txBody>
      </p:sp>
      <p:pic>
        <p:nvPicPr>
          <p:cNvPr id="9" name="그래픽 44" descr="기어 헤드 단색으로 채워진">
            <a:extLst>
              <a:ext uri="{FF2B5EF4-FFF2-40B4-BE49-F238E27FC236}">
                <a16:creationId xmlns:a16="http://schemas.microsoft.com/office/drawing/2014/main" id="{E9DE4E87-B2B7-BDE7-3DB2-CBC14A71A89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 flipH="1">
            <a:off x="7937872" y="3645661"/>
            <a:ext cx="871119" cy="809767"/>
          </a:xfrm>
          <a:prstGeom prst="rect">
            <a:avLst/>
          </a:prstGeom>
        </p:spPr>
      </p:pic>
      <p:grpSp>
        <p:nvGrpSpPr>
          <p:cNvPr id="11" name="그룹 10">
            <a:extLst>
              <a:ext uri="{FF2B5EF4-FFF2-40B4-BE49-F238E27FC236}">
                <a16:creationId xmlns:a16="http://schemas.microsoft.com/office/drawing/2014/main" id="{18EC2F3A-F565-7909-595F-54F715B28431}"/>
              </a:ext>
            </a:extLst>
          </p:cNvPr>
          <p:cNvGrpSpPr/>
          <p:nvPr/>
        </p:nvGrpSpPr>
        <p:grpSpPr>
          <a:xfrm>
            <a:off x="8391335" y="2830857"/>
            <a:ext cx="221312" cy="726032"/>
            <a:chOff x="105142" y="2547439"/>
            <a:chExt cx="146412" cy="641464"/>
          </a:xfrm>
        </p:grpSpPr>
        <p:grpSp>
          <p:nvGrpSpPr>
            <p:cNvPr id="12" name="그룹 174">
              <a:extLst>
                <a:ext uri="{FF2B5EF4-FFF2-40B4-BE49-F238E27FC236}">
                  <a16:creationId xmlns:a16="http://schemas.microsoft.com/office/drawing/2014/main" id="{F4DF2D34-71E1-809C-11A1-3D5D81584D4B}"/>
                </a:ext>
              </a:extLst>
            </p:cNvPr>
            <p:cNvGrpSpPr/>
            <p:nvPr/>
          </p:nvGrpSpPr>
          <p:grpSpPr>
            <a:xfrm>
              <a:off x="105142" y="2547439"/>
              <a:ext cx="146412" cy="641464"/>
              <a:chOff x="534347" y="748676"/>
              <a:chExt cx="180001" cy="788628"/>
            </a:xfrm>
          </p:grpSpPr>
          <p:sp>
            <p:nvSpPr>
              <p:cNvPr id="14" name="타원 13">
                <a:extLst>
                  <a:ext uri="{FF2B5EF4-FFF2-40B4-BE49-F238E27FC236}">
                    <a16:creationId xmlns:a16="http://schemas.microsoft.com/office/drawing/2014/main" id="{BF35F079-D8BA-D7AA-DDE1-A55D94606B5B}"/>
                  </a:ext>
                </a:extLst>
              </p:cNvPr>
              <p:cNvSpPr/>
              <p:nvPr/>
            </p:nvSpPr>
            <p:spPr>
              <a:xfrm>
                <a:off x="534347" y="748676"/>
                <a:ext cx="180000" cy="1800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38100">
                <a:solidFill>
                  <a:srgbClr val="0057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+mn-ea"/>
                </a:endParaRPr>
              </a:p>
            </p:txBody>
          </p:sp>
          <p:sp>
            <p:nvSpPr>
              <p:cNvPr id="15" name="타원 14">
                <a:extLst>
                  <a:ext uri="{FF2B5EF4-FFF2-40B4-BE49-F238E27FC236}">
                    <a16:creationId xmlns:a16="http://schemas.microsoft.com/office/drawing/2014/main" id="{088FB241-7735-8ED6-B956-21E31252B4E8}"/>
                  </a:ext>
                </a:extLst>
              </p:cNvPr>
              <p:cNvSpPr/>
              <p:nvPr/>
            </p:nvSpPr>
            <p:spPr>
              <a:xfrm>
                <a:off x="534348" y="1357304"/>
                <a:ext cx="180000" cy="1800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38100">
                <a:solidFill>
                  <a:srgbClr val="0057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>
                  <a:latin typeface="+mn-ea"/>
                </a:endParaRPr>
              </a:p>
            </p:txBody>
          </p:sp>
        </p:grpSp>
        <p:sp>
          <p:nvSpPr>
            <p:cNvPr id="13" name="모서리가 둥근 직사각형 99">
              <a:extLst>
                <a:ext uri="{FF2B5EF4-FFF2-40B4-BE49-F238E27FC236}">
                  <a16:creationId xmlns:a16="http://schemas.microsoft.com/office/drawing/2014/main" id="{7986A77E-97BE-C4BC-09D3-83018CCBEB6C}"/>
                </a:ext>
              </a:extLst>
            </p:cNvPr>
            <p:cNvSpPr/>
            <p:nvPr/>
          </p:nvSpPr>
          <p:spPr>
            <a:xfrm>
              <a:off x="134424" y="2648555"/>
              <a:ext cx="87847" cy="439232"/>
            </a:xfrm>
            <a:prstGeom prst="roundRect">
              <a:avLst>
                <a:gd name="adj" fmla="val 50000"/>
              </a:avLst>
            </a:prstGeom>
            <a:solidFill>
              <a:srgbClr val="005760"/>
            </a:solidFill>
            <a:ln w="19050">
              <a:solidFill>
                <a:srgbClr val="0057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>
                <a:latin typeface="+mn-ea"/>
              </a:endParaRPr>
            </a:p>
          </p:txBody>
        </p:sp>
      </p:grpSp>
      <p:pic>
        <p:nvPicPr>
          <p:cNvPr id="17" name="그래픽 16" descr="고정 단색으로 채워진">
            <a:extLst>
              <a:ext uri="{FF2B5EF4-FFF2-40B4-BE49-F238E27FC236}">
                <a16:creationId xmlns:a16="http://schemas.microsoft.com/office/drawing/2014/main" id="{759701DF-B5F9-355A-3CF5-B876ED85FB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75815" y="734267"/>
            <a:ext cx="578199" cy="578199"/>
          </a:xfrm>
          <a:prstGeom prst="rect">
            <a:avLst/>
          </a:prstGeom>
        </p:spPr>
      </p:pic>
      <p:sp>
        <p:nvSpPr>
          <p:cNvPr id="7" name="TextBox 11">
            <a:hlinkClick r:id="rId7"/>
            <a:extLst>
              <a:ext uri="{FF2B5EF4-FFF2-40B4-BE49-F238E27FC236}">
                <a16:creationId xmlns:a16="http://schemas.microsoft.com/office/drawing/2014/main" id="{EE7A5DD1-3CF1-3ECD-EF88-F089DAB9CC92}"/>
              </a:ext>
            </a:extLst>
          </p:cNvPr>
          <p:cNvSpPr txBox="1"/>
          <p:nvPr/>
        </p:nvSpPr>
        <p:spPr>
          <a:xfrm>
            <a:off x="501328" y="1512685"/>
            <a:ext cx="17267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수원시청</a:t>
            </a:r>
            <a:endParaRPr lang="en-US" altLang="ko-KR" sz="16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6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(</a:t>
            </a:r>
            <a:r>
              <a:rPr lang="ko-KR" altLang="en-US" sz="16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수원이 환경교실</a:t>
            </a:r>
            <a:r>
              <a:rPr lang="en-US" altLang="ko-KR" sz="16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)</a:t>
            </a:r>
            <a:endParaRPr lang="ko-KR" altLang="en-US" sz="16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6" name="1/2 액자 15">
            <a:extLst>
              <a:ext uri="{FF2B5EF4-FFF2-40B4-BE49-F238E27FC236}">
                <a16:creationId xmlns:a16="http://schemas.microsoft.com/office/drawing/2014/main" id="{7472AF5A-A11E-5F9C-EB9F-15DCCA47075B}"/>
              </a:ext>
            </a:extLst>
          </p:cNvPr>
          <p:cNvSpPr/>
          <p:nvPr/>
        </p:nvSpPr>
        <p:spPr>
          <a:xfrm>
            <a:off x="487712" y="1342435"/>
            <a:ext cx="578198" cy="502093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0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8" name="TextBox 13">
            <a:extLst>
              <a:ext uri="{FF2B5EF4-FFF2-40B4-BE49-F238E27FC236}">
                <a16:creationId xmlns:a16="http://schemas.microsoft.com/office/drawing/2014/main" id="{12F7BF55-A6DB-C14A-8AF4-D753E3C5C0BA}"/>
              </a:ext>
            </a:extLst>
          </p:cNvPr>
          <p:cNvSpPr txBox="1"/>
          <p:nvPr/>
        </p:nvSpPr>
        <p:spPr>
          <a:xfrm>
            <a:off x="460248" y="1296761"/>
            <a:ext cx="50118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000" kern="1200" dirty="0">
                <a:solidFill>
                  <a:schemeClr val="bg1"/>
                </a:solidFill>
                <a:latin typeface="+mn-ea"/>
              </a:rPr>
              <a:t>1</a:t>
            </a:r>
          </a:p>
        </p:txBody>
      </p:sp>
      <p:sp>
        <p:nvSpPr>
          <p:cNvPr id="19" name="1/2 액자 18">
            <a:extLst>
              <a:ext uri="{FF2B5EF4-FFF2-40B4-BE49-F238E27FC236}">
                <a16:creationId xmlns:a16="http://schemas.microsoft.com/office/drawing/2014/main" id="{41C227CA-2199-11CB-FBC4-7924EF1C6B17}"/>
              </a:ext>
            </a:extLst>
          </p:cNvPr>
          <p:cNvSpPr/>
          <p:nvPr/>
        </p:nvSpPr>
        <p:spPr>
          <a:xfrm>
            <a:off x="3779913" y="2248631"/>
            <a:ext cx="578198" cy="502093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0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0" name="TextBox 13">
            <a:extLst>
              <a:ext uri="{FF2B5EF4-FFF2-40B4-BE49-F238E27FC236}">
                <a16:creationId xmlns:a16="http://schemas.microsoft.com/office/drawing/2014/main" id="{8963DF10-E4DE-1526-A47F-EE06017D79A8}"/>
              </a:ext>
            </a:extLst>
          </p:cNvPr>
          <p:cNvSpPr txBox="1"/>
          <p:nvPr/>
        </p:nvSpPr>
        <p:spPr>
          <a:xfrm>
            <a:off x="3767563" y="2197787"/>
            <a:ext cx="50118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000" kern="1200" dirty="0">
                <a:solidFill>
                  <a:schemeClr val="bg1"/>
                </a:solidFill>
                <a:latin typeface="+mn-ea"/>
              </a:rPr>
              <a:t>4</a:t>
            </a:r>
          </a:p>
        </p:txBody>
      </p:sp>
      <p:sp>
        <p:nvSpPr>
          <p:cNvPr id="21" name="1/2 액자 20">
            <a:extLst>
              <a:ext uri="{FF2B5EF4-FFF2-40B4-BE49-F238E27FC236}">
                <a16:creationId xmlns:a16="http://schemas.microsoft.com/office/drawing/2014/main" id="{EF61E764-5882-085B-D207-D35E746C48E4}"/>
              </a:ext>
            </a:extLst>
          </p:cNvPr>
          <p:cNvSpPr/>
          <p:nvPr/>
        </p:nvSpPr>
        <p:spPr>
          <a:xfrm>
            <a:off x="4788024" y="1329128"/>
            <a:ext cx="578198" cy="502093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0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TextBox 13">
            <a:extLst>
              <a:ext uri="{FF2B5EF4-FFF2-40B4-BE49-F238E27FC236}">
                <a16:creationId xmlns:a16="http://schemas.microsoft.com/office/drawing/2014/main" id="{7C540FFB-CFCC-B64C-4560-9C6726E4D1A8}"/>
              </a:ext>
            </a:extLst>
          </p:cNvPr>
          <p:cNvSpPr txBox="1"/>
          <p:nvPr/>
        </p:nvSpPr>
        <p:spPr>
          <a:xfrm>
            <a:off x="4756558" y="1275606"/>
            <a:ext cx="50118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000" kern="1200" dirty="0">
                <a:solidFill>
                  <a:schemeClr val="bg1"/>
                </a:solidFill>
                <a:latin typeface="+mn-ea"/>
              </a:rPr>
              <a:t>5</a:t>
            </a:r>
          </a:p>
        </p:txBody>
      </p:sp>
      <p:sp>
        <p:nvSpPr>
          <p:cNvPr id="23" name="1/2 액자 22">
            <a:extLst>
              <a:ext uri="{FF2B5EF4-FFF2-40B4-BE49-F238E27FC236}">
                <a16:creationId xmlns:a16="http://schemas.microsoft.com/office/drawing/2014/main" id="{F7D4B15A-3D57-364E-B08F-2E1CD33EBA87}"/>
              </a:ext>
            </a:extLst>
          </p:cNvPr>
          <p:cNvSpPr/>
          <p:nvPr/>
        </p:nvSpPr>
        <p:spPr>
          <a:xfrm>
            <a:off x="5846173" y="2247315"/>
            <a:ext cx="578198" cy="502093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0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4" name="TextBox 13">
            <a:extLst>
              <a:ext uri="{FF2B5EF4-FFF2-40B4-BE49-F238E27FC236}">
                <a16:creationId xmlns:a16="http://schemas.microsoft.com/office/drawing/2014/main" id="{C08058C6-2EB4-CA88-962E-37BA3F1B9928}"/>
              </a:ext>
            </a:extLst>
          </p:cNvPr>
          <p:cNvSpPr txBox="1"/>
          <p:nvPr/>
        </p:nvSpPr>
        <p:spPr>
          <a:xfrm>
            <a:off x="5820570" y="2197787"/>
            <a:ext cx="50118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000" kern="1200" dirty="0">
                <a:solidFill>
                  <a:schemeClr val="bg1"/>
                </a:solidFill>
                <a:latin typeface="+mn-ea"/>
              </a:rPr>
              <a:t>6</a:t>
            </a:r>
          </a:p>
        </p:txBody>
      </p:sp>
      <p:sp>
        <p:nvSpPr>
          <p:cNvPr id="25" name="1/2 액자 24">
            <a:extLst>
              <a:ext uri="{FF2B5EF4-FFF2-40B4-BE49-F238E27FC236}">
                <a16:creationId xmlns:a16="http://schemas.microsoft.com/office/drawing/2014/main" id="{16F9FB9F-2CC6-F336-214C-7802F4944152}"/>
              </a:ext>
            </a:extLst>
          </p:cNvPr>
          <p:cNvSpPr/>
          <p:nvPr/>
        </p:nvSpPr>
        <p:spPr>
          <a:xfrm>
            <a:off x="1556362" y="2250008"/>
            <a:ext cx="578198" cy="502093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0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6" name="TextBox 13">
            <a:extLst>
              <a:ext uri="{FF2B5EF4-FFF2-40B4-BE49-F238E27FC236}">
                <a16:creationId xmlns:a16="http://schemas.microsoft.com/office/drawing/2014/main" id="{B6E9553E-430D-F4F2-9C3D-1BB6BCEBE2E5}"/>
              </a:ext>
            </a:extLst>
          </p:cNvPr>
          <p:cNvSpPr txBox="1"/>
          <p:nvPr/>
        </p:nvSpPr>
        <p:spPr>
          <a:xfrm>
            <a:off x="1532763" y="2191284"/>
            <a:ext cx="50118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000" kern="1200" dirty="0">
                <a:solidFill>
                  <a:schemeClr val="bg1"/>
                </a:solidFill>
                <a:latin typeface="+mn-ea"/>
              </a:rPr>
              <a:t>2</a:t>
            </a:r>
          </a:p>
        </p:txBody>
      </p:sp>
      <p:sp>
        <p:nvSpPr>
          <p:cNvPr id="27" name="1/2 액자 26">
            <a:extLst>
              <a:ext uri="{FF2B5EF4-FFF2-40B4-BE49-F238E27FC236}">
                <a16:creationId xmlns:a16="http://schemas.microsoft.com/office/drawing/2014/main" id="{5C91CBE6-43F6-90E4-B618-A6ECD34DA45D}"/>
              </a:ext>
            </a:extLst>
          </p:cNvPr>
          <p:cNvSpPr/>
          <p:nvPr/>
        </p:nvSpPr>
        <p:spPr>
          <a:xfrm>
            <a:off x="2627784" y="1341933"/>
            <a:ext cx="578198" cy="502093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0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8" name="TextBox 13">
            <a:extLst>
              <a:ext uri="{FF2B5EF4-FFF2-40B4-BE49-F238E27FC236}">
                <a16:creationId xmlns:a16="http://schemas.microsoft.com/office/drawing/2014/main" id="{E4E25D7D-B9C5-1677-9388-2E74A3FE924D}"/>
              </a:ext>
            </a:extLst>
          </p:cNvPr>
          <p:cNvSpPr txBox="1"/>
          <p:nvPr/>
        </p:nvSpPr>
        <p:spPr>
          <a:xfrm>
            <a:off x="2602226" y="1294282"/>
            <a:ext cx="50118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000" kern="1200" dirty="0">
                <a:solidFill>
                  <a:schemeClr val="bg1"/>
                </a:solidFill>
                <a:latin typeface="+mn-ea"/>
              </a:rPr>
              <a:t>3</a:t>
            </a:r>
          </a:p>
        </p:txBody>
      </p:sp>
      <p:sp>
        <p:nvSpPr>
          <p:cNvPr id="29" name="1/2 액자 28">
            <a:extLst>
              <a:ext uri="{FF2B5EF4-FFF2-40B4-BE49-F238E27FC236}">
                <a16:creationId xmlns:a16="http://schemas.microsoft.com/office/drawing/2014/main" id="{9D1B48CA-0419-132D-2B1D-F7E8025CC54A}"/>
              </a:ext>
            </a:extLst>
          </p:cNvPr>
          <p:cNvSpPr/>
          <p:nvPr/>
        </p:nvSpPr>
        <p:spPr>
          <a:xfrm>
            <a:off x="7048744" y="1339212"/>
            <a:ext cx="578198" cy="502093"/>
          </a:xfrm>
          <a:prstGeom prst="halfFrame">
            <a:avLst>
              <a:gd name="adj1" fmla="val 30475"/>
              <a:gd name="adj2" fmla="val 11892"/>
            </a:avLst>
          </a:prstGeom>
          <a:solidFill>
            <a:srgbClr val="1A61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0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0" name="TextBox 13">
            <a:extLst>
              <a:ext uri="{FF2B5EF4-FFF2-40B4-BE49-F238E27FC236}">
                <a16:creationId xmlns:a16="http://schemas.microsoft.com/office/drawing/2014/main" id="{5388A55B-997E-2F8D-FC13-0C88ECCD4D14}"/>
              </a:ext>
            </a:extLst>
          </p:cNvPr>
          <p:cNvSpPr txBox="1"/>
          <p:nvPr/>
        </p:nvSpPr>
        <p:spPr>
          <a:xfrm>
            <a:off x="7027476" y="1285531"/>
            <a:ext cx="50118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000" kern="1200" dirty="0">
                <a:solidFill>
                  <a:schemeClr val="bg1"/>
                </a:solidFill>
                <a:latin typeface="+mn-ea"/>
              </a:rPr>
              <a:t>7</a:t>
            </a:r>
          </a:p>
        </p:txBody>
      </p:sp>
      <p:sp>
        <p:nvSpPr>
          <p:cNvPr id="31" name="TextBox 11">
            <a:hlinkClick r:id="rId8"/>
            <a:extLst>
              <a:ext uri="{FF2B5EF4-FFF2-40B4-BE49-F238E27FC236}">
                <a16:creationId xmlns:a16="http://schemas.microsoft.com/office/drawing/2014/main" id="{009768FE-C779-4431-F52D-363154CA390D}"/>
              </a:ext>
            </a:extLst>
          </p:cNvPr>
          <p:cNvSpPr txBox="1"/>
          <p:nvPr/>
        </p:nvSpPr>
        <p:spPr>
          <a:xfrm>
            <a:off x="1588967" y="2425180"/>
            <a:ext cx="16296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두드림</a:t>
            </a:r>
            <a:r>
              <a:rPr lang="en-US" altLang="ko-KR" sz="16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(</a:t>
            </a:r>
            <a:r>
              <a:rPr lang="ko-KR" altLang="en-US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수원시</a:t>
            </a:r>
            <a:r>
              <a:rPr lang="en-US" altLang="ko-KR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기후변화 체험관</a:t>
            </a:r>
            <a:r>
              <a:rPr lang="en-US" altLang="ko-KR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)</a:t>
            </a:r>
            <a:endParaRPr lang="ko-KR" altLang="en-US" sz="16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32" name="TextBox 11">
            <a:hlinkClick r:id="rId9"/>
            <a:extLst>
              <a:ext uri="{FF2B5EF4-FFF2-40B4-BE49-F238E27FC236}">
                <a16:creationId xmlns:a16="http://schemas.microsoft.com/office/drawing/2014/main" id="{DD8B839E-B9FE-624F-C2C9-8D98BE0C000A}"/>
              </a:ext>
            </a:extLst>
          </p:cNvPr>
          <p:cNvSpPr txBox="1"/>
          <p:nvPr/>
        </p:nvSpPr>
        <p:spPr>
          <a:xfrm>
            <a:off x="3796597" y="2410367"/>
            <a:ext cx="15899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광교 생태 환경 </a:t>
            </a:r>
            <a:endParaRPr lang="en-US" altLang="ko-KR" sz="16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체험관</a:t>
            </a:r>
          </a:p>
        </p:txBody>
      </p:sp>
      <p:sp>
        <p:nvSpPr>
          <p:cNvPr id="33" name="TextBox 11">
            <a:hlinkClick r:id="rId10"/>
            <a:extLst>
              <a:ext uri="{FF2B5EF4-FFF2-40B4-BE49-F238E27FC236}">
                <a16:creationId xmlns:a16="http://schemas.microsoft.com/office/drawing/2014/main" id="{48A817D7-A819-AE24-5964-3008CEAB79FC}"/>
              </a:ext>
            </a:extLst>
          </p:cNvPr>
          <p:cNvSpPr txBox="1"/>
          <p:nvPr/>
        </p:nvSpPr>
        <p:spPr>
          <a:xfrm>
            <a:off x="4812703" y="1480406"/>
            <a:ext cx="21862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1200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일월수목원</a:t>
            </a:r>
            <a:endParaRPr lang="ko-KR" altLang="en-US" sz="16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34" name="TextBox 11">
            <a:hlinkClick r:id="rId11"/>
            <a:extLst>
              <a:ext uri="{FF2B5EF4-FFF2-40B4-BE49-F238E27FC236}">
                <a16:creationId xmlns:a16="http://schemas.microsoft.com/office/drawing/2014/main" id="{1BF1218F-03B8-82B0-1EEB-4653A50540C1}"/>
              </a:ext>
            </a:extLst>
          </p:cNvPr>
          <p:cNvSpPr txBox="1"/>
          <p:nvPr/>
        </p:nvSpPr>
        <p:spPr>
          <a:xfrm>
            <a:off x="5863772" y="2401218"/>
            <a:ext cx="21862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1200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영흥수목원</a:t>
            </a:r>
            <a:endParaRPr lang="ko-KR" altLang="en-US" sz="16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35" name="TextBox 11">
            <a:hlinkClick r:id="rId12"/>
            <a:extLst>
              <a:ext uri="{FF2B5EF4-FFF2-40B4-BE49-F238E27FC236}">
                <a16:creationId xmlns:a16="http://schemas.microsoft.com/office/drawing/2014/main" id="{61669782-CED0-710E-AB58-75E555B9F952}"/>
              </a:ext>
            </a:extLst>
          </p:cNvPr>
          <p:cNvSpPr txBox="1"/>
          <p:nvPr/>
        </p:nvSpPr>
        <p:spPr>
          <a:xfrm>
            <a:off x="7068645" y="1483398"/>
            <a:ext cx="18864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수원도시재단</a:t>
            </a:r>
            <a:endParaRPr lang="en-US" altLang="ko-KR" sz="1600" b="1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환경지속센터</a:t>
            </a:r>
            <a:endParaRPr lang="en-US" altLang="ko-KR" sz="1600" b="1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(</a:t>
            </a:r>
            <a:r>
              <a:rPr lang="ko-KR" altLang="en-US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구 물환경센터</a:t>
            </a:r>
            <a:r>
              <a:rPr lang="en-US" altLang="ko-KR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)</a:t>
            </a:r>
            <a:endParaRPr lang="ko-KR" altLang="en-US" sz="16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43" name="TextBox 11">
            <a:hlinkClick r:id="rId13"/>
            <a:extLst>
              <a:ext uri="{FF2B5EF4-FFF2-40B4-BE49-F238E27FC236}">
                <a16:creationId xmlns:a16="http://schemas.microsoft.com/office/drawing/2014/main" id="{36127A22-E714-2F93-C210-ED171965B486}"/>
              </a:ext>
            </a:extLst>
          </p:cNvPr>
          <p:cNvSpPr txBox="1"/>
          <p:nvPr/>
        </p:nvSpPr>
        <p:spPr>
          <a:xfrm>
            <a:off x="2647952" y="1505692"/>
            <a:ext cx="149910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칠보 생태 환경 </a:t>
            </a:r>
            <a:endParaRPr lang="en-US" altLang="ko-KR" sz="1600" b="1" kern="12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12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체험관</a:t>
            </a:r>
          </a:p>
        </p:txBody>
      </p:sp>
    </p:spTree>
    <p:extLst>
      <p:ext uri="{BB962C8B-B14F-4D97-AF65-F5344CB8AC3E}">
        <p14:creationId xmlns:p14="http://schemas.microsoft.com/office/powerpoint/2010/main" val="736372169"/>
      </p:ext>
    </p:extLst>
  </p:cSld>
  <p:clrMapOvr>
    <a:masterClrMapping/>
  </p:clrMapOvr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모서리가 둥근 직사각형 93">
            <a:extLst>
              <a:ext uri="{FF2B5EF4-FFF2-40B4-BE49-F238E27FC236}">
                <a16:creationId xmlns:a16="http://schemas.microsoft.com/office/drawing/2014/main" id="{C3FD02E8-AA37-DF5B-9767-8C28A0A7E065}"/>
              </a:ext>
            </a:extLst>
          </p:cNvPr>
          <p:cNvSpPr/>
          <p:nvPr/>
        </p:nvSpPr>
        <p:spPr>
          <a:xfrm>
            <a:off x="144763" y="1166095"/>
            <a:ext cx="4025620" cy="3691186"/>
          </a:xfrm>
          <a:prstGeom prst="roundRect">
            <a:avLst>
              <a:gd name="adj" fmla="val 5591"/>
            </a:avLst>
          </a:prstGeom>
          <a:pattFill prst="dotGrid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1A616C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1910" marR="0" indent="0" algn="just" fontAlgn="base" latinLnBrk="1">
              <a:lnSpc>
                <a:spcPct val="155000"/>
              </a:lnSpc>
              <a:buNone/>
            </a:pPr>
            <a:endParaRPr lang="en-US" altLang="ko-KR" sz="2200" kern="0" spc="0" dirty="0">
              <a:solidFill>
                <a:srgbClr val="000000"/>
              </a:solidFill>
              <a:effectLst/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marL="400050" marR="0" indent="-179070" algn="just" fontAlgn="base" latinLnBrk="1">
              <a:lnSpc>
                <a:spcPct val="155000"/>
              </a:lnSpc>
              <a:buNone/>
            </a:pPr>
            <a:endParaRPr lang="ko-KR" altLang="en-US" sz="2200" kern="0" spc="0" dirty="0">
              <a:solidFill>
                <a:srgbClr val="000000"/>
              </a:solidFill>
              <a:effectLst/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18AB2F45-FB68-ACC0-EBF5-ED45380CF30E}"/>
              </a:ext>
            </a:extLst>
          </p:cNvPr>
          <p:cNvCxnSpPr/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7BDC6341-EE00-F6C0-BBB8-681EFFF1D63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10E05941-A71A-42E5-82E0-FFFAC104AB95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/>
                <a:ea typeface="한컴산뜻돋움"/>
              </a:rPr>
              <a:t>탐구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59632" y="161822"/>
            <a:ext cx="6480720" cy="51254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defRPr/>
            </a:pPr>
            <a:r>
              <a:rPr lang="ko-KR" altLang="en-US" sz="2200" b="1">
                <a:solidFill>
                  <a:srgbClr val="1a616c"/>
                </a:solidFill>
                <a:latin typeface="한컴산뜻돋움"/>
                <a:ea typeface="한컴산뜻돋움"/>
              </a:rPr>
              <a:t>홍보 담당자 </a:t>
            </a:r>
            <a:r>
              <a:rPr lang="en-US" altLang="ko-KR" sz="2200" b="1">
                <a:solidFill>
                  <a:srgbClr val="1a616c"/>
                </a:solidFill>
                <a:latin typeface="한컴산뜻돋움"/>
                <a:ea typeface="한컴산뜻돋움"/>
              </a:rPr>
              <a:t>-</a:t>
            </a:r>
            <a:r>
              <a:rPr lang="ko-KR" altLang="en-US" sz="2800" b="1">
                <a:solidFill>
                  <a:srgbClr val="1a616c"/>
                </a:solidFill>
                <a:latin typeface="한컴산뜻돋움"/>
                <a:ea typeface="한컴산뜻돋움"/>
              </a:rPr>
              <a:t> 특명</a:t>
            </a:r>
            <a:r>
              <a:rPr lang="en-US" altLang="ko-KR" sz="2800" b="1">
                <a:solidFill>
                  <a:srgbClr val="1a616c"/>
                </a:solidFill>
                <a:latin typeface="한컴산뜻돋움"/>
                <a:ea typeface="한컴산뜻돋움"/>
              </a:rPr>
              <a:t>! </a:t>
            </a:r>
            <a:r>
              <a:rPr lang="ko-KR" altLang="en-US" sz="2800" b="1">
                <a:solidFill>
                  <a:srgbClr val="1a616c"/>
                </a:solidFill>
                <a:latin typeface="한컴산뜻돋움"/>
                <a:ea typeface="한컴산뜻돋움"/>
              </a:rPr>
              <a:t>환경캠페인을 기획하라</a:t>
            </a:r>
            <a:r>
              <a:rPr lang="en-US" altLang="ko-KR" sz="2800" b="1">
                <a:solidFill>
                  <a:srgbClr val="1a616c"/>
                </a:solidFill>
                <a:latin typeface="한컴산뜻돋움"/>
                <a:ea typeface="한컴산뜻돋움"/>
              </a:rPr>
              <a:t>!</a:t>
            </a:r>
            <a:endParaRPr lang="en-US" altLang="ko-KR" sz="2800" b="1">
              <a:solidFill>
                <a:srgbClr val="1a616c"/>
              </a:solidFill>
              <a:latin typeface="한컴산뜻돋움"/>
              <a:ea typeface="한컴산뜻돋움"/>
            </a:endParaRPr>
          </a:p>
        </p:txBody>
      </p:sp>
      <p:pic>
        <p:nvPicPr>
          <p:cNvPr id="9" name="그래픽 44" descr="기어 헤드 단색으로 채워진">
            <a:extLst>
              <a:ext uri="{FF2B5EF4-FFF2-40B4-BE49-F238E27FC236}">
                <a16:creationId xmlns:a16="http://schemas.microsoft.com/office/drawing/2014/main" id="{3D233110-A369-A017-1539-2591985E1A4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 flipH="1">
            <a:off x="7854359" y="4023557"/>
            <a:ext cx="871119" cy="809767"/>
          </a:xfrm>
          <a:prstGeom prst="rect">
            <a:avLst/>
          </a:prstGeom>
        </p:spPr>
      </p:pic>
      <p:grpSp>
        <p:nvGrpSpPr>
          <p:cNvPr id="19" name="그룹 18">
            <a:extLst>
              <a:ext uri="{FF2B5EF4-FFF2-40B4-BE49-F238E27FC236}">
                <a16:creationId xmlns:a16="http://schemas.microsoft.com/office/drawing/2014/main" id="{11A43581-D355-1813-E714-798C0FD6E3FA}"/>
              </a:ext>
            </a:extLst>
          </p:cNvPr>
          <p:cNvGrpSpPr/>
          <p:nvPr/>
        </p:nvGrpSpPr>
        <p:grpSpPr>
          <a:xfrm>
            <a:off x="3917216" y="964424"/>
            <a:ext cx="4882652" cy="3892857"/>
            <a:chOff x="3917216" y="964424"/>
            <a:chExt cx="4882652" cy="3892857"/>
          </a:xfrm>
        </p:grpSpPr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BFC2EDCB-FFC0-D1BC-E769-D718059245D0}"/>
                </a:ext>
              </a:extLst>
            </p:cNvPr>
            <p:cNvGrpSpPr/>
            <p:nvPr/>
          </p:nvGrpSpPr>
          <p:grpSpPr>
            <a:xfrm>
              <a:off x="4355976" y="964424"/>
              <a:ext cx="4443892" cy="3892857"/>
              <a:chOff x="4355976" y="964424"/>
              <a:chExt cx="4443892" cy="3892857"/>
            </a:xfrm>
          </p:grpSpPr>
          <p:sp>
            <p:nvSpPr>
              <p:cNvPr id="2" name="모서리가 둥근 직사각형 93">
                <a:extLst>
                  <a:ext uri="{FF2B5EF4-FFF2-40B4-BE49-F238E27FC236}">
                    <a16:creationId xmlns:a16="http://schemas.microsoft.com/office/drawing/2014/main" id="{02A484C8-9BEF-7A1B-0F37-53D80E7390BE}"/>
                  </a:ext>
                </a:extLst>
              </p:cNvPr>
              <p:cNvSpPr/>
              <p:nvPr/>
            </p:nvSpPr>
            <p:spPr>
              <a:xfrm>
                <a:off x="4355976" y="1166095"/>
                <a:ext cx="4443892" cy="3691186"/>
              </a:xfrm>
              <a:prstGeom prst="roundRect">
                <a:avLst>
                  <a:gd name="adj" fmla="val 5591"/>
                </a:avLst>
              </a:prstGeom>
              <a:pattFill prst="dotGrid">
                <a:fgClr>
                  <a:schemeClr val="accent5">
                    <a:lumMod val="20000"/>
                    <a:lumOff val="80000"/>
                  </a:schemeClr>
                </a:fgClr>
                <a:bgClr>
                  <a:schemeClr val="bg1"/>
                </a:bgClr>
              </a:pattFill>
              <a:ln w="38100">
                <a:solidFill>
                  <a:srgbClr val="1A616C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41910" marR="0" indent="0" algn="just" fontAlgn="base" latinLnBrk="1">
                  <a:lnSpc>
                    <a:spcPts val="3200"/>
                  </a:lnSpc>
                  <a:buNone/>
                </a:pPr>
                <a:endParaRPr lang="en-US" altLang="ko-KR" sz="2200" kern="0" spc="0" dirty="0">
                  <a:solidFill>
                    <a:srgbClr val="000000"/>
                  </a:solidFill>
                  <a:effectLst/>
                  <a:latin typeface="한컴산뜻돋움" panose="02000000000000000000" pitchFamily="2" charset="-127"/>
                  <a:ea typeface="한컴산뜻돋움" panose="02000000000000000000" pitchFamily="2" charset="-127"/>
                </a:endParaRPr>
              </a:p>
              <a:p>
                <a:pPr marL="41910" marR="0" indent="0" algn="ctr" fontAlgn="base" latinLnBrk="1">
                  <a:lnSpc>
                    <a:spcPts val="3200"/>
                  </a:lnSpc>
                  <a:buNone/>
                </a:pPr>
                <a:r>
                  <a:rPr lang="ko-KR" altLang="en-US" sz="2200" b="1" kern="0" dirty="0">
                    <a:solidFill>
                      <a:srgbClr val="000000"/>
                    </a:solidFill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기관의 주요 활동 내용</a:t>
                </a:r>
                <a:r>
                  <a:rPr lang="ko-KR" altLang="en-US" sz="2200" kern="0" dirty="0">
                    <a:solidFill>
                      <a:srgbClr val="000000"/>
                    </a:solidFill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을 살펴본 후</a:t>
                </a:r>
                <a:r>
                  <a:rPr lang="en-US" altLang="ko-KR" sz="2200" kern="0" dirty="0">
                    <a:solidFill>
                      <a:srgbClr val="000000"/>
                    </a:solidFill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, </a:t>
                </a:r>
                <a:r>
                  <a:rPr lang="ko-KR" altLang="en-US" sz="2200" kern="0" spc="0" dirty="0">
                    <a:solidFill>
                      <a:srgbClr val="000000"/>
                    </a:solidFill>
                    <a:effectLst/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본인이 선택한 기관의 </a:t>
                </a:r>
                <a:endParaRPr lang="en-US" altLang="ko-KR" sz="2200" kern="0" spc="0" dirty="0">
                  <a:solidFill>
                    <a:srgbClr val="000000"/>
                  </a:solidFill>
                  <a:effectLst/>
                  <a:latin typeface="한컴산뜻돋움" panose="02000000000000000000" pitchFamily="2" charset="-127"/>
                  <a:ea typeface="한컴산뜻돋움" panose="02000000000000000000" pitchFamily="2" charset="-127"/>
                </a:endParaRPr>
              </a:p>
              <a:p>
                <a:pPr marL="41910" marR="0" indent="0" algn="ctr" fontAlgn="base" latinLnBrk="1">
                  <a:lnSpc>
                    <a:spcPts val="3200"/>
                  </a:lnSpc>
                  <a:buNone/>
                </a:pPr>
                <a:r>
                  <a:rPr lang="ko-KR" altLang="en-US" sz="2200" b="1" kern="0" spc="0" dirty="0">
                    <a:solidFill>
                      <a:srgbClr val="000000"/>
                    </a:solidFill>
                    <a:effectLst/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홍보 담당자</a:t>
                </a:r>
                <a:r>
                  <a:rPr lang="ko-KR" altLang="en-US" sz="2200" kern="0" spc="0" dirty="0">
                    <a:solidFill>
                      <a:srgbClr val="000000"/>
                    </a:solidFill>
                    <a:effectLst/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라면 </a:t>
                </a:r>
                <a:endParaRPr lang="en-US" altLang="ko-KR" sz="2200" kern="0" spc="0" dirty="0">
                  <a:solidFill>
                    <a:srgbClr val="000000"/>
                  </a:solidFill>
                  <a:effectLst/>
                  <a:latin typeface="한컴산뜻돋움" panose="02000000000000000000" pitchFamily="2" charset="-127"/>
                  <a:ea typeface="한컴산뜻돋움" panose="02000000000000000000" pitchFamily="2" charset="-127"/>
                </a:endParaRPr>
              </a:p>
              <a:p>
                <a:pPr marL="41910" marR="0" indent="0" algn="ctr" fontAlgn="base" latinLnBrk="1">
                  <a:lnSpc>
                    <a:spcPts val="3200"/>
                  </a:lnSpc>
                  <a:buNone/>
                </a:pPr>
                <a:r>
                  <a:rPr lang="ko-KR" altLang="en-US" sz="2200" kern="0" spc="0" dirty="0">
                    <a:solidFill>
                      <a:srgbClr val="000000"/>
                    </a:solidFill>
                    <a:effectLst/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어떤</a:t>
                </a:r>
                <a:r>
                  <a:rPr lang="ko-KR" altLang="en-US" sz="2200" b="1" kern="0" spc="0" dirty="0">
                    <a:solidFill>
                      <a:srgbClr val="000000"/>
                    </a:solidFill>
                    <a:effectLst/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 캠페인을 기획</a:t>
                </a:r>
                <a:r>
                  <a:rPr lang="ko-KR" altLang="en-US" sz="2200" kern="0" spc="0" dirty="0">
                    <a:solidFill>
                      <a:srgbClr val="000000"/>
                    </a:solidFill>
                    <a:effectLst/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하여 </a:t>
                </a:r>
                <a:endParaRPr lang="en-US" altLang="ko-KR" sz="2200" kern="0" spc="0" dirty="0">
                  <a:solidFill>
                    <a:srgbClr val="000000"/>
                  </a:solidFill>
                  <a:effectLst/>
                  <a:latin typeface="한컴산뜻돋움" panose="02000000000000000000" pitchFamily="2" charset="-127"/>
                  <a:ea typeface="한컴산뜻돋움" panose="02000000000000000000" pitchFamily="2" charset="-127"/>
                </a:endParaRPr>
              </a:p>
              <a:p>
                <a:pPr marL="41910" marR="0" indent="0" algn="ctr" fontAlgn="base" latinLnBrk="1">
                  <a:lnSpc>
                    <a:spcPts val="3200"/>
                  </a:lnSpc>
                  <a:buNone/>
                </a:pPr>
                <a:r>
                  <a:rPr lang="ko-KR" altLang="en-US" sz="2200" kern="0" spc="0" dirty="0">
                    <a:solidFill>
                      <a:srgbClr val="000000"/>
                    </a:solidFill>
                    <a:effectLst/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사람들이 </a:t>
                </a:r>
                <a:r>
                  <a:rPr lang="ko-KR" altLang="en-US" sz="2200" b="1" kern="0" spc="0" dirty="0">
                    <a:solidFill>
                      <a:srgbClr val="000000"/>
                    </a:solidFill>
                    <a:effectLst/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지속가능한 발전에 </a:t>
                </a:r>
                <a:endParaRPr lang="en-US" altLang="ko-KR" sz="2200" b="1" kern="0" spc="0" dirty="0">
                  <a:solidFill>
                    <a:srgbClr val="000000"/>
                  </a:solidFill>
                  <a:effectLst/>
                  <a:latin typeface="한컴산뜻돋움" panose="02000000000000000000" pitchFamily="2" charset="-127"/>
                  <a:ea typeface="한컴산뜻돋움" panose="02000000000000000000" pitchFamily="2" charset="-127"/>
                </a:endParaRPr>
              </a:p>
              <a:p>
                <a:pPr marL="41910" marR="0" indent="0" algn="ctr" fontAlgn="base" latinLnBrk="1">
                  <a:lnSpc>
                    <a:spcPts val="3200"/>
                  </a:lnSpc>
                  <a:buNone/>
                </a:pPr>
                <a:r>
                  <a:rPr lang="ko-KR" altLang="en-US" sz="2200" b="1" kern="0" spc="0" dirty="0">
                    <a:solidFill>
                      <a:srgbClr val="000000"/>
                    </a:solidFill>
                    <a:effectLst/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관심을 가질 수 있도록 할지</a:t>
                </a:r>
                <a:r>
                  <a:rPr lang="ko-KR" altLang="en-US" sz="2200" kern="0" spc="0" dirty="0">
                    <a:solidFill>
                      <a:srgbClr val="000000"/>
                    </a:solidFill>
                    <a:effectLst/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 </a:t>
                </a:r>
                <a:endParaRPr lang="en-US" altLang="ko-KR" sz="2200" kern="0" spc="0" dirty="0">
                  <a:solidFill>
                    <a:srgbClr val="000000"/>
                  </a:solidFill>
                  <a:effectLst/>
                  <a:latin typeface="한컴산뜻돋움" panose="02000000000000000000" pitchFamily="2" charset="-127"/>
                  <a:ea typeface="한컴산뜻돋움" panose="02000000000000000000" pitchFamily="2" charset="-127"/>
                </a:endParaRPr>
              </a:p>
              <a:p>
                <a:pPr marL="41910" marR="0" indent="0" algn="ctr" fontAlgn="base" latinLnBrk="1">
                  <a:lnSpc>
                    <a:spcPts val="3200"/>
                  </a:lnSpc>
                  <a:buNone/>
                </a:pPr>
                <a:r>
                  <a:rPr lang="ko-KR" altLang="en-US" sz="2200" kern="0" spc="0" dirty="0">
                    <a:solidFill>
                      <a:srgbClr val="000000"/>
                    </a:solidFill>
                    <a:effectLst/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생각</a:t>
                </a:r>
                <a:r>
                  <a:rPr lang="ko-KR" altLang="en-US" sz="2200" kern="0" dirty="0">
                    <a:solidFill>
                      <a:srgbClr val="000000"/>
                    </a:solidFill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해봅시다</a:t>
                </a:r>
                <a:r>
                  <a:rPr lang="en-US" altLang="ko-KR" sz="2200" kern="0" dirty="0">
                    <a:solidFill>
                      <a:srgbClr val="000000"/>
                    </a:solidFill>
                    <a:latin typeface="한컴산뜻돋움" panose="02000000000000000000" pitchFamily="2" charset="-127"/>
                    <a:ea typeface="한컴산뜻돋움" panose="02000000000000000000" pitchFamily="2" charset="-127"/>
                  </a:rPr>
                  <a:t>.</a:t>
                </a:r>
                <a:endParaRPr lang="ko-KR" altLang="en-US" sz="2200" kern="0" spc="0" dirty="0">
                  <a:solidFill>
                    <a:srgbClr val="000000"/>
                  </a:solidFill>
                  <a:effectLst/>
                  <a:latin typeface="한컴산뜻돋움" panose="02000000000000000000" pitchFamily="2" charset="-127"/>
                  <a:ea typeface="한컴산뜻돋움" panose="02000000000000000000" pitchFamily="2" charset="-127"/>
                </a:endParaRPr>
              </a:p>
              <a:p>
                <a:pPr marL="400050" marR="0" indent="-179070" algn="just" fontAlgn="base" latinLnBrk="1">
                  <a:lnSpc>
                    <a:spcPts val="3200"/>
                  </a:lnSpc>
                  <a:buNone/>
                </a:pPr>
                <a:endParaRPr lang="ko-KR" altLang="en-US" sz="2200" kern="0" spc="0" dirty="0">
                  <a:solidFill>
                    <a:srgbClr val="000000"/>
                  </a:solidFill>
                  <a:effectLst/>
                  <a:latin typeface="한컴산뜻돋움" panose="02000000000000000000" pitchFamily="2" charset="-127"/>
                  <a:ea typeface="한컴산뜻돋움" panose="02000000000000000000" pitchFamily="2" charset="-127"/>
                </a:endParaRPr>
              </a:p>
            </p:txBody>
          </p:sp>
          <p:sp>
            <p:nvSpPr>
              <p:cNvPr id="8" name="모서리가 둥근 직사각형 17">
                <a:extLst>
                  <a:ext uri="{FF2B5EF4-FFF2-40B4-BE49-F238E27FC236}">
                    <a16:creationId xmlns:a16="http://schemas.microsoft.com/office/drawing/2014/main" id="{D358CC2A-D795-456E-D3D4-C72F736F5AB5}"/>
                  </a:ext>
                </a:extLst>
              </p:cNvPr>
              <p:cNvSpPr/>
              <p:nvPr/>
            </p:nvSpPr>
            <p:spPr>
              <a:xfrm>
                <a:off x="4543445" y="964424"/>
                <a:ext cx="1152128" cy="412839"/>
              </a:xfrm>
              <a:prstGeom prst="roundRect">
                <a:avLst>
                  <a:gd name="adj" fmla="val 50000"/>
                </a:avLst>
              </a:prstGeom>
              <a:solidFill>
                <a:srgbClr val="005760"/>
              </a:solidFill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r>
                  <a:rPr kumimoji="1" lang="ko-KR" altLang="en-US" sz="2000" b="1" dirty="0">
                    <a:latin typeface="한컴산뜻돋움"/>
                    <a:ea typeface="한컴산뜻돋움"/>
                  </a:rPr>
                  <a:t>활동지</a:t>
                </a:r>
              </a:p>
            </p:txBody>
          </p:sp>
        </p:grpSp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4094A51E-71DC-A46E-0391-8C6207122C9E}"/>
                </a:ext>
              </a:extLst>
            </p:cNvPr>
            <p:cNvGrpSpPr/>
            <p:nvPr/>
          </p:nvGrpSpPr>
          <p:grpSpPr>
            <a:xfrm rot="16200000">
              <a:off x="4169576" y="4295467"/>
              <a:ext cx="221312" cy="726032"/>
              <a:chOff x="105142" y="2547439"/>
              <a:chExt cx="146412" cy="641464"/>
            </a:xfrm>
          </p:grpSpPr>
          <p:grpSp>
            <p:nvGrpSpPr>
              <p:cNvPr id="12" name="그룹 174">
                <a:extLst>
                  <a:ext uri="{FF2B5EF4-FFF2-40B4-BE49-F238E27FC236}">
                    <a16:creationId xmlns:a16="http://schemas.microsoft.com/office/drawing/2014/main" id="{31B1FFE3-0068-BDCB-FA11-C4F7EA6E041C}"/>
                  </a:ext>
                </a:extLst>
              </p:cNvPr>
              <p:cNvGrpSpPr/>
              <p:nvPr/>
            </p:nvGrpSpPr>
            <p:grpSpPr>
              <a:xfrm>
                <a:off x="105142" y="2547439"/>
                <a:ext cx="146412" cy="641464"/>
                <a:chOff x="534347" y="748676"/>
                <a:chExt cx="180001" cy="788628"/>
              </a:xfrm>
            </p:grpSpPr>
            <p:sp>
              <p:nvSpPr>
                <p:cNvPr id="14" name="타원 13">
                  <a:extLst>
                    <a:ext uri="{FF2B5EF4-FFF2-40B4-BE49-F238E27FC236}">
                      <a16:creationId xmlns:a16="http://schemas.microsoft.com/office/drawing/2014/main" id="{6EE578C7-6115-47E4-F858-7AE847CD4529}"/>
                    </a:ext>
                  </a:extLst>
                </p:cNvPr>
                <p:cNvSpPr/>
                <p:nvPr/>
              </p:nvSpPr>
              <p:spPr>
                <a:xfrm>
                  <a:off x="534347" y="748676"/>
                  <a:ext cx="180000" cy="180000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 w="38100">
                  <a:solidFill>
                    <a:srgbClr val="0057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+mn-ea"/>
                  </a:endParaRPr>
                </a:p>
              </p:txBody>
            </p:sp>
            <p:sp>
              <p:nvSpPr>
                <p:cNvPr id="15" name="타원 14">
                  <a:extLst>
                    <a:ext uri="{FF2B5EF4-FFF2-40B4-BE49-F238E27FC236}">
                      <a16:creationId xmlns:a16="http://schemas.microsoft.com/office/drawing/2014/main" id="{78FE2D7D-15A1-6735-37CD-6AFA6309C21C}"/>
                    </a:ext>
                  </a:extLst>
                </p:cNvPr>
                <p:cNvSpPr/>
                <p:nvPr/>
              </p:nvSpPr>
              <p:spPr>
                <a:xfrm>
                  <a:off x="534348" y="1357304"/>
                  <a:ext cx="180000" cy="180000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 w="38100">
                  <a:solidFill>
                    <a:srgbClr val="0057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>
                    <a:latin typeface="+mn-ea"/>
                  </a:endParaRPr>
                </a:p>
              </p:txBody>
            </p:sp>
          </p:grpSp>
          <p:sp>
            <p:nvSpPr>
              <p:cNvPr id="13" name="모서리가 둥근 직사각형 99">
                <a:extLst>
                  <a:ext uri="{FF2B5EF4-FFF2-40B4-BE49-F238E27FC236}">
                    <a16:creationId xmlns:a16="http://schemas.microsoft.com/office/drawing/2014/main" id="{5A415875-C7AF-6A07-9A4C-D71B009949E3}"/>
                  </a:ext>
                </a:extLst>
              </p:cNvPr>
              <p:cNvSpPr/>
              <p:nvPr/>
            </p:nvSpPr>
            <p:spPr>
              <a:xfrm>
                <a:off x="134424" y="2648555"/>
                <a:ext cx="87847" cy="439232"/>
              </a:xfrm>
              <a:prstGeom prst="roundRect">
                <a:avLst>
                  <a:gd name="adj" fmla="val 50000"/>
                </a:avLst>
              </a:prstGeom>
              <a:solidFill>
                <a:srgbClr val="005760"/>
              </a:solidFill>
              <a:ln w="19050">
                <a:solidFill>
                  <a:srgbClr val="0057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>
                  <a:latin typeface="+mn-ea"/>
                </a:endParaRPr>
              </a:p>
            </p:txBody>
          </p:sp>
        </p:grpSp>
      </p:grpSp>
      <p:pic>
        <p:nvPicPr>
          <p:cNvPr id="17" name="그래픽 16" descr="고정 단색으로 채워진">
            <a:extLst>
              <a:ext uri="{FF2B5EF4-FFF2-40B4-BE49-F238E27FC236}">
                <a16:creationId xmlns:a16="http://schemas.microsoft.com/office/drawing/2014/main" id="{7B2138E8-5502-9E0D-8ECD-0C1EA33CB3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7146" y="899623"/>
            <a:ext cx="578199" cy="578199"/>
          </a:xfrm>
          <a:prstGeom prst="rect">
            <a:avLst/>
          </a:prstGeom>
        </p:spPr>
      </p:pic>
      <p:sp>
        <p:nvSpPr>
          <p:cNvPr id="10" name="이등변 삼각형 9">
            <a:extLst>
              <a:ext uri="{FF2B5EF4-FFF2-40B4-BE49-F238E27FC236}">
                <a16:creationId xmlns:a16="http://schemas.microsoft.com/office/drawing/2014/main" id="{B82CD80B-D508-3994-BC75-FD4AF816FC12}"/>
              </a:ext>
            </a:extLst>
          </p:cNvPr>
          <p:cNvSpPr/>
          <p:nvPr/>
        </p:nvSpPr>
        <p:spPr>
          <a:xfrm rot="5400000">
            <a:off x="947312" y="3194442"/>
            <a:ext cx="1283958" cy="1106860"/>
          </a:xfrm>
          <a:prstGeom prst="triangle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6" name="이등변 삼각형 35">
            <a:extLst>
              <a:ext uri="{FF2B5EF4-FFF2-40B4-BE49-F238E27FC236}">
                <a16:creationId xmlns:a16="http://schemas.microsoft.com/office/drawing/2014/main" id="{A4826E5B-5E94-CCC2-2032-85D8D1974F57}"/>
              </a:ext>
            </a:extLst>
          </p:cNvPr>
          <p:cNvSpPr/>
          <p:nvPr/>
        </p:nvSpPr>
        <p:spPr>
          <a:xfrm rot="5400000">
            <a:off x="935836" y="1614534"/>
            <a:ext cx="1283958" cy="1106860"/>
          </a:xfrm>
          <a:prstGeom prst="triangle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49065B56-C073-8F6D-E4F4-8A28A5051B3E}"/>
              </a:ext>
            </a:extLst>
          </p:cNvPr>
          <p:cNvGrpSpPr/>
          <p:nvPr/>
        </p:nvGrpSpPr>
        <p:grpSpPr>
          <a:xfrm>
            <a:off x="389523" y="1602486"/>
            <a:ext cx="3561051" cy="1077218"/>
            <a:chOff x="389523" y="1602486"/>
            <a:chExt cx="3561051" cy="1077218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704223E-45CB-8D1F-6C8A-3BF6F26CF7DA}"/>
                </a:ext>
              </a:extLst>
            </p:cNvPr>
            <p:cNvSpPr txBox="1"/>
            <p:nvPr/>
          </p:nvSpPr>
          <p:spPr>
            <a:xfrm>
              <a:off x="389523" y="1602486"/>
              <a:ext cx="2464225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ko-KR" altLang="en-US" sz="2400" b="1" dirty="0">
                  <a:solidFill>
                    <a:srgbClr val="C00000"/>
                  </a:solidFill>
                  <a:latin typeface="+mn-ea"/>
                </a:rPr>
                <a:t>직업</a:t>
              </a:r>
              <a:endParaRPr lang="en-US" altLang="ko-KR" sz="2400" b="1" dirty="0">
                <a:solidFill>
                  <a:srgbClr val="C00000"/>
                </a:solidFill>
                <a:latin typeface="+mn-ea"/>
              </a:endParaRPr>
            </a:p>
            <a:p>
              <a:r>
                <a:rPr lang="ko-KR" altLang="en-US" sz="2000" dirty="0">
                  <a:solidFill>
                    <a:srgbClr val="1A616C"/>
                  </a:solidFill>
                  <a:latin typeface="+mn-ea"/>
                </a:rPr>
                <a:t>내가 선택한 기관의 홍보 담당자</a:t>
              </a:r>
            </a:p>
          </p:txBody>
        </p:sp>
        <p:pic>
          <p:nvPicPr>
            <p:cNvPr id="41" name="그래픽 40" descr="사무직 근로자">
              <a:extLst>
                <a:ext uri="{FF2B5EF4-FFF2-40B4-BE49-F238E27FC236}">
                  <a16:creationId xmlns:a16="http://schemas.microsoft.com/office/drawing/2014/main" id="{5706748B-6DB5-CF74-D5D2-58A073DBD91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036174" y="1685228"/>
              <a:ext cx="914400" cy="914400"/>
            </a:xfrm>
            <a:prstGeom prst="rect">
              <a:avLst/>
            </a:prstGeom>
          </p:spPr>
        </p:pic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C1359AA8-4FF4-3C4D-BAB3-55082949E672}"/>
              </a:ext>
            </a:extLst>
          </p:cNvPr>
          <p:cNvGrpSpPr/>
          <p:nvPr/>
        </p:nvGrpSpPr>
        <p:grpSpPr>
          <a:xfrm>
            <a:off x="389523" y="2899318"/>
            <a:ext cx="3556375" cy="1692771"/>
            <a:chOff x="389523" y="2899318"/>
            <a:chExt cx="3556375" cy="1692771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C478861-283E-E71B-B5CF-5BB0D7448B5E}"/>
                </a:ext>
              </a:extLst>
            </p:cNvPr>
            <p:cNvSpPr txBox="1"/>
            <p:nvPr/>
          </p:nvSpPr>
          <p:spPr>
            <a:xfrm>
              <a:off x="389523" y="2899318"/>
              <a:ext cx="2618716" cy="169277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ko-KR" altLang="en-US" sz="2400" b="1" dirty="0">
                  <a:solidFill>
                    <a:srgbClr val="C00000"/>
                  </a:solidFill>
                  <a:latin typeface="+mn-ea"/>
                </a:rPr>
                <a:t>목표</a:t>
              </a:r>
              <a:endParaRPr lang="en-US" altLang="ko-KR" sz="2400" b="1" dirty="0">
                <a:solidFill>
                  <a:srgbClr val="C00000"/>
                </a:solidFill>
                <a:latin typeface="+mn-ea"/>
              </a:endParaRPr>
            </a:p>
            <a:p>
              <a:r>
                <a:rPr lang="ko-KR" altLang="en-US" sz="2000" dirty="0">
                  <a:solidFill>
                    <a:srgbClr val="1A616C"/>
                  </a:solidFill>
                  <a:latin typeface="+mn-ea"/>
                </a:rPr>
                <a:t>사람들이 </a:t>
              </a:r>
              <a:endParaRPr lang="en-US" altLang="ko-KR" sz="2000" dirty="0">
                <a:solidFill>
                  <a:srgbClr val="1A616C"/>
                </a:solidFill>
                <a:latin typeface="+mn-ea"/>
              </a:endParaRPr>
            </a:p>
            <a:p>
              <a:r>
                <a:rPr lang="ko-KR" altLang="en-US" sz="2000" dirty="0">
                  <a:solidFill>
                    <a:srgbClr val="1A616C"/>
                  </a:solidFill>
                  <a:latin typeface="+mn-ea"/>
                </a:rPr>
                <a:t>지속 가능한 발전에 </a:t>
              </a:r>
              <a:endParaRPr lang="en-US" altLang="ko-KR" sz="2000" dirty="0">
                <a:solidFill>
                  <a:srgbClr val="1A616C"/>
                </a:solidFill>
                <a:latin typeface="+mn-ea"/>
              </a:endParaRPr>
            </a:p>
            <a:p>
              <a:r>
                <a:rPr lang="ko-KR" altLang="en-US" sz="2000" dirty="0">
                  <a:solidFill>
                    <a:srgbClr val="1A616C"/>
                  </a:solidFill>
                  <a:latin typeface="+mn-ea"/>
                </a:rPr>
                <a:t>관심을 가질 수 있는 캠페인 기획</a:t>
              </a:r>
              <a:endParaRPr lang="en-US" altLang="ko-KR" sz="2000" dirty="0">
                <a:solidFill>
                  <a:srgbClr val="1A616C"/>
                </a:solidFill>
                <a:latin typeface="+mn-ea"/>
              </a:endParaRPr>
            </a:p>
          </p:txBody>
        </p:sp>
        <p:pic>
          <p:nvPicPr>
            <p:cNvPr id="45" name="그래픽 44" descr="프레젠테이션 체크리스트">
              <a:extLst>
                <a:ext uri="{FF2B5EF4-FFF2-40B4-BE49-F238E27FC236}">
                  <a16:creationId xmlns:a16="http://schemas.microsoft.com/office/drawing/2014/main" id="{439144BC-73D0-6DD7-EE39-8F93D5A94E6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075856" y="3482217"/>
              <a:ext cx="870042" cy="8700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2802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E34A8-10D6-4F47-01E5-1E1B8BABC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59962B-8147-FBB1-B800-35C01313C8E4}"/>
              </a:ext>
            </a:extLst>
          </p:cNvPr>
          <p:cNvSpPr txBox="1"/>
          <p:nvPr/>
        </p:nvSpPr>
        <p:spPr>
          <a:xfrm>
            <a:off x="1326698" y="176322"/>
            <a:ext cx="619763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다시 한 번 생각해요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!</a:t>
            </a: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D6C9DD82-F55D-41B9-FDF7-6EAC4966FCCD}"/>
              </a:ext>
            </a:extLst>
          </p:cNvPr>
          <p:cNvCxnSpPr>
            <a:cxnSpLocks/>
          </p:cNvCxnSpPr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119C0DD9-9666-03A0-2B1A-E9ACB0A7D0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683E6EA7-1552-3017-A5F0-4EB853A68AB5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성찰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AD03ACE4-ED66-9FE1-95B5-7142D02F1833}"/>
              </a:ext>
            </a:extLst>
          </p:cNvPr>
          <p:cNvGrpSpPr/>
          <p:nvPr/>
        </p:nvGrpSpPr>
        <p:grpSpPr>
          <a:xfrm>
            <a:off x="171936" y="987574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17" name="자유형: 도형 16">
              <a:extLst>
                <a:ext uri="{FF2B5EF4-FFF2-40B4-BE49-F238E27FC236}">
                  <a16:creationId xmlns:a16="http://schemas.microsoft.com/office/drawing/2014/main" id="{51EF099D-05E4-A52A-7593-FB7ED66B9017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8" name="자유형: 도형 17">
              <a:extLst>
                <a:ext uri="{FF2B5EF4-FFF2-40B4-BE49-F238E27FC236}">
                  <a16:creationId xmlns:a16="http://schemas.microsoft.com/office/drawing/2014/main" id="{54FDCEE6-AB18-46FA-469C-A62F73731668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9" name="자유형: 도형 18">
              <a:extLst>
                <a:ext uri="{FF2B5EF4-FFF2-40B4-BE49-F238E27FC236}">
                  <a16:creationId xmlns:a16="http://schemas.microsoft.com/office/drawing/2014/main" id="{9D252E47-3E3E-03F2-699A-3FD9CB27FC6B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5" name="자유형: 도형 24">
              <a:extLst>
                <a:ext uri="{FF2B5EF4-FFF2-40B4-BE49-F238E27FC236}">
                  <a16:creationId xmlns:a16="http://schemas.microsoft.com/office/drawing/2014/main" id="{B1FB2AD1-18A7-D2E6-DA6F-4FEFE5D98B3A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6" name="자유형: 도형 25">
              <a:extLst>
                <a:ext uri="{FF2B5EF4-FFF2-40B4-BE49-F238E27FC236}">
                  <a16:creationId xmlns:a16="http://schemas.microsoft.com/office/drawing/2014/main" id="{9BA89C45-A3A6-BE56-C4C1-10C52C4F4D3E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7" name="자유형: 도형 26">
              <a:extLst>
                <a:ext uri="{FF2B5EF4-FFF2-40B4-BE49-F238E27FC236}">
                  <a16:creationId xmlns:a16="http://schemas.microsoft.com/office/drawing/2014/main" id="{4AFD3332-D68F-87DE-D396-74DADC165CE9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0" name="자유형: 도형 29">
              <a:extLst>
                <a:ext uri="{FF2B5EF4-FFF2-40B4-BE49-F238E27FC236}">
                  <a16:creationId xmlns:a16="http://schemas.microsoft.com/office/drawing/2014/main" id="{1768094D-4E61-DC3A-4350-835FCFCBB4F8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1" name="자유형: 도형 30">
              <a:extLst>
                <a:ext uri="{FF2B5EF4-FFF2-40B4-BE49-F238E27FC236}">
                  <a16:creationId xmlns:a16="http://schemas.microsoft.com/office/drawing/2014/main" id="{DE9161A3-157C-CD92-1306-397F509E51E4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2" name="자유형: 도형 31">
              <a:extLst>
                <a:ext uri="{FF2B5EF4-FFF2-40B4-BE49-F238E27FC236}">
                  <a16:creationId xmlns:a16="http://schemas.microsoft.com/office/drawing/2014/main" id="{8E7CC0D3-51AD-CA7E-DDC7-C366DD218D1C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5" name="자유형: 도형 34">
              <a:extLst>
                <a:ext uri="{FF2B5EF4-FFF2-40B4-BE49-F238E27FC236}">
                  <a16:creationId xmlns:a16="http://schemas.microsoft.com/office/drawing/2014/main" id="{F6914AA3-A574-6FEB-693B-4089A46BDEEB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6" name="자유형: 도형 35">
              <a:extLst>
                <a:ext uri="{FF2B5EF4-FFF2-40B4-BE49-F238E27FC236}">
                  <a16:creationId xmlns:a16="http://schemas.microsoft.com/office/drawing/2014/main" id="{A1960F35-6519-A033-E220-B3A024DE6929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C54431F7-C672-DA55-EEE7-78C57B74FBE6}"/>
              </a:ext>
            </a:extLst>
          </p:cNvPr>
          <p:cNvSpPr txBox="1"/>
          <p:nvPr/>
        </p:nvSpPr>
        <p:spPr>
          <a:xfrm>
            <a:off x="728811" y="903455"/>
            <a:ext cx="7910712" cy="676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8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수원형 지속가능발전목표</a:t>
            </a:r>
            <a:r>
              <a:rPr lang="en-US" altLang="ko-KR" sz="28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(SDGs) </a:t>
            </a:r>
            <a:r>
              <a:rPr lang="ko-KR" altLang="en-US" sz="28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중 환경 관련 목표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83303C-5AF0-8069-C81E-24BB579DBB63}"/>
              </a:ext>
            </a:extLst>
          </p:cNvPr>
          <p:cNvSpPr txBox="1"/>
          <p:nvPr/>
        </p:nvSpPr>
        <p:spPr>
          <a:xfrm>
            <a:off x="728811" y="1851670"/>
            <a:ext cx="6567483" cy="593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1. 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모두를 위한 </a:t>
            </a:r>
            <a:r>
              <a:rPr lang="ko-KR" altLang="en-US" sz="240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착한 에너지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로 </a:t>
            </a:r>
            <a:r>
              <a:rPr lang="ko-KR" altLang="en-US" sz="240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기후변화 대응</a:t>
            </a:r>
            <a:endParaRPr lang="en-US" altLang="ko-KR" sz="2400" kern="0" spc="0" dirty="0">
              <a:solidFill>
                <a:srgbClr val="C00000"/>
              </a:solidFill>
              <a:effectLst/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AAED51-A043-CDE4-4FDD-BCF62B0291A4}"/>
              </a:ext>
            </a:extLst>
          </p:cNvPr>
          <p:cNvSpPr txBox="1"/>
          <p:nvPr/>
        </p:nvSpPr>
        <p:spPr>
          <a:xfrm>
            <a:off x="732883" y="2503117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2. 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건강하고 조화로운 </a:t>
            </a:r>
            <a:r>
              <a:rPr lang="ko-KR" altLang="en-US" sz="240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생물다양성</a:t>
            </a:r>
            <a:endParaRPr lang="ko-KR" altLang="en-US" sz="2400" dirty="0">
              <a:solidFill>
                <a:srgbClr val="C0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3D8EFF-288C-2C3D-2756-1285460C7E59}"/>
              </a:ext>
            </a:extLst>
          </p:cNvPr>
          <p:cNvSpPr txBox="1"/>
          <p:nvPr/>
        </p:nvSpPr>
        <p:spPr>
          <a:xfrm>
            <a:off x="732883" y="3042195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3. 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맑고 깨끗한 </a:t>
            </a:r>
            <a:r>
              <a:rPr lang="ko-KR" altLang="en-US" sz="240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물순환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도시</a:t>
            </a:r>
            <a:endParaRPr lang="ko-KR" altLang="en-US" sz="2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1B8170-897A-C297-540C-5639D4EB23AF}"/>
              </a:ext>
            </a:extLst>
          </p:cNvPr>
          <p:cNvSpPr txBox="1"/>
          <p:nvPr/>
        </p:nvSpPr>
        <p:spPr>
          <a:xfrm>
            <a:off x="732071" y="3581273"/>
            <a:ext cx="56237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4. 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건강하고 </a:t>
            </a:r>
            <a:r>
              <a:rPr lang="ko-KR" altLang="en-US" sz="240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지속 가능한 농업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과 먹거리</a:t>
            </a:r>
            <a:endParaRPr lang="ko-KR" altLang="en-US" sz="2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E4F333F-935F-E1C8-5D42-02FB47F49F1E}"/>
              </a:ext>
            </a:extLst>
          </p:cNvPr>
          <p:cNvSpPr txBox="1"/>
          <p:nvPr/>
        </p:nvSpPr>
        <p:spPr>
          <a:xfrm>
            <a:off x="728811" y="4120351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6</a:t>
            </a:r>
            <a:r>
              <a:rPr lang="en-US" altLang="ko-KR" sz="240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. </a:t>
            </a:r>
            <a:r>
              <a:rPr lang="ko-KR" altLang="en-US" sz="240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지속 가능한 소비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와 </a:t>
            </a:r>
            <a:r>
              <a:rPr lang="ko-KR" altLang="en-US" sz="240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생산</a:t>
            </a:r>
            <a:r>
              <a:rPr lang="en-US" altLang="ko-KR" sz="24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27153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8D650-15CB-1A6A-C14B-5D9F7B777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E4EF48-7EC4-626E-45DA-1F6F6FCF164E}"/>
              </a:ext>
            </a:extLst>
          </p:cNvPr>
          <p:cNvSpPr txBox="1"/>
          <p:nvPr/>
        </p:nvSpPr>
        <p:spPr>
          <a:xfrm>
            <a:off x="1326698" y="176322"/>
            <a:ext cx="310128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Calibri"/>
              </a:rPr>
              <a:t>활동 소감 나누기</a:t>
            </a:r>
          </a:p>
        </p:txBody>
      </p:sp>
      <p:sp>
        <p:nvSpPr>
          <p:cNvPr id="16" name="말풍선: 모서리가 둥근 사각형 15">
            <a:extLst>
              <a:ext uri="{FF2B5EF4-FFF2-40B4-BE49-F238E27FC236}">
                <a16:creationId xmlns:a16="http://schemas.microsoft.com/office/drawing/2014/main" id="{BD59F511-EEBF-DEAB-4969-CC2745D87BC6}"/>
              </a:ext>
            </a:extLst>
          </p:cNvPr>
          <p:cNvSpPr/>
          <p:nvPr/>
        </p:nvSpPr>
        <p:spPr>
          <a:xfrm>
            <a:off x="1204231" y="1022876"/>
            <a:ext cx="7322756" cy="1396888"/>
          </a:xfrm>
          <a:prstGeom prst="wedgeRoundRectCallout">
            <a:avLst>
              <a:gd name="adj1" fmla="val -54933"/>
              <a:gd name="adj2" fmla="val 13358"/>
              <a:gd name="adj3" fmla="val 16667"/>
            </a:avLst>
          </a:prstGeom>
          <a:solidFill>
            <a:srgbClr val="E4F0EE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ko-KR" altLang="en-US" sz="2400" b="1" dirty="0">
                <a:solidFill>
                  <a:schemeClr val="tx1"/>
                </a:solidFill>
                <a:latin typeface="+mj-ea"/>
                <a:ea typeface="+mj-ea"/>
              </a:rPr>
              <a:t>지속가능발전목표와 수원형 지속가능발전목표</a:t>
            </a:r>
            <a:r>
              <a:rPr lang="en-US" altLang="ko-KR" sz="2400" b="1" dirty="0">
                <a:solidFill>
                  <a:schemeClr val="tx1"/>
                </a:solidFill>
                <a:latin typeface="+mj-ea"/>
                <a:ea typeface="+mj-ea"/>
              </a:rPr>
              <a:t>,</a:t>
            </a:r>
          </a:p>
          <a:p>
            <a:pPr lvl="0">
              <a:defRPr/>
            </a:pPr>
            <a:r>
              <a:rPr lang="ko-KR" altLang="en-US" sz="2400" b="1" dirty="0">
                <a:solidFill>
                  <a:schemeClr val="tx1"/>
                </a:solidFill>
                <a:latin typeface="+mj-ea"/>
                <a:ea typeface="+mj-ea"/>
              </a:rPr>
              <a:t>수원특례시 환경 관련 기관의 활동들을 알아보며</a:t>
            </a:r>
            <a:endParaRPr lang="en-US" altLang="ko-KR" sz="24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lvl="0">
              <a:defRPr/>
            </a:pPr>
            <a:r>
              <a:rPr lang="ko-KR" altLang="en-US" sz="2400" b="1" dirty="0">
                <a:solidFill>
                  <a:schemeClr val="tx1"/>
                </a:solidFill>
                <a:latin typeface="+mj-ea"/>
                <a:ea typeface="+mj-ea"/>
              </a:rPr>
              <a:t>느꼈던 점을 이야기 해 봅시다</a:t>
            </a:r>
            <a:r>
              <a:rPr lang="en-US" altLang="ko-KR" sz="2400" b="1" dirty="0">
                <a:solidFill>
                  <a:schemeClr val="tx1"/>
                </a:solidFill>
                <a:latin typeface="+mj-ea"/>
                <a:ea typeface="+mj-ea"/>
              </a:rPr>
              <a:t>.</a:t>
            </a:r>
            <a:endParaRPr lang="ko-KR" altLang="en-US" sz="2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45" name="그래픽 44" descr="기어 헤드 단색으로 채워진">
            <a:extLst>
              <a:ext uri="{FF2B5EF4-FFF2-40B4-BE49-F238E27FC236}">
                <a16:creationId xmlns:a16="http://schemas.microsoft.com/office/drawing/2014/main" id="{BB8681A3-9A75-07CE-1A57-ACE4912D07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1436" y="1239599"/>
            <a:ext cx="900103" cy="900103"/>
          </a:xfrm>
          <a:prstGeom prst="rect">
            <a:avLst/>
          </a:prstGeom>
        </p:spPr>
      </p:pic>
      <p:grpSp>
        <p:nvGrpSpPr>
          <p:cNvPr id="109" name="그룹 108">
            <a:extLst>
              <a:ext uri="{FF2B5EF4-FFF2-40B4-BE49-F238E27FC236}">
                <a16:creationId xmlns:a16="http://schemas.microsoft.com/office/drawing/2014/main" id="{47E42B4F-1D65-CE81-56CD-C0838799A09A}"/>
              </a:ext>
            </a:extLst>
          </p:cNvPr>
          <p:cNvGrpSpPr/>
          <p:nvPr/>
        </p:nvGrpSpPr>
        <p:grpSpPr>
          <a:xfrm>
            <a:off x="7936785" y="1475927"/>
            <a:ext cx="411928" cy="444329"/>
            <a:chOff x="8341989" y="1080202"/>
            <a:chExt cx="411928" cy="444329"/>
          </a:xfrm>
          <a:solidFill>
            <a:srgbClr val="91BFBE"/>
          </a:solidFill>
        </p:grpSpPr>
        <p:sp>
          <p:nvSpPr>
            <p:cNvPr id="98" name="자유형: 도형 97">
              <a:extLst>
                <a:ext uri="{FF2B5EF4-FFF2-40B4-BE49-F238E27FC236}">
                  <a16:creationId xmlns:a16="http://schemas.microsoft.com/office/drawing/2014/main" id="{02003CDF-2471-5D13-43CA-1E68FBEADB4B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99" name="자유형: 도형 98">
              <a:extLst>
                <a:ext uri="{FF2B5EF4-FFF2-40B4-BE49-F238E27FC236}">
                  <a16:creationId xmlns:a16="http://schemas.microsoft.com/office/drawing/2014/main" id="{6B206089-DEBC-7FE4-59B5-ECBAC5833351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0" name="자유형: 도형 99">
              <a:extLst>
                <a:ext uri="{FF2B5EF4-FFF2-40B4-BE49-F238E27FC236}">
                  <a16:creationId xmlns:a16="http://schemas.microsoft.com/office/drawing/2014/main" id="{9F5D1B71-438F-EC39-DA1D-CAE2EF2CEFF7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1" name="자유형: 도형 100">
              <a:extLst>
                <a:ext uri="{FF2B5EF4-FFF2-40B4-BE49-F238E27FC236}">
                  <a16:creationId xmlns:a16="http://schemas.microsoft.com/office/drawing/2014/main" id="{0F4E0689-E451-E10E-DC77-A763749B4CB7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2" name="자유형: 도형 101">
              <a:extLst>
                <a:ext uri="{FF2B5EF4-FFF2-40B4-BE49-F238E27FC236}">
                  <a16:creationId xmlns:a16="http://schemas.microsoft.com/office/drawing/2014/main" id="{042CC44A-386E-02A7-1485-FD81A466FC97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3" name="자유형: 도형 102">
              <a:extLst>
                <a:ext uri="{FF2B5EF4-FFF2-40B4-BE49-F238E27FC236}">
                  <a16:creationId xmlns:a16="http://schemas.microsoft.com/office/drawing/2014/main" id="{1CA0923B-3A33-AF51-D1A5-3351FBE03D33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4" name="자유형: 도형 103">
              <a:extLst>
                <a:ext uri="{FF2B5EF4-FFF2-40B4-BE49-F238E27FC236}">
                  <a16:creationId xmlns:a16="http://schemas.microsoft.com/office/drawing/2014/main" id="{4595C43D-A3A1-C8BB-3396-889807ADB746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5" name="자유형: 도형 104">
              <a:extLst>
                <a:ext uri="{FF2B5EF4-FFF2-40B4-BE49-F238E27FC236}">
                  <a16:creationId xmlns:a16="http://schemas.microsoft.com/office/drawing/2014/main" id="{750F7040-573D-CDCA-89BC-FD55C9793FA7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6" name="자유형: 도형 105">
              <a:extLst>
                <a:ext uri="{FF2B5EF4-FFF2-40B4-BE49-F238E27FC236}">
                  <a16:creationId xmlns:a16="http://schemas.microsoft.com/office/drawing/2014/main" id="{DE669B88-65D5-F1F6-49FF-030C9BDB6A7E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7" name="자유형: 도형 106">
              <a:extLst>
                <a:ext uri="{FF2B5EF4-FFF2-40B4-BE49-F238E27FC236}">
                  <a16:creationId xmlns:a16="http://schemas.microsoft.com/office/drawing/2014/main" id="{BDA008A3-516C-5950-4CCE-62627823258D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8" name="자유형: 도형 107">
              <a:extLst>
                <a:ext uri="{FF2B5EF4-FFF2-40B4-BE49-F238E27FC236}">
                  <a16:creationId xmlns:a16="http://schemas.microsoft.com/office/drawing/2014/main" id="{8A32D183-3EBD-D7B0-95EC-9981CA3926AC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A96E79EC-E640-FFDB-114B-C7FF6E0EF3C2}"/>
              </a:ext>
            </a:extLst>
          </p:cNvPr>
          <p:cNvCxnSpPr>
            <a:cxnSpLocks/>
          </p:cNvCxnSpPr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A931B3D5-5E69-DA74-B91C-155912C7CB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E21DEF7D-B5B5-4B61-7936-6630C1D60617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성찰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451837A2-63F4-8841-AD49-5FE56BF975CD}"/>
              </a:ext>
            </a:extLst>
          </p:cNvPr>
          <p:cNvGrpSpPr/>
          <p:nvPr/>
        </p:nvGrpSpPr>
        <p:grpSpPr>
          <a:xfrm>
            <a:off x="4139952" y="3255744"/>
            <a:ext cx="1140397" cy="987245"/>
            <a:chOff x="168275" y="1579563"/>
            <a:chExt cx="1614488" cy="1323975"/>
          </a:xfrm>
          <a:solidFill>
            <a:srgbClr val="91BFBE"/>
          </a:solidFill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D28167CB-B611-4009-5384-41BD10C567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1188" y="1579563"/>
              <a:ext cx="1171575" cy="1323975"/>
            </a:xfrm>
            <a:custGeom>
              <a:avLst/>
              <a:gdLst>
                <a:gd name="T0" fmla="*/ 246 w 312"/>
                <a:gd name="T1" fmla="*/ 308 h 352"/>
                <a:gd name="T2" fmla="*/ 244 w 312"/>
                <a:gd name="T3" fmla="*/ 303 h 352"/>
                <a:gd name="T4" fmla="*/ 243 w 312"/>
                <a:gd name="T5" fmla="*/ 285 h 352"/>
                <a:gd name="T6" fmla="*/ 312 w 312"/>
                <a:gd name="T7" fmla="*/ 156 h 352"/>
                <a:gd name="T8" fmla="*/ 156 w 312"/>
                <a:gd name="T9" fmla="*/ 0 h 352"/>
                <a:gd name="T10" fmla="*/ 0 w 312"/>
                <a:gd name="T11" fmla="*/ 156 h 352"/>
                <a:gd name="T12" fmla="*/ 156 w 312"/>
                <a:gd name="T13" fmla="*/ 311 h 352"/>
                <a:gd name="T14" fmla="*/ 192 w 312"/>
                <a:gd name="T15" fmla="*/ 307 h 352"/>
                <a:gd name="T16" fmla="*/ 204 w 312"/>
                <a:gd name="T17" fmla="*/ 320 h 352"/>
                <a:gd name="T18" fmla="*/ 237 w 312"/>
                <a:gd name="T19" fmla="*/ 342 h 352"/>
                <a:gd name="T20" fmla="*/ 290 w 312"/>
                <a:gd name="T21" fmla="*/ 342 h 352"/>
                <a:gd name="T22" fmla="*/ 246 w 312"/>
                <a:gd name="T23" fmla="*/ 308 h 352"/>
                <a:gd name="T24" fmla="*/ 268 w 312"/>
                <a:gd name="T25" fmla="*/ 164 h 352"/>
                <a:gd name="T26" fmla="*/ 277 w 312"/>
                <a:gd name="T27" fmla="*/ 172 h 352"/>
                <a:gd name="T28" fmla="*/ 268 w 312"/>
                <a:gd name="T29" fmla="*/ 181 h 352"/>
                <a:gd name="T30" fmla="*/ 63 w 312"/>
                <a:gd name="T31" fmla="*/ 181 h 352"/>
                <a:gd name="T32" fmla="*/ 54 w 312"/>
                <a:gd name="T33" fmla="*/ 172 h 352"/>
                <a:gd name="T34" fmla="*/ 63 w 312"/>
                <a:gd name="T35" fmla="*/ 164 h 352"/>
                <a:gd name="T36" fmla="*/ 268 w 312"/>
                <a:gd name="T37" fmla="*/ 164 h 352"/>
                <a:gd name="T38" fmla="*/ 248 w 312"/>
                <a:gd name="T39" fmla="*/ 138 h 352"/>
                <a:gd name="T40" fmla="*/ 239 w 312"/>
                <a:gd name="T41" fmla="*/ 146 h 352"/>
                <a:gd name="T42" fmla="*/ 63 w 312"/>
                <a:gd name="T43" fmla="*/ 146 h 352"/>
                <a:gd name="T44" fmla="*/ 54 w 312"/>
                <a:gd name="T45" fmla="*/ 138 h 352"/>
                <a:gd name="T46" fmla="*/ 63 w 312"/>
                <a:gd name="T47" fmla="*/ 129 h 352"/>
                <a:gd name="T48" fmla="*/ 239 w 312"/>
                <a:gd name="T49" fmla="*/ 129 h 352"/>
                <a:gd name="T50" fmla="*/ 248 w 312"/>
                <a:gd name="T51" fmla="*/ 138 h 352"/>
                <a:gd name="T52" fmla="*/ 203 w 312"/>
                <a:gd name="T53" fmla="*/ 95 h 352"/>
                <a:gd name="T54" fmla="*/ 212 w 312"/>
                <a:gd name="T55" fmla="*/ 103 h 352"/>
                <a:gd name="T56" fmla="*/ 203 w 312"/>
                <a:gd name="T57" fmla="*/ 111 h 352"/>
                <a:gd name="T58" fmla="*/ 63 w 312"/>
                <a:gd name="T59" fmla="*/ 111 h 352"/>
                <a:gd name="T60" fmla="*/ 54 w 312"/>
                <a:gd name="T61" fmla="*/ 103 h 352"/>
                <a:gd name="T62" fmla="*/ 63 w 312"/>
                <a:gd name="T63" fmla="*/ 95 h 352"/>
                <a:gd name="T64" fmla="*/ 203 w 312"/>
                <a:gd name="T65" fmla="*/ 95 h 352"/>
                <a:gd name="T66" fmla="*/ 63 w 312"/>
                <a:gd name="T67" fmla="*/ 216 h 352"/>
                <a:gd name="T68" fmla="*/ 54 w 312"/>
                <a:gd name="T69" fmla="*/ 208 h 352"/>
                <a:gd name="T70" fmla="*/ 63 w 312"/>
                <a:gd name="T71" fmla="*/ 200 h 352"/>
                <a:gd name="T72" fmla="*/ 203 w 312"/>
                <a:gd name="T73" fmla="*/ 200 h 352"/>
                <a:gd name="T74" fmla="*/ 212 w 312"/>
                <a:gd name="T75" fmla="*/ 208 h 352"/>
                <a:gd name="T76" fmla="*/ 203 w 312"/>
                <a:gd name="T77" fmla="*/ 216 h 352"/>
                <a:gd name="T78" fmla="*/ 63 w 312"/>
                <a:gd name="T79" fmla="*/ 216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12" h="352">
                  <a:moveTo>
                    <a:pt x="246" y="308"/>
                  </a:moveTo>
                  <a:cubicBezTo>
                    <a:pt x="245" y="306"/>
                    <a:pt x="244" y="305"/>
                    <a:pt x="244" y="303"/>
                  </a:cubicBezTo>
                  <a:cubicBezTo>
                    <a:pt x="242" y="296"/>
                    <a:pt x="242" y="290"/>
                    <a:pt x="243" y="285"/>
                  </a:cubicBezTo>
                  <a:cubicBezTo>
                    <a:pt x="284" y="257"/>
                    <a:pt x="312" y="209"/>
                    <a:pt x="312" y="156"/>
                  </a:cubicBezTo>
                  <a:cubicBezTo>
                    <a:pt x="312" y="70"/>
                    <a:pt x="242" y="0"/>
                    <a:pt x="156" y="0"/>
                  </a:cubicBezTo>
                  <a:cubicBezTo>
                    <a:pt x="70" y="0"/>
                    <a:pt x="0" y="70"/>
                    <a:pt x="0" y="156"/>
                  </a:cubicBezTo>
                  <a:cubicBezTo>
                    <a:pt x="0" y="241"/>
                    <a:pt x="70" y="311"/>
                    <a:pt x="156" y="311"/>
                  </a:cubicBezTo>
                  <a:cubicBezTo>
                    <a:pt x="168" y="311"/>
                    <a:pt x="181" y="310"/>
                    <a:pt x="192" y="307"/>
                  </a:cubicBezTo>
                  <a:cubicBezTo>
                    <a:pt x="195" y="312"/>
                    <a:pt x="199" y="316"/>
                    <a:pt x="204" y="320"/>
                  </a:cubicBezTo>
                  <a:cubicBezTo>
                    <a:pt x="214" y="331"/>
                    <a:pt x="227" y="339"/>
                    <a:pt x="237" y="342"/>
                  </a:cubicBezTo>
                  <a:cubicBezTo>
                    <a:pt x="274" y="352"/>
                    <a:pt x="290" y="342"/>
                    <a:pt x="290" y="342"/>
                  </a:cubicBezTo>
                  <a:cubicBezTo>
                    <a:pt x="290" y="342"/>
                    <a:pt x="254" y="332"/>
                    <a:pt x="246" y="308"/>
                  </a:cubicBezTo>
                  <a:close/>
                  <a:moveTo>
                    <a:pt x="268" y="164"/>
                  </a:moveTo>
                  <a:cubicBezTo>
                    <a:pt x="273" y="164"/>
                    <a:pt x="277" y="168"/>
                    <a:pt x="277" y="172"/>
                  </a:cubicBezTo>
                  <a:cubicBezTo>
                    <a:pt x="277" y="177"/>
                    <a:pt x="273" y="181"/>
                    <a:pt x="268" y="181"/>
                  </a:cubicBezTo>
                  <a:cubicBezTo>
                    <a:pt x="63" y="181"/>
                    <a:pt x="63" y="181"/>
                    <a:pt x="63" y="181"/>
                  </a:cubicBezTo>
                  <a:cubicBezTo>
                    <a:pt x="58" y="181"/>
                    <a:pt x="54" y="177"/>
                    <a:pt x="54" y="172"/>
                  </a:cubicBezTo>
                  <a:cubicBezTo>
                    <a:pt x="54" y="168"/>
                    <a:pt x="58" y="164"/>
                    <a:pt x="63" y="164"/>
                  </a:cubicBezTo>
                  <a:lnTo>
                    <a:pt x="268" y="164"/>
                  </a:lnTo>
                  <a:close/>
                  <a:moveTo>
                    <a:pt x="248" y="138"/>
                  </a:moveTo>
                  <a:cubicBezTo>
                    <a:pt x="248" y="142"/>
                    <a:pt x="244" y="146"/>
                    <a:pt x="239" y="146"/>
                  </a:cubicBezTo>
                  <a:cubicBezTo>
                    <a:pt x="63" y="146"/>
                    <a:pt x="63" y="146"/>
                    <a:pt x="63" y="146"/>
                  </a:cubicBezTo>
                  <a:cubicBezTo>
                    <a:pt x="58" y="146"/>
                    <a:pt x="54" y="142"/>
                    <a:pt x="54" y="138"/>
                  </a:cubicBezTo>
                  <a:cubicBezTo>
                    <a:pt x="54" y="133"/>
                    <a:pt x="58" y="129"/>
                    <a:pt x="63" y="129"/>
                  </a:cubicBezTo>
                  <a:cubicBezTo>
                    <a:pt x="239" y="129"/>
                    <a:pt x="239" y="129"/>
                    <a:pt x="239" y="129"/>
                  </a:cubicBezTo>
                  <a:cubicBezTo>
                    <a:pt x="244" y="129"/>
                    <a:pt x="248" y="133"/>
                    <a:pt x="248" y="138"/>
                  </a:cubicBezTo>
                  <a:close/>
                  <a:moveTo>
                    <a:pt x="203" y="95"/>
                  </a:moveTo>
                  <a:cubicBezTo>
                    <a:pt x="208" y="95"/>
                    <a:pt x="212" y="98"/>
                    <a:pt x="212" y="103"/>
                  </a:cubicBezTo>
                  <a:cubicBezTo>
                    <a:pt x="212" y="107"/>
                    <a:pt x="208" y="111"/>
                    <a:pt x="203" y="111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58" y="111"/>
                    <a:pt x="54" y="107"/>
                    <a:pt x="54" y="103"/>
                  </a:cubicBezTo>
                  <a:cubicBezTo>
                    <a:pt x="54" y="98"/>
                    <a:pt x="58" y="95"/>
                    <a:pt x="63" y="95"/>
                  </a:cubicBezTo>
                  <a:lnTo>
                    <a:pt x="203" y="95"/>
                  </a:lnTo>
                  <a:close/>
                  <a:moveTo>
                    <a:pt x="63" y="216"/>
                  </a:moveTo>
                  <a:cubicBezTo>
                    <a:pt x="58" y="216"/>
                    <a:pt x="54" y="213"/>
                    <a:pt x="54" y="208"/>
                  </a:cubicBezTo>
                  <a:cubicBezTo>
                    <a:pt x="54" y="204"/>
                    <a:pt x="58" y="200"/>
                    <a:pt x="63" y="200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8" y="200"/>
                    <a:pt x="212" y="204"/>
                    <a:pt x="212" y="208"/>
                  </a:cubicBezTo>
                  <a:cubicBezTo>
                    <a:pt x="212" y="213"/>
                    <a:pt x="208" y="216"/>
                    <a:pt x="203" y="216"/>
                  </a:cubicBezTo>
                  <a:lnTo>
                    <a:pt x="63" y="2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1600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CC304C04-B162-0887-5DF9-FF1CF0365F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275" y="1782763"/>
              <a:ext cx="582613" cy="977900"/>
            </a:xfrm>
            <a:custGeom>
              <a:avLst/>
              <a:gdLst>
                <a:gd name="T0" fmla="*/ 97 w 155"/>
                <a:gd name="T1" fmla="*/ 230 h 260"/>
                <a:gd name="T2" fmla="*/ 116 w 155"/>
                <a:gd name="T3" fmla="*/ 232 h 260"/>
                <a:gd name="T4" fmla="*/ 155 w 155"/>
                <a:gd name="T5" fmla="*/ 225 h 260"/>
                <a:gd name="T6" fmla="*/ 102 w 155"/>
                <a:gd name="T7" fmla="*/ 102 h 260"/>
                <a:gd name="T8" fmla="*/ 135 w 155"/>
                <a:gd name="T9" fmla="*/ 1 h 260"/>
                <a:gd name="T10" fmla="*/ 116 w 155"/>
                <a:gd name="T11" fmla="*/ 0 h 260"/>
                <a:gd name="T12" fmla="*/ 0 w 155"/>
                <a:gd name="T13" fmla="*/ 116 h 260"/>
                <a:gd name="T14" fmla="*/ 61 w 155"/>
                <a:gd name="T15" fmla="*/ 218 h 260"/>
                <a:gd name="T16" fmla="*/ 59 w 155"/>
                <a:gd name="T17" fmla="*/ 226 h 260"/>
                <a:gd name="T18" fmla="*/ 56 w 155"/>
                <a:gd name="T19" fmla="*/ 233 h 260"/>
                <a:gd name="T20" fmla="*/ 25 w 155"/>
                <a:gd name="T21" fmla="*/ 252 h 260"/>
                <a:gd name="T22" fmla="*/ 66 w 155"/>
                <a:gd name="T23" fmla="*/ 252 h 260"/>
                <a:gd name="T24" fmla="*/ 82 w 155"/>
                <a:gd name="T25" fmla="*/ 243 h 260"/>
                <a:gd name="T26" fmla="*/ 97 w 155"/>
                <a:gd name="T27" fmla="*/ 230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260">
                  <a:moveTo>
                    <a:pt x="97" y="230"/>
                  </a:moveTo>
                  <a:cubicBezTo>
                    <a:pt x="103" y="231"/>
                    <a:pt x="110" y="232"/>
                    <a:pt x="116" y="232"/>
                  </a:cubicBezTo>
                  <a:cubicBezTo>
                    <a:pt x="130" y="232"/>
                    <a:pt x="143" y="230"/>
                    <a:pt x="155" y="225"/>
                  </a:cubicBezTo>
                  <a:cubicBezTo>
                    <a:pt x="123" y="194"/>
                    <a:pt x="102" y="150"/>
                    <a:pt x="102" y="102"/>
                  </a:cubicBezTo>
                  <a:cubicBezTo>
                    <a:pt x="102" y="64"/>
                    <a:pt x="114" y="29"/>
                    <a:pt x="135" y="1"/>
                  </a:cubicBezTo>
                  <a:cubicBezTo>
                    <a:pt x="129" y="0"/>
                    <a:pt x="123" y="0"/>
                    <a:pt x="116" y="0"/>
                  </a:cubicBezTo>
                  <a:cubicBezTo>
                    <a:pt x="52" y="0"/>
                    <a:pt x="0" y="52"/>
                    <a:pt x="0" y="116"/>
                  </a:cubicBezTo>
                  <a:cubicBezTo>
                    <a:pt x="0" y="160"/>
                    <a:pt x="25" y="198"/>
                    <a:pt x="61" y="218"/>
                  </a:cubicBezTo>
                  <a:cubicBezTo>
                    <a:pt x="61" y="221"/>
                    <a:pt x="60" y="223"/>
                    <a:pt x="59" y="226"/>
                  </a:cubicBezTo>
                  <a:cubicBezTo>
                    <a:pt x="59" y="228"/>
                    <a:pt x="57" y="231"/>
                    <a:pt x="56" y="233"/>
                  </a:cubicBezTo>
                  <a:cubicBezTo>
                    <a:pt x="46" y="246"/>
                    <a:pt x="25" y="252"/>
                    <a:pt x="25" y="252"/>
                  </a:cubicBezTo>
                  <a:cubicBezTo>
                    <a:pt x="25" y="252"/>
                    <a:pt x="38" y="260"/>
                    <a:pt x="66" y="252"/>
                  </a:cubicBezTo>
                  <a:cubicBezTo>
                    <a:pt x="71" y="251"/>
                    <a:pt x="77" y="247"/>
                    <a:pt x="82" y="243"/>
                  </a:cubicBezTo>
                  <a:cubicBezTo>
                    <a:pt x="87" y="240"/>
                    <a:pt x="92" y="235"/>
                    <a:pt x="97" y="2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1600"/>
            </a:p>
          </p:txBody>
        </p:sp>
      </p:grp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AC39340E-0150-F2A4-9622-9218DB36B3A4}"/>
              </a:ext>
            </a:extLst>
          </p:cNvPr>
          <p:cNvSpPr/>
          <p:nvPr/>
        </p:nvSpPr>
        <p:spPr>
          <a:xfrm>
            <a:off x="273992" y="2641779"/>
            <a:ext cx="379518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latinLnBrk="0">
              <a:defRPr/>
            </a:pPr>
            <a:r>
              <a:rPr lang="en-US" altLang="ko-KR" sz="2400" kern="0" dirty="0">
                <a:solidFill>
                  <a:schemeClr val="dk1"/>
                </a:solidFill>
                <a:latin typeface="+mn-ea"/>
              </a:rPr>
              <a:t>“</a:t>
            </a:r>
            <a:r>
              <a:rPr lang="ko-KR" altLang="en-US" sz="2400" kern="0" dirty="0">
                <a:solidFill>
                  <a:schemeClr val="dk1"/>
                </a:solidFill>
                <a:latin typeface="+mn-ea"/>
              </a:rPr>
              <a:t>지속가능한 발전을 위해 수원이 세운 목표에 대해 알게 되었어요</a:t>
            </a:r>
            <a:r>
              <a:rPr lang="en-US" altLang="ko-KR" sz="2400" kern="0" dirty="0">
                <a:solidFill>
                  <a:schemeClr val="dk1"/>
                </a:solidFill>
                <a:latin typeface="+mn-ea"/>
              </a:rPr>
              <a:t>!”</a:t>
            </a:r>
            <a:endParaRPr lang="ko-KR" altLang="en-US" sz="2400" kern="0" dirty="0">
              <a:solidFill>
                <a:schemeClr val="dk1"/>
              </a:solidFill>
              <a:latin typeface="+mn-ea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716318D-FF84-7682-518D-3EDBB55B5EE7}"/>
              </a:ext>
            </a:extLst>
          </p:cNvPr>
          <p:cNvSpPr/>
          <p:nvPr/>
        </p:nvSpPr>
        <p:spPr>
          <a:xfrm>
            <a:off x="5148064" y="3376010"/>
            <a:ext cx="3793668" cy="15696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latinLnBrk="0">
              <a:defRPr/>
            </a:pPr>
            <a:r>
              <a:rPr lang="en-US" altLang="ko-KR" sz="2400" kern="0" dirty="0">
                <a:solidFill>
                  <a:schemeClr val="dk1"/>
                </a:solidFill>
                <a:latin typeface="+mn-ea"/>
              </a:rPr>
              <a:t>“</a:t>
            </a:r>
            <a:r>
              <a:rPr lang="ko-KR" altLang="en-US" sz="2400" kern="0" dirty="0">
                <a:solidFill>
                  <a:schemeClr val="dk1"/>
                </a:solidFill>
                <a:latin typeface="+mn-ea"/>
              </a:rPr>
              <a:t>수원에 있는</a:t>
            </a:r>
            <a:endParaRPr lang="en-US" altLang="ko-KR" sz="2400" kern="0" dirty="0">
              <a:solidFill>
                <a:schemeClr val="dk1"/>
              </a:solidFill>
              <a:latin typeface="+mn-ea"/>
            </a:endParaRPr>
          </a:p>
          <a:p>
            <a:pPr lvl="0" algn="ctr" latinLnBrk="0">
              <a:defRPr/>
            </a:pPr>
            <a:r>
              <a:rPr lang="ko-KR" altLang="en-US" sz="2400" kern="0" dirty="0">
                <a:solidFill>
                  <a:schemeClr val="dk1"/>
                </a:solidFill>
                <a:latin typeface="+mn-ea"/>
              </a:rPr>
              <a:t>환경 관련 기관들의 역할에 대해</a:t>
            </a:r>
            <a:endParaRPr lang="en-US" altLang="ko-KR" sz="2400" kern="0" dirty="0">
              <a:solidFill>
                <a:schemeClr val="dk1"/>
              </a:solidFill>
              <a:latin typeface="+mn-ea"/>
            </a:endParaRPr>
          </a:p>
          <a:p>
            <a:pPr lvl="0" algn="ctr" latinLnBrk="0">
              <a:defRPr/>
            </a:pPr>
            <a:r>
              <a:rPr lang="ko-KR" altLang="en-US" sz="2400" kern="0" dirty="0">
                <a:solidFill>
                  <a:schemeClr val="dk1"/>
                </a:solidFill>
                <a:latin typeface="+mn-ea"/>
              </a:rPr>
              <a:t>알게 되었어요</a:t>
            </a:r>
            <a:r>
              <a:rPr lang="en-US" altLang="ko-KR" sz="2400" kern="0" dirty="0">
                <a:solidFill>
                  <a:schemeClr val="dk1"/>
                </a:solidFill>
                <a:latin typeface="+mn-ea"/>
              </a:rPr>
              <a:t>!“</a:t>
            </a:r>
            <a:endParaRPr lang="ko-KR" altLang="en-US" sz="2400" kern="0" dirty="0">
              <a:solidFill>
                <a:schemeClr val="dk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6704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9F67A-F705-E00B-AE07-4E1AE5C9E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5EAF0E-7AEC-C17F-BDE0-D9A84C629099}"/>
              </a:ext>
            </a:extLst>
          </p:cNvPr>
          <p:cNvSpPr txBox="1"/>
          <p:nvPr/>
        </p:nvSpPr>
        <p:spPr>
          <a:xfrm>
            <a:off x="318716" y="150896"/>
            <a:ext cx="310128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3600" b="1" dirty="0">
                <a:solidFill>
                  <a:srgbClr val="00576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학습목표</a:t>
            </a:r>
            <a:endParaRPr lang="ko-KR" altLang="en-US" sz="3600" b="1" dirty="0">
              <a:solidFill>
                <a:srgbClr val="00576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Calibri"/>
            </a:endParaRPr>
          </a:p>
        </p:txBody>
      </p:sp>
      <p:grpSp>
        <p:nvGrpSpPr>
          <p:cNvPr id="109" name="그룹 108">
            <a:extLst>
              <a:ext uri="{FF2B5EF4-FFF2-40B4-BE49-F238E27FC236}">
                <a16:creationId xmlns:a16="http://schemas.microsoft.com/office/drawing/2014/main" id="{7CB70459-E456-18A1-2AC8-72FE0D330645}"/>
              </a:ext>
            </a:extLst>
          </p:cNvPr>
          <p:cNvGrpSpPr/>
          <p:nvPr/>
        </p:nvGrpSpPr>
        <p:grpSpPr>
          <a:xfrm>
            <a:off x="434356" y="1424595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98" name="자유형: 도형 97">
              <a:extLst>
                <a:ext uri="{FF2B5EF4-FFF2-40B4-BE49-F238E27FC236}">
                  <a16:creationId xmlns:a16="http://schemas.microsoft.com/office/drawing/2014/main" id="{81A99282-A6F7-3F86-0BF4-7E90EC8CFBBC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99" name="자유형: 도형 98">
              <a:extLst>
                <a:ext uri="{FF2B5EF4-FFF2-40B4-BE49-F238E27FC236}">
                  <a16:creationId xmlns:a16="http://schemas.microsoft.com/office/drawing/2014/main" id="{7CEC5B0E-E8A9-363A-4463-EABFF9854228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0" name="자유형: 도형 99">
              <a:extLst>
                <a:ext uri="{FF2B5EF4-FFF2-40B4-BE49-F238E27FC236}">
                  <a16:creationId xmlns:a16="http://schemas.microsoft.com/office/drawing/2014/main" id="{8BBED26A-CE89-F8BC-4112-929CB11237E3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1" name="자유형: 도형 100">
              <a:extLst>
                <a:ext uri="{FF2B5EF4-FFF2-40B4-BE49-F238E27FC236}">
                  <a16:creationId xmlns:a16="http://schemas.microsoft.com/office/drawing/2014/main" id="{C9584FB6-91FD-50A2-A9D4-EB0EDE760DC8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2" name="자유형: 도형 101">
              <a:extLst>
                <a:ext uri="{FF2B5EF4-FFF2-40B4-BE49-F238E27FC236}">
                  <a16:creationId xmlns:a16="http://schemas.microsoft.com/office/drawing/2014/main" id="{F30AAB6C-2EF0-10BC-34B0-FCEF5207A97C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3" name="자유형: 도형 102">
              <a:extLst>
                <a:ext uri="{FF2B5EF4-FFF2-40B4-BE49-F238E27FC236}">
                  <a16:creationId xmlns:a16="http://schemas.microsoft.com/office/drawing/2014/main" id="{3E2CA139-6599-C5D6-DC30-E09936E7FBA1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4" name="자유형: 도형 103">
              <a:extLst>
                <a:ext uri="{FF2B5EF4-FFF2-40B4-BE49-F238E27FC236}">
                  <a16:creationId xmlns:a16="http://schemas.microsoft.com/office/drawing/2014/main" id="{03975EDC-BAFE-0718-A40B-A23DE19A6151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5" name="자유형: 도형 104">
              <a:extLst>
                <a:ext uri="{FF2B5EF4-FFF2-40B4-BE49-F238E27FC236}">
                  <a16:creationId xmlns:a16="http://schemas.microsoft.com/office/drawing/2014/main" id="{08BEA321-C1E4-C91B-0C60-1B6AA68D36CC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6" name="자유형: 도형 105">
              <a:extLst>
                <a:ext uri="{FF2B5EF4-FFF2-40B4-BE49-F238E27FC236}">
                  <a16:creationId xmlns:a16="http://schemas.microsoft.com/office/drawing/2014/main" id="{D5329ACA-6BE0-2DCB-02CF-427CEA835F79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7" name="자유형: 도형 106">
              <a:extLst>
                <a:ext uri="{FF2B5EF4-FFF2-40B4-BE49-F238E27FC236}">
                  <a16:creationId xmlns:a16="http://schemas.microsoft.com/office/drawing/2014/main" id="{B9029CE1-39FB-1E35-D998-1CE324714C96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8" name="자유형: 도형 107">
              <a:extLst>
                <a:ext uri="{FF2B5EF4-FFF2-40B4-BE49-F238E27FC236}">
                  <a16:creationId xmlns:a16="http://schemas.microsoft.com/office/drawing/2014/main" id="{2FE64F5C-CE64-4F0B-566A-248F95C722F9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</p:grp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86446CB7-6993-5A3B-7DCE-B7AF494FAA9E}"/>
              </a:ext>
            </a:extLst>
          </p:cNvPr>
          <p:cNvCxnSpPr>
            <a:cxnSpLocks/>
          </p:cNvCxnSpPr>
          <p:nvPr/>
        </p:nvCxnSpPr>
        <p:spPr>
          <a:xfrm flipV="1">
            <a:off x="0" y="903455"/>
            <a:ext cx="8509777" cy="15520"/>
          </a:xfrm>
          <a:prstGeom prst="straightConnector1">
            <a:avLst/>
          </a:prstGeom>
          <a:ln w="38100">
            <a:solidFill>
              <a:srgbClr val="005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633B8BB7-3BA8-ADBA-6D9A-AD02BAD33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60432" y="814990"/>
            <a:ext cx="172584" cy="1725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34BB6EF-9FE6-ABA7-0F4F-3BE2EBCA1233}"/>
              </a:ext>
            </a:extLst>
          </p:cNvPr>
          <p:cNvSpPr txBox="1"/>
          <p:nvPr/>
        </p:nvSpPr>
        <p:spPr>
          <a:xfrm>
            <a:off x="1074453" y="1458493"/>
            <a:ext cx="73140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dirty="0">
                <a:latin typeface="+mn-ea"/>
              </a:rPr>
              <a:t>지속가능발전목표</a:t>
            </a:r>
            <a:r>
              <a:rPr lang="en-US" altLang="ko-KR" sz="2400" dirty="0">
                <a:latin typeface="+mn-ea"/>
              </a:rPr>
              <a:t>(SDGs)</a:t>
            </a:r>
            <a:r>
              <a:rPr lang="ko-KR" altLang="en-US" sz="2400" dirty="0">
                <a:latin typeface="+mn-ea"/>
              </a:rPr>
              <a:t>의 개념을 이해할</a:t>
            </a:r>
            <a:r>
              <a:rPr lang="en-US" altLang="ko-KR" sz="2400" dirty="0">
                <a:latin typeface="+mn-ea"/>
              </a:rPr>
              <a:t> </a:t>
            </a:r>
            <a:r>
              <a:rPr lang="ko-KR" altLang="en-US" sz="2400" dirty="0">
                <a:latin typeface="+mn-ea"/>
              </a:rPr>
              <a:t>수</a:t>
            </a:r>
            <a:r>
              <a:rPr lang="en-US" altLang="ko-KR" sz="2400" dirty="0">
                <a:latin typeface="+mn-ea"/>
              </a:rPr>
              <a:t> </a:t>
            </a:r>
            <a:r>
              <a:rPr lang="ko-KR" altLang="en-US" sz="2400" dirty="0">
                <a:latin typeface="+mn-ea"/>
              </a:rPr>
              <a:t>있다</a:t>
            </a:r>
            <a:r>
              <a:rPr lang="en-US" altLang="ko-KR" sz="2400" dirty="0">
                <a:latin typeface="+mn-ea"/>
              </a:rPr>
              <a:t>.</a:t>
            </a:r>
            <a:endParaRPr lang="ko-KR" altLang="en-US" sz="2400" dirty="0">
              <a:latin typeface="+mn-ea"/>
            </a:endParaRP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7B743567-E23C-D3A5-FE0B-3AC09EF7F0DB}"/>
              </a:ext>
            </a:extLst>
          </p:cNvPr>
          <p:cNvGrpSpPr/>
          <p:nvPr/>
        </p:nvGrpSpPr>
        <p:grpSpPr>
          <a:xfrm>
            <a:off x="434356" y="2354927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062F97F7-6F39-7652-D201-501260DAF4B0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2" name="자유형: 도형 11">
              <a:extLst>
                <a:ext uri="{FF2B5EF4-FFF2-40B4-BE49-F238E27FC236}">
                  <a16:creationId xmlns:a16="http://schemas.microsoft.com/office/drawing/2014/main" id="{C677A572-C3C3-07CB-A6C4-E6BF410FD318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F7A52E17-8645-7F33-73E4-07DF0AB70812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4" name="자유형: 도형 13">
              <a:extLst>
                <a:ext uri="{FF2B5EF4-FFF2-40B4-BE49-F238E27FC236}">
                  <a16:creationId xmlns:a16="http://schemas.microsoft.com/office/drawing/2014/main" id="{3DED9023-4646-61FF-E77F-7E4083125F17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5" name="자유형: 도형 14">
              <a:extLst>
                <a:ext uri="{FF2B5EF4-FFF2-40B4-BE49-F238E27FC236}">
                  <a16:creationId xmlns:a16="http://schemas.microsoft.com/office/drawing/2014/main" id="{B6EECA75-A5D6-DE1A-A549-93DB213FC079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7" name="자유형: 도형 16">
              <a:extLst>
                <a:ext uri="{FF2B5EF4-FFF2-40B4-BE49-F238E27FC236}">
                  <a16:creationId xmlns:a16="http://schemas.microsoft.com/office/drawing/2014/main" id="{E6DFF777-D04B-8996-6DD0-21FF13B5B6AE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8" name="자유형: 도형 17">
              <a:extLst>
                <a:ext uri="{FF2B5EF4-FFF2-40B4-BE49-F238E27FC236}">
                  <a16:creationId xmlns:a16="http://schemas.microsoft.com/office/drawing/2014/main" id="{120B1B70-6782-02B4-D47F-01486FFDC75F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9" name="자유형: 도형 18">
              <a:extLst>
                <a:ext uri="{FF2B5EF4-FFF2-40B4-BE49-F238E27FC236}">
                  <a16:creationId xmlns:a16="http://schemas.microsoft.com/office/drawing/2014/main" id="{A7BB128F-B3ED-8BB2-397B-AEF8617FF9B0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25" name="자유형: 도형 24">
              <a:extLst>
                <a:ext uri="{FF2B5EF4-FFF2-40B4-BE49-F238E27FC236}">
                  <a16:creationId xmlns:a16="http://schemas.microsoft.com/office/drawing/2014/main" id="{85812C5B-9F71-7E09-2AAD-C0E209AD56A4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26" name="자유형: 도형 25">
              <a:extLst>
                <a:ext uri="{FF2B5EF4-FFF2-40B4-BE49-F238E27FC236}">
                  <a16:creationId xmlns:a16="http://schemas.microsoft.com/office/drawing/2014/main" id="{2F451D0C-F57A-3DB3-E043-AFDED42F5AAF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30" name="자유형: 도형 29">
              <a:extLst>
                <a:ext uri="{FF2B5EF4-FFF2-40B4-BE49-F238E27FC236}">
                  <a16:creationId xmlns:a16="http://schemas.microsoft.com/office/drawing/2014/main" id="{24035D64-30F2-E202-6A96-F53ED5D94747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524C5CB-5325-7E66-BB13-F3A82EEEEA93}"/>
              </a:ext>
            </a:extLst>
          </p:cNvPr>
          <p:cNvSpPr txBox="1"/>
          <p:nvPr/>
        </p:nvSpPr>
        <p:spPr>
          <a:xfrm>
            <a:off x="1074453" y="2388825"/>
            <a:ext cx="73140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dirty="0">
                <a:latin typeface="+mn-ea"/>
              </a:rPr>
              <a:t>수원형 지속가능발전목표 </a:t>
            </a:r>
            <a:r>
              <a:rPr lang="en-US" altLang="ko-KR" sz="2400" dirty="0">
                <a:latin typeface="+mn-ea"/>
              </a:rPr>
              <a:t>10</a:t>
            </a:r>
            <a:r>
              <a:rPr lang="ko-KR" altLang="en-US" sz="2400" dirty="0">
                <a:latin typeface="+mn-ea"/>
              </a:rPr>
              <a:t>가지 중 환경과 관련된 목표를 탐색할 수 있다</a:t>
            </a:r>
            <a:r>
              <a:rPr lang="en-US" altLang="ko-KR" sz="2400" dirty="0">
                <a:latin typeface="+mn-ea"/>
              </a:rPr>
              <a:t>.</a:t>
            </a:r>
            <a:endParaRPr lang="ko-KR" altLang="en-US" sz="2400" dirty="0">
              <a:latin typeface="+mn-ea"/>
            </a:endParaRPr>
          </a:p>
        </p:txBody>
      </p: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36366334-303C-7B96-B615-0F81581E01BA}"/>
              </a:ext>
            </a:extLst>
          </p:cNvPr>
          <p:cNvGrpSpPr/>
          <p:nvPr/>
        </p:nvGrpSpPr>
        <p:grpSpPr>
          <a:xfrm>
            <a:off x="434356" y="3435047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39" name="자유형: 도형 38">
              <a:extLst>
                <a:ext uri="{FF2B5EF4-FFF2-40B4-BE49-F238E27FC236}">
                  <a16:creationId xmlns:a16="http://schemas.microsoft.com/office/drawing/2014/main" id="{B8D25CE1-3949-CB77-8E80-EC0D7A468FBB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0" name="자유형: 도형 39">
              <a:extLst>
                <a:ext uri="{FF2B5EF4-FFF2-40B4-BE49-F238E27FC236}">
                  <a16:creationId xmlns:a16="http://schemas.microsoft.com/office/drawing/2014/main" id="{8B7B73C1-1FC1-9DD7-8C05-9E4A054B5FC8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1" name="자유형: 도형 40">
              <a:extLst>
                <a:ext uri="{FF2B5EF4-FFF2-40B4-BE49-F238E27FC236}">
                  <a16:creationId xmlns:a16="http://schemas.microsoft.com/office/drawing/2014/main" id="{60E9A4B6-2860-A318-F704-641A3BC0B4A2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2" name="자유형: 도형 41">
              <a:extLst>
                <a:ext uri="{FF2B5EF4-FFF2-40B4-BE49-F238E27FC236}">
                  <a16:creationId xmlns:a16="http://schemas.microsoft.com/office/drawing/2014/main" id="{2D5D45CE-1634-37C4-F3F0-6C89FD7672BF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3" name="자유형: 도형 42">
              <a:extLst>
                <a:ext uri="{FF2B5EF4-FFF2-40B4-BE49-F238E27FC236}">
                  <a16:creationId xmlns:a16="http://schemas.microsoft.com/office/drawing/2014/main" id="{958BEEBD-892B-93F7-F4BC-9F59683E3339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4" name="자유형: 도형 43">
              <a:extLst>
                <a:ext uri="{FF2B5EF4-FFF2-40B4-BE49-F238E27FC236}">
                  <a16:creationId xmlns:a16="http://schemas.microsoft.com/office/drawing/2014/main" id="{30FBFFBA-7678-9473-341B-E4CDFC84C361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6" name="자유형: 도형 45">
              <a:extLst>
                <a:ext uri="{FF2B5EF4-FFF2-40B4-BE49-F238E27FC236}">
                  <a16:creationId xmlns:a16="http://schemas.microsoft.com/office/drawing/2014/main" id="{E03A392E-8B54-3094-AD20-7F126A272E15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7" name="자유형: 도형 46">
              <a:extLst>
                <a:ext uri="{FF2B5EF4-FFF2-40B4-BE49-F238E27FC236}">
                  <a16:creationId xmlns:a16="http://schemas.microsoft.com/office/drawing/2014/main" id="{5DB40C88-A989-864E-965C-BFC9E6B14DF6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8" name="자유형: 도형 47">
              <a:extLst>
                <a:ext uri="{FF2B5EF4-FFF2-40B4-BE49-F238E27FC236}">
                  <a16:creationId xmlns:a16="http://schemas.microsoft.com/office/drawing/2014/main" id="{9BC18A84-993C-733D-FAD6-5447E6A67DD2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50" name="자유형: 도형 49">
              <a:extLst>
                <a:ext uri="{FF2B5EF4-FFF2-40B4-BE49-F238E27FC236}">
                  <a16:creationId xmlns:a16="http://schemas.microsoft.com/office/drawing/2014/main" id="{2D4AFD1A-7FD0-351D-D3FC-A82E2E68DA49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51" name="자유형: 도형 50">
              <a:extLst>
                <a:ext uri="{FF2B5EF4-FFF2-40B4-BE49-F238E27FC236}">
                  <a16:creationId xmlns:a16="http://schemas.microsoft.com/office/drawing/2014/main" id="{C7AF1A30-547F-2A7A-FB1F-286B831D26DE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10CAB1DA-B8AA-7365-8C7B-64E9EE713069}"/>
              </a:ext>
            </a:extLst>
          </p:cNvPr>
          <p:cNvSpPr txBox="1"/>
          <p:nvPr/>
        </p:nvSpPr>
        <p:spPr>
          <a:xfrm>
            <a:off x="1074453" y="3468945"/>
            <a:ext cx="73140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dirty="0">
                <a:latin typeface="+mn-ea"/>
              </a:rPr>
              <a:t>수원의 환경 관련 기관을 수원형 </a:t>
            </a:r>
            <a:r>
              <a:rPr lang="en-US" altLang="ko-KR" sz="2400" dirty="0">
                <a:latin typeface="+mn-ea"/>
              </a:rPr>
              <a:t>SDGs</a:t>
            </a:r>
            <a:r>
              <a:rPr lang="ko-KR" altLang="en-US" sz="2400" dirty="0">
                <a:latin typeface="+mn-ea"/>
              </a:rPr>
              <a:t>와 연결하여 탐색할 수 있다</a:t>
            </a:r>
            <a:r>
              <a:rPr lang="en-US" altLang="ko-KR" sz="2400" dirty="0">
                <a:latin typeface="+mn-ea"/>
              </a:rPr>
              <a:t>.</a:t>
            </a:r>
            <a:endParaRPr lang="ko-KR" altLang="en-US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97692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7B376-F309-E283-DEFB-833D399C5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6D284E0C-A58B-A990-6DFC-AB0F172742BD}"/>
              </a:ext>
            </a:extLst>
          </p:cNvPr>
          <p:cNvSpPr/>
          <p:nvPr/>
        </p:nvSpPr>
        <p:spPr>
          <a:xfrm>
            <a:off x="479834" y="2643758"/>
            <a:ext cx="7908655" cy="1963934"/>
          </a:xfrm>
          <a:prstGeom prst="roundRect">
            <a:avLst>
              <a:gd name="adj" fmla="val 10847"/>
            </a:avLst>
          </a:prstGeom>
          <a:solidFill>
            <a:srgbClr val="E4F0E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1F007C-4F36-E519-6151-0E66CF77D61D}"/>
              </a:ext>
            </a:extLst>
          </p:cNvPr>
          <p:cNvSpPr txBox="1"/>
          <p:nvPr/>
        </p:nvSpPr>
        <p:spPr>
          <a:xfrm>
            <a:off x="318716" y="150896"/>
            <a:ext cx="310128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3600" b="1" dirty="0">
                <a:solidFill>
                  <a:srgbClr val="00576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핵심 질문</a:t>
            </a:r>
            <a:endParaRPr lang="ko-KR" altLang="en-US" sz="3600" b="1" dirty="0">
              <a:solidFill>
                <a:srgbClr val="00576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Calibri"/>
            </a:endParaRPr>
          </a:p>
        </p:txBody>
      </p:sp>
      <p:grpSp>
        <p:nvGrpSpPr>
          <p:cNvPr id="109" name="그룹 108">
            <a:extLst>
              <a:ext uri="{FF2B5EF4-FFF2-40B4-BE49-F238E27FC236}">
                <a16:creationId xmlns:a16="http://schemas.microsoft.com/office/drawing/2014/main" id="{1BD5529B-98AB-9C7F-2070-19F245F4AEE5}"/>
              </a:ext>
            </a:extLst>
          </p:cNvPr>
          <p:cNvGrpSpPr/>
          <p:nvPr/>
        </p:nvGrpSpPr>
        <p:grpSpPr>
          <a:xfrm>
            <a:off x="434356" y="1367721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98" name="자유형: 도형 97">
              <a:extLst>
                <a:ext uri="{FF2B5EF4-FFF2-40B4-BE49-F238E27FC236}">
                  <a16:creationId xmlns:a16="http://schemas.microsoft.com/office/drawing/2014/main" id="{F45BDF48-2B07-0053-717D-1A7E2B1D9C9B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99" name="자유형: 도형 98">
              <a:extLst>
                <a:ext uri="{FF2B5EF4-FFF2-40B4-BE49-F238E27FC236}">
                  <a16:creationId xmlns:a16="http://schemas.microsoft.com/office/drawing/2014/main" id="{CB805015-B8AF-D441-85E9-02BD12C47413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0" name="자유형: 도형 99">
              <a:extLst>
                <a:ext uri="{FF2B5EF4-FFF2-40B4-BE49-F238E27FC236}">
                  <a16:creationId xmlns:a16="http://schemas.microsoft.com/office/drawing/2014/main" id="{97928CDB-4388-E8A8-E03A-83EFB27E732D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1" name="자유형: 도형 100">
              <a:extLst>
                <a:ext uri="{FF2B5EF4-FFF2-40B4-BE49-F238E27FC236}">
                  <a16:creationId xmlns:a16="http://schemas.microsoft.com/office/drawing/2014/main" id="{23202FBC-AA6E-9706-33B4-ECDD18F629C9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2" name="자유형: 도형 101">
              <a:extLst>
                <a:ext uri="{FF2B5EF4-FFF2-40B4-BE49-F238E27FC236}">
                  <a16:creationId xmlns:a16="http://schemas.microsoft.com/office/drawing/2014/main" id="{AE66917B-FB15-3F93-82B9-36A58E48A8F6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3" name="자유형: 도형 102">
              <a:extLst>
                <a:ext uri="{FF2B5EF4-FFF2-40B4-BE49-F238E27FC236}">
                  <a16:creationId xmlns:a16="http://schemas.microsoft.com/office/drawing/2014/main" id="{7682F80C-B58C-7425-62A5-967893498EA3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4" name="자유형: 도형 103">
              <a:extLst>
                <a:ext uri="{FF2B5EF4-FFF2-40B4-BE49-F238E27FC236}">
                  <a16:creationId xmlns:a16="http://schemas.microsoft.com/office/drawing/2014/main" id="{CD3953E0-2203-268E-24BF-A06DC2F69F17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5" name="자유형: 도형 104">
              <a:extLst>
                <a:ext uri="{FF2B5EF4-FFF2-40B4-BE49-F238E27FC236}">
                  <a16:creationId xmlns:a16="http://schemas.microsoft.com/office/drawing/2014/main" id="{ACE5368A-FE18-FD4F-8106-DEF9E6D956ED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6" name="자유형: 도형 105">
              <a:extLst>
                <a:ext uri="{FF2B5EF4-FFF2-40B4-BE49-F238E27FC236}">
                  <a16:creationId xmlns:a16="http://schemas.microsoft.com/office/drawing/2014/main" id="{58D3F0D2-7BC5-A06B-9E44-09EC182F3867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7" name="자유형: 도형 106">
              <a:extLst>
                <a:ext uri="{FF2B5EF4-FFF2-40B4-BE49-F238E27FC236}">
                  <a16:creationId xmlns:a16="http://schemas.microsoft.com/office/drawing/2014/main" id="{F15D97C1-E859-A4E2-65EE-85476B77DE63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8" name="자유형: 도형 107">
              <a:extLst>
                <a:ext uri="{FF2B5EF4-FFF2-40B4-BE49-F238E27FC236}">
                  <a16:creationId xmlns:a16="http://schemas.microsoft.com/office/drawing/2014/main" id="{B1E8A62D-0DEA-CD5F-0FFA-01F769B26F2B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</p:grp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A52E117E-7A39-2F0A-DEDA-4E83981E2C02}"/>
              </a:ext>
            </a:extLst>
          </p:cNvPr>
          <p:cNvCxnSpPr>
            <a:cxnSpLocks/>
          </p:cNvCxnSpPr>
          <p:nvPr/>
        </p:nvCxnSpPr>
        <p:spPr>
          <a:xfrm flipV="1">
            <a:off x="0" y="903455"/>
            <a:ext cx="8509777" cy="15520"/>
          </a:xfrm>
          <a:prstGeom prst="straightConnector1">
            <a:avLst/>
          </a:prstGeom>
          <a:ln w="38100">
            <a:solidFill>
              <a:srgbClr val="005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0B340691-D69C-A083-3944-9912EC2182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09777" y="817163"/>
            <a:ext cx="172584" cy="1725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A93FFB7-1D9C-BC48-029E-402EA7FB60D5}"/>
              </a:ext>
            </a:extLst>
          </p:cNvPr>
          <p:cNvSpPr txBox="1"/>
          <p:nvPr/>
        </p:nvSpPr>
        <p:spPr>
          <a:xfrm>
            <a:off x="1074453" y="1401619"/>
            <a:ext cx="731403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dirty="0">
                <a:latin typeface="+mn-ea"/>
              </a:rPr>
              <a:t>지속가능한 미래를 만들기 위해 우리는 어떤 캠페인을 기획하고 실천할 수 있을까요</a:t>
            </a:r>
            <a:r>
              <a:rPr lang="en-US" altLang="ko-KR" sz="2800" b="1" dirty="0">
                <a:latin typeface="+mn-ea"/>
              </a:rPr>
              <a:t>?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4" name="모서리가 둥근 직사각형 18">
            <a:extLst>
              <a:ext uri="{FF2B5EF4-FFF2-40B4-BE49-F238E27FC236}">
                <a16:creationId xmlns:a16="http://schemas.microsoft.com/office/drawing/2014/main" id="{E7FBFD35-CE19-E673-DAE3-DD1E5DE98575}"/>
              </a:ext>
            </a:extLst>
          </p:cNvPr>
          <p:cNvSpPr/>
          <p:nvPr/>
        </p:nvSpPr>
        <p:spPr>
          <a:xfrm>
            <a:off x="1847732" y="2831949"/>
            <a:ext cx="6108644" cy="1512372"/>
          </a:xfrm>
          <a:prstGeom prst="roundRect">
            <a:avLst>
              <a:gd name="adj" fmla="val 8073"/>
            </a:avLst>
          </a:prstGeom>
          <a:noFill/>
          <a:ln w="19050" cap="flat" cmpd="sng" algn="ctr">
            <a:noFill/>
            <a:prstDash val="solid"/>
          </a:ln>
        </p:spPr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9840" lvl="0" indent="-399840" defTabSz="914400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kumimoji="0" lang="ko-KR" altLang="en-US" sz="2000" b="0" i="0" u="none" strike="noStrike" kern="1200" cap="none" spc="0" normalizeH="0" baseline="0" dirty="0">
                <a:solidFill>
                  <a:schemeClr val="tx1"/>
                </a:solidFill>
                <a:latin typeface="+mn-ea"/>
                <a:cs typeface="맑은 고딕"/>
              </a:rPr>
              <a:t>수원형 지속가능발전목표</a:t>
            </a:r>
            <a:r>
              <a:rPr kumimoji="0" lang="en-US" altLang="ko-KR" sz="2000" b="0" i="0" u="none" strike="noStrike" kern="1200" cap="none" spc="0" normalizeH="0" baseline="0" dirty="0">
                <a:solidFill>
                  <a:schemeClr val="tx1"/>
                </a:solidFill>
                <a:latin typeface="+mn-ea"/>
                <a:cs typeface="맑은 고딕"/>
              </a:rPr>
              <a:t>(SDGs) </a:t>
            </a:r>
            <a:r>
              <a:rPr kumimoji="0" lang="ko-KR" altLang="en-US" sz="2000" b="0" i="0" u="none" strike="noStrike" kern="1200" cap="none" spc="0" normalizeH="0" baseline="0" dirty="0">
                <a:solidFill>
                  <a:schemeClr val="tx1"/>
                </a:solidFill>
                <a:latin typeface="+mn-ea"/>
                <a:cs typeface="맑은 고딕"/>
              </a:rPr>
              <a:t>중 환경과     관련된 목표는 무엇이 있을까요</a:t>
            </a:r>
            <a:r>
              <a:rPr kumimoji="0" lang="en-US" altLang="ko-KR" sz="2000" b="0" i="0" u="none" strike="noStrike" kern="1200" cap="none" spc="0" normalizeH="0" baseline="0" dirty="0">
                <a:solidFill>
                  <a:schemeClr val="tx1"/>
                </a:solidFill>
                <a:latin typeface="+mn-ea"/>
                <a:cs typeface="맑은 고딕"/>
              </a:rPr>
              <a:t>?</a:t>
            </a:r>
          </a:p>
          <a:p>
            <a:pPr marL="399840" lvl="0" indent="-399840" defTabSz="914400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kumimoji="0" lang="ko-KR" altLang="en-US" sz="2000" b="0" i="0" u="none" strike="noStrike" kern="1200" cap="none" spc="0" normalizeH="0" baseline="0" dirty="0">
                <a:solidFill>
                  <a:schemeClr val="tx1"/>
                </a:solidFill>
                <a:latin typeface="+mn-ea"/>
                <a:cs typeface="맑은 고딕"/>
              </a:rPr>
              <a:t>수원의 환경 관련 기관의 활동들은                수원 </a:t>
            </a:r>
            <a:r>
              <a:rPr kumimoji="0" lang="en-US" altLang="ko-KR" sz="2000" b="0" i="0" u="none" strike="noStrike" kern="1200" cap="none" spc="0" normalizeH="0" baseline="0" dirty="0">
                <a:solidFill>
                  <a:schemeClr val="tx1"/>
                </a:solidFill>
                <a:latin typeface="+mn-ea"/>
                <a:cs typeface="맑은 고딕"/>
              </a:rPr>
              <a:t>SDGs </a:t>
            </a:r>
            <a:r>
              <a:rPr kumimoji="0" lang="ko-KR" altLang="en-US" sz="2000" b="0" i="0" u="none" strike="noStrike" kern="1200" cap="none" spc="0" normalizeH="0" baseline="0" dirty="0">
                <a:solidFill>
                  <a:schemeClr val="tx1"/>
                </a:solidFill>
                <a:latin typeface="+mn-ea"/>
                <a:cs typeface="맑은 고딕"/>
              </a:rPr>
              <a:t>중 어떤 목표와 연계되어 있을까요</a:t>
            </a:r>
            <a:r>
              <a:rPr kumimoji="0" lang="en-US" altLang="ko-KR" sz="2000" b="0" i="0" u="none" strike="noStrike" kern="1200" cap="none" spc="0" normalizeH="0" baseline="0" dirty="0">
                <a:solidFill>
                  <a:schemeClr val="tx1"/>
                </a:solidFill>
                <a:latin typeface="+mn-ea"/>
                <a:cs typeface="맑은 고딕"/>
              </a:rPr>
              <a:t>?</a:t>
            </a:r>
            <a:endParaRPr kumimoji="0" lang="ko-KR" altLang="en-US" sz="2000" b="0" i="0" u="none" strike="noStrike" kern="1200" cap="none" spc="0" normalizeH="0" baseline="0" dirty="0">
              <a:solidFill>
                <a:schemeClr val="tx1"/>
              </a:solidFill>
              <a:latin typeface="+mn-ea"/>
              <a:cs typeface="맑은 고딕"/>
            </a:endParaRPr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3A79212A-1DF8-580C-9920-1D7CE1A3A1F7}"/>
              </a:ext>
            </a:extLst>
          </p:cNvPr>
          <p:cNvSpPr/>
          <p:nvPr/>
        </p:nvSpPr>
        <p:spPr>
          <a:xfrm>
            <a:off x="637834" y="2807288"/>
            <a:ext cx="1051898" cy="1668295"/>
          </a:xfrm>
          <a:prstGeom prst="roundRect">
            <a:avLst/>
          </a:prstGeom>
          <a:solidFill>
            <a:srgbClr val="0057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+mn-ea"/>
              </a:rPr>
              <a:t>탐</a:t>
            </a:r>
            <a:endParaRPr lang="en-US" altLang="ko-KR" sz="24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+mn-ea"/>
              </a:rPr>
              <a:t>구</a:t>
            </a:r>
            <a:endParaRPr lang="en-US" altLang="ko-KR" sz="24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+mn-ea"/>
              </a:rPr>
              <a:t>질</a:t>
            </a:r>
            <a:endParaRPr lang="en-US" altLang="ko-KR" sz="24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+mn-ea"/>
              </a:rPr>
              <a:t>문</a:t>
            </a:r>
          </a:p>
        </p:txBody>
      </p:sp>
    </p:spTree>
    <p:extLst>
      <p:ext uri="{BB962C8B-B14F-4D97-AF65-F5344CB8AC3E}">
        <p14:creationId xmlns:p14="http://schemas.microsoft.com/office/powerpoint/2010/main" val="4110259653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715CAC-A071-EBA4-9AD8-27904EBB6C6F}"/>
              </a:ext>
            </a:extLst>
          </p:cNvPr>
          <p:cNvSpPr txBox="1"/>
          <p:nvPr/>
        </p:nvSpPr>
        <p:spPr>
          <a:xfrm>
            <a:off x="318716" y="150896"/>
            <a:ext cx="310128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3600" b="1" dirty="0">
                <a:solidFill>
                  <a:srgbClr val="00576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주요 활동</a:t>
            </a:r>
            <a:endParaRPr lang="ko-KR" altLang="en-US" sz="3600" b="1" dirty="0">
              <a:solidFill>
                <a:srgbClr val="00576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Calibri"/>
            </a:endParaRP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B1644FF8-67D7-89DB-9739-599A256544B7}"/>
              </a:ext>
            </a:extLst>
          </p:cNvPr>
          <p:cNvCxnSpPr>
            <a:cxnSpLocks/>
          </p:cNvCxnSpPr>
          <p:nvPr/>
        </p:nvCxnSpPr>
        <p:spPr>
          <a:xfrm flipV="1">
            <a:off x="0" y="903455"/>
            <a:ext cx="8509777" cy="15520"/>
          </a:xfrm>
          <a:prstGeom prst="straightConnector1">
            <a:avLst/>
          </a:prstGeom>
          <a:ln w="38100">
            <a:solidFill>
              <a:srgbClr val="005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36D7B19E-2EC8-8C1B-F9A7-479D16576A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09777" y="817163"/>
            <a:ext cx="172584" cy="172584"/>
          </a:xfrm>
          <a:prstGeom prst="rect">
            <a:avLst/>
          </a:prstGeom>
        </p:spPr>
      </p:pic>
      <p:sp>
        <p:nvSpPr>
          <p:cNvPr id="3" name="순서도: 대체 처리 2"/>
          <p:cNvSpPr/>
          <p:nvPr/>
        </p:nvSpPr>
        <p:spPr>
          <a:xfrm>
            <a:off x="251520" y="1748726"/>
            <a:ext cx="1800200" cy="3127280"/>
          </a:xfrm>
          <a:prstGeom prst="flowChartAlternateProcess">
            <a:avLst/>
          </a:prstGeom>
          <a:solidFill>
            <a:srgbClr val="e4f0ee"/>
          </a:solidFill>
          <a:ln w="38100">
            <a:noFill/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ko-KR" altLang="en-US" sz="2400" b="1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endParaRPr lang="ko-KR" altLang="en-US" sz="2800" b="1">
              <a:solidFill>
                <a:srgbClr val="005760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2800" b="1">
                <a:solidFill>
                  <a:srgbClr val="005760"/>
                </a:solidFill>
                <a:latin typeface="+mn-ea"/>
              </a:rPr>
              <a:t>도입하기</a:t>
            </a:r>
            <a:endParaRPr lang="ko-KR" altLang="en-US" sz="2800" b="1">
              <a:solidFill>
                <a:srgbClr val="005760"/>
              </a:solidFill>
              <a:latin typeface="+mn-ea"/>
            </a:endParaRPr>
          </a:p>
          <a:p>
            <a:pPr lvl="0" algn="ctr">
              <a:defRPr/>
            </a:pPr>
            <a:endParaRPr lang="ko-KR" altLang="en-US" sz="1300" b="1">
              <a:solidFill>
                <a:srgbClr val="005760"/>
              </a:solidFill>
              <a:latin typeface="+mn-ea"/>
            </a:endParaRPr>
          </a:p>
          <a:p>
            <a:pPr lvl="0" algn="ctr">
              <a:defRPr/>
            </a:pPr>
            <a:r>
              <a:rPr lang="en-US" altLang="ko-KR" sz="2400" b="1">
                <a:solidFill>
                  <a:schemeClr val="tx1"/>
                </a:solidFill>
                <a:latin typeface="+mn-ea"/>
              </a:rPr>
              <a:t>[</a:t>
            </a:r>
            <a:r>
              <a:rPr lang="ko-KR" altLang="en-US" sz="2400" b="1">
                <a:solidFill>
                  <a:schemeClr val="tx1"/>
                </a:solidFill>
                <a:latin typeface="+mn-ea"/>
              </a:rPr>
              <a:t>활동 </a:t>
            </a:r>
            <a:r>
              <a:rPr lang="en-US" altLang="ko-KR" sz="2400" b="1">
                <a:solidFill>
                  <a:schemeClr val="tx1"/>
                </a:solidFill>
                <a:latin typeface="+mn-ea"/>
              </a:rPr>
              <a:t>1]</a:t>
            </a:r>
            <a:endParaRPr lang="ko-KR" altLang="en-US" sz="2400" b="1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2400">
                <a:solidFill>
                  <a:schemeClr val="tx1"/>
                </a:solidFill>
                <a:latin typeface="+mn-ea"/>
              </a:rPr>
              <a:t>도전</a:t>
            </a:r>
            <a:r>
              <a:rPr lang="en-US" altLang="ko-KR" sz="2400">
                <a:solidFill>
                  <a:schemeClr val="tx1"/>
                </a:solidFill>
                <a:latin typeface="+mn-ea"/>
              </a:rPr>
              <a:t>!</a:t>
            </a:r>
            <a:r>
              <a:rPr lang="ko-KR" altLang="en-US" sz="2400">
                <a:solidFill>
                  <a:schemeClr val="tx1"/>
                </a:solidFill>
                <a:latin typeface="+mn-ea"/>
              </a:rPr>
              <a:t> 지속가능발전목표</a:t>
            </a:r>
            <a:r>
              <a:rPr lang="en-US" altLang="ko-KR" sz="2400">
                <a:solidFill>
                  <a:schemeClr val="tx1"/>
                </a:solidFill>
                <a:latin typeface="+mn-ea"/>
              </a:rPr>
              <a:t>(SDGs)</a:t>
            </a:r>
            <a:r>
              <a:rPr lang="ko-KR" altLang="en-US" sz="2400">
                <a:solidFill>
                  <a:schemeClr val="tx1"/>
                </a:solidFill>
                <a:latin typeface="+mn-ea"/>
              </a:rPr>
              <a:t> 전도사</a:t>
            </a:r>
            <a:endParaRPr lang="ko-KR" altLang="en-US" sz="2400">
              <a:solidFill>
                <a:schemeClr val="tx1"/>
              </a:solidFill>
              <a:latin typeface="+mn-ea"/>
            </a:endParaRPr>
          </a:p>
          <a:p>
            <a:pPr marL="285600" lvl="0" indent="-285600">
              <a:buFont typeface="Arial"/>
              <a:buChar char="•"/>
              <a:defRPr/>
            </a:pPr>
            <a:endParaRPr lang="ko-KR" altLang="en-US" sz="2000" b="1">
              <a:solidFill>
                <a:schemeClr val="tx1"/>
              </a:solidFill>
              <a:latin typeface="+mn-ea"/>
            </a:endParaRPr>
          </a:p>
          <a:p>
            <a:pPr marL="285600" lvl="0" indent="-285600">
              <a:buFont typeface="Arial"/>
              <a:buChar char="•"/>
              <a:defRPr/>
            </a:pPr>
            <a:endParaRPr lang="ko-KR" altLang="en-US" sz="2000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순서도: 대체 처리 6"/>
          <p:cNvSpPr/>
          <p:nvPr/>
        </p:nvSpPr>
        <p:spPr>
          <a:xfrm>
            <a:off x="2188962" y="1748726"/>
            <a:ext cx="3923750" cy="3127280"/>
          </a:xfrm>
          <a:prstGeom prst="flowChartAlternateProcess">
            <a:avLst/>
          </a:prstGeom>
          <a:solidFill>
            <a:srgbClr val="e4f0ee"/>
          </a:solidFill>
          <a:ln w="38100">
            <a:noFill/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800" b="1">
                <a:solidFill>
                  <a:srgbClr val="005760"/>
                </a:solidFill>
                <a:latin typeface="+mn-ea"/>
              </a:rPr>
              <a:t> </a:t>
            </a:r>
            <a:endParaRPr lang="en-US" altLang="ko-KR" sz="800" b="1">
              <a:solidFill>
                <a:srgbClr val="005760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2800" b="1">
                <a:solidFill>
                  <a:srgbClr val="005760"/>
                </a:solidFill>
                <a:latin typeface="+mn-ea"/>
              </a:rPr>
              <a:t>전개하기</a:t>
            </a:r>
            <a:endParaRPr lang="ko-KR" altLang="en-US" sz="2800" b="1">
              <a:solidFill>
                <a:srgbClr val="005760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300" b="1">
                <a:solidFill>
                  <a:schemeClr val="tx1"/>
                </a:solidFill>
                <a:latin typeface="+mn-ea"/>
              </a:rPr>
              <a:t> </a:t>
            </a:r>
            <a:endParaRPr lang="ko-KR" altLang="en-US" sz="300" b="1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en-US" altLang="ko-KR" b="1">
                <a:solidFill>
                  <a:schemeClr val="tx1"/>
                </a:solidFill>
                <a:latin typeface="+mn-ea"/>
              </a:rPr>
              <a:t>[</a:t>
            </a:r>
            <a:r>
              <a:rPr lang="ko-KR" altLang="en-US" b="1">
                <a:solidFill>
                  <a:schemeClr val="tx1"/>
                </a:solidFill>
                <a:latin typeface="+mn-ea"/>
              </a:rPr>
              <a:t>활동 </a:t>
            </a:r>
            <a:r>
              <a:rPr lang="en-US" altLang="ko-KR" b="1">
                <a:solidFill>
                  <a:schemeClr val="tx1"/>
                </a:solidFill>
                <a:latin typeface="+mn-ea"/>
              </a:rPr>
              <a:t>2]</a:t>
            </a:r>
            <a:endParaRPr lang="en-US" altLang="ko-KR" b="1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1700">
                <a:solidFill>
                  <a:schemeClr val="tx1"/>
                </a:solidFill>
                <a:latin typeface="+mn-ea"/>
              </a:rPr>
              <a:t>수원형 지속가능발전목표 탐색</a:t>
            </a:r>
            <a:endParaRPr lang="ko-KR" altLang="en-US" sz="17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en-US" altLang="ko-KR" sz="300">
                <a:solidFill>
                  <a:schemeClr val="tx1"/>
                </a:solidFill>
                <a:latin typeface="+mn-ea"/>
              </a:rPr>
              <a:t> </a:t>
            </a:r>
            <a:endParaRPr lang="en-US" altLang="ko-KR" sz="3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300">
                <a:solidFill>
                  <a:schemeClr val="tx1"/>
                </a:solidFill>
                <a:latin typeface="+mn-ea"/>
              </a:rPr>
              <a:t> </a:t>
            </a:r>
            <a:endParaRPr lang="ko-KR" altLang="en-US" sz="3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en-US" altLang="ko-KR" b="1">
                <a:solidFill>
                  <a:schemeClr val="tx1"/>
                </a:solidFill>
                <a:latin typeface="+mn-ea"/>
              </a:rPr>
              <a:t>[</a:t>
            </a:r>
            <a:r>
              <a:rPr lang="ko-KR" altLang="en-US" b="1">
                <a:solidFill>
                  <a:schemeClr val="tx1"/>
                </a:solidFill>
                <a:latin typeface="+mn-ea"/>
              </a:rPr>
              <a:t>활동 </a:t>
            </a:r>
            <a:r>
              <a:rPr lang="en-US" altLang="ko-KR" b="1">
                <a:solidFill>
                  <a:schemeClr val="tx1"/>
                </a:solidFill>
                <a:latin typeface="+mn-ea"/>
              </a:rPr>
              <a:t>3]</a:t>
            </a:r>
            <a:r>
              <a:rPr lang="en-US" altLang="ko-KR" sz="1700" b="1">
                <a:solidFill>
                  <a:schemeClr val="tx1"/>
                </a:solidFill>
                <a:latin typeface="+mn-ea"/>
              </a:rPr>
              <a:t> </a:t>
            </a:r>
            <a:endParaRPr lang="en-US" altLang="ko-KR" sz="1700" b="1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1700">
                <a:solidFill>
                  <a:schemeClr val="tx1"/>
                </a:solidFill>
                <a:latin typeface="+mn-ea"/>
              </a:rPr>
              <a:t>수원의 </a:t>
            </a:r>
            <a:r>
              <a:rPr lang="ko-KR" altLang="en-US" sz="1700" spc="-100">
                <a:solidFill>
                  <a:schemeClr val="tx1"/>
                </a:solidFill>
                <a:latin typeface="+mn-ea"/>
              </a:rPr>
              <a:t>환경 관련 기관 탐색</a:t>
            </a:r>
            <a:endParaRPr lang="ko-KR" altLang="en-US" sz="1700" spc="-1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endParaRPr lang="ko-KR" altLang="en-US" sz="300" spc="-1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300" spc="-100">
                <a:solidFill>
                  <a:schemeClr val="tx1"/>
                </a:solidFill>
                <a:latin typeface="+mn-ea"/>
              </a:rPr>
              <a:t> </a:t>
            </a:r>
            <a:endParaRPr lang="ko-KR" altLang="en-US" sz="300" spc="-1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en-US" altLang="ko-KR" b="1">
                <a:solidFill>
                  <a:schemeClr val="tx1"/>
                </a:solidFill>
                <a:latin typeface="+mn-ea"/>
              </a:rPr>
              <a:t>[</a:t>
            </a:r>
            <a:r>
              <a:rPr lang="ko-KR" altLang="en-US" b="1">
                <a:solidFill>
                  <a:schemeClr val="tx1"/>
                </a:solidFill>
                <a:latin typeface="+mn-ea"/>
              </a:rPr>
              <a:t>활동 </a:t>
            </a:r>
            <a:r>
              <a:rPr lang="en-US" altLang="ko-KR" b="1">
                <a:solidFill>
                  <a:schemeClr val="tx1"/>
                </a:solidFill>
                <a:latin typeface="+mn-ea"/>
              </a:rPr>
              <a:t>4]</a:t>
            </a:r>
            <a:endParaRPr lang="en-US" altLang="ko-KR" b="1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1700">
                <a:solidFill>
                  <a:schemeClr val="tx1"/>
                </a:solidFill>
                <a:latin typeface="+mn-ea"/>
              </a:rPr>
              <a:t>홍보담당자</a:t>
            </a:r>
            <a:r>
              <a:rPr lang="en-US" altLang="ko-KR" sz="1700">
                <a:solidFill>
                  <a:schemeClr val="tx1"/>
                </a:solidFill>
                <a:latin typeface="+mn-ea"/>
              </a:rPr>
              <a:t>-</a:t>
            </a:r>
            <a:r>
              <a:rPr lang="ko-KR" altLang="en-US" sz="1700">
                <a:solidFill>
                  <a:schemeClr val="tx1"/>
                </a:solidFill>
                <a:latin typeface="+mn-ea"/>
              </a:rPr>
              <a:t>특명</a:t>
            </a:r>
            <a:r>
              <a:rPr lang="en-US" altLang="ko-KR" sz="1700">
                <a:solidFill>
                  <a:schemeClr val="tx1"/>
                </a:solidFill>
                <a:latin typeface="+mn-ea"/>
              </a:rPr>
              <a:t>!</a:t>
            </a:r>
            <a:r>
              <a:rPr lang="ko-KR" altLang="en-US" sz="1700">
                <a:solidFill>
                  <a:schemeClr val="tx1"/>
                </a:solidFill>
                <a:latin typeface="+mn-ea"/>
              </a:rPr>
              <a:t> 환경캠페인 기획 구상</a:t>
            </a:r>
            <a:endParaRPr lang="ko-KR" altLang="en-US" sz="17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순서도: 대체 처리 9"/>
          <p:cNvSpPr/>
          <p:nvPr/>
        </p:nvSpPr>
        <p:spPr>
          <a:xfrm>
            <a:off x="6249954" y="1748726"/>
            <a:ext cx="2570517" cy="3127280"/>
          </a:xfrm>
          <a:prstGeom prst="flowChartAlternateProcess">
            <a:avLst/>
          </a:prstGeom>
          <a:solidFill>
            <a:srgbClr val="E4F0EE"/>
          </a:solidFill>
          <a:ln w="38100">
            <a:noFill/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en-US" altLang="ko-KR" sz="2400" b="1" dirty="0">
              <a:solidFill>
                <a:srgbClr val="00C072"/>
              </a:solidFill>
              <a:latin typeface="+mn-ea"/>
            </a:endParaRPr>
          </a:p>
          <a:p>
            <a:pPr lvl="0" algn="ctr">
              <a:defRPr/>
            </a:pPr>
            <a:endParaRPr lang="en-US" altLang="ko-KR" sz="2800" b="1" dirty="0">
              <a:solidFill>
                <a:srgbClr val="00C072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2800" b="1" dirty="0">
                <a:solidFill>
                  <a:srgbClr val="005760"/>
                </a:solidFill>
                <a:latin typeface="+mn-ea"/>
              </a:rPr>
              <a:t>정리하기</a:t>
            </a:r>
          </a:p>
          <a:p>
            <a:pPr lvl="0" algn="ctr">
              <a:defRPr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수원형 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지속가능발전목표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(SDGs 10)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중 </a:t>
            </a:r>
          </a:p>
          <a:p>
            <a:pPr lvl="0" algn="ctr">
              <a:defRPr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환경 관련 목표</a:t>
            </a:r>
          </a:p>
          <a:p>
            <a:pPr lvl="0" algn="ctr">
              <a:defRPr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성찰하기</a:t>
            </a:r>
          </a:p>
          <a:p>
            <a:pPr lvl="0" algn="ctr">
              <a:defRPr/>
            </a:pPr>
            <a:endParaRPr lang="ko-KR" altLang="en-US" sz="2000" b="1" dirty="0">
              <a:solidFill>
                <a:schemeClr val="tx1"/>
              </a:solidFill>
              <a:latin typeface="+mn-ea"/>
            </a:endParaRPr>
          </a:p>
          <a:p>
            <a:pPr marL="285600" lvl="0" indent="-285600">
              <a:buFont typeface="Arial"/>
              <a:buChar char="•"/>
              <a:defRPr/>
            </a:pPr>
            <a:endParaRPr lang="ko-KR" altLang="en-US" sz="2000" dirty="0">
              <a:solidFill>
                <a:schemeClr val="tx1"/>
              </a:solidFill>
              <a:latin typeface="+mn-ea"/>
            </a:endParaRPr>
          </a:p>
          <a:p>
            <a:pPr marL="285600" lvl="0" indent="-285600">
              <a:buFont typeface="Arial"/>
              <a:buChar char="•"/>
              <a:defRPr/>
            </a:pPr>
            <a:endParaRPr lang="ko-KR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33924CC9-D0A7-D24A-D476-67B8C24951EA}"/>
              </a:ext>
            </a:extLst>
          </p:cNvPr>
          <p:cNvSpPr/>
          <p:nvPr/>
        </p:nvSpPr>
        <p:spPr>
          <a:xfrm>
            <a:off x="388762" y="1254382"/>
            <a:ext cx="718380" cy="699873"/>
          </a:xfrm>
          <a:prstGeom prst="ellipse">
            <a:avLst/>
          </a:prstGeom>
          <a:solidFill>
            <a:srgbClr val="91BFBE"/>
          </a:solidFill>
          <a:ln>
            <a:solidFill>
              <a:srgbClr val="91BFBE"/>
            </a:solidFill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ko-KR" altLang="en-US">
              <a:latin typeface="+mn-ea"/>
            </a:endParaRPr>
          </a:p>
        </p:txBody>
      </p:sp>
      <p:sp>
        <p:nvSpPr>
          <p:cNvPr id="12" name="가로 글상자 24">
            <a:extLst>
              <a:ext uri="{FF2B5EF4-FFF2-40B4-BE49-F238E27FC236}">
                <a16:creationId xmlns:a16="http://schemas.microsoft.com/office/drawing/2014/main" id="{EE848949-6333-C7D3-E152-48CF3A0A32F4}"/>
              </a:ext>
            </a:extLst>
          </p:cNvPr>
          <p:cNvSpPr txBox="1"/>
          <p:nvPr/>
        </p:nvSpPr>
        <p:spPr>
          <a:xfrm>
            <a:off x="619797" y="1213987"/>
            <a:ext cx="314224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4400" b="1">
                <a:ln w="12700" cap="flat" cmpd="sng" algn="ctr">
                  <a:solidFill>
                    <a:srgbClr val="B4E7A1"/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lt1"/>
                </a:solidFill>
                <a:effectLst>
                  <a:outerShdw blurRad="38100" dist="25400" dir="5400000" rotWithShape="0">
                    <a:srgbClr val="000000">
                      <a:alpha val="58000"/>
                    </a:srgbClr>
                  </a:outerShdw>
                </a:effectLst>
                <a:latin typeface="+mn-ea"/>
              </a:rPr>
              <a:t>1</a:t>
            </a:r>
            <a:endParaRPr lang="en-US" altLang="ko-KR" sz="4400" b="1">
              <a:solidFill>
                <a:schemeClr val="lt1"/>
              </a:solidFill>
              <a:latin typeface="+mn-ea"/>
            </a:endParaRPr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E33524D2-5555-B77C-247F-049A6D2AD229}"/>
              </a:ext>
            </a:extLst>
          </p:cNvPr>
          <p:cNvSpPr/>
          <p:nvPr/>
        </p:nvSpPr>
        <p:spPr>
          <a:xfrm>
            <a:off x="2483768" y="1298915"/>
            <a:ext cx="718380" cy="699873"/>
          </a:xfrm>
          <a:prstGeom prst="ellipse">
            <a:avLst/>
          </a:prstGeom>
          <a:solidFill>
            <a:srgbClr val="91BFBE"/>
          </a:solidFill>
          <a:ln>
            <a:solidFill>
              <a:srgbClr val="91BFBE"/>
            </a:solidFill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ko-KR" altLang="en-US">
              <a:latin typeface="+mn-ea"/>
            </a:endParaRPr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A1D62500-5A33-A366-BFE2-65595CF2350B}"/>
              </a:ext>
            </a:extLst>
          </p:cNvPr>
          <p:cNvSpPr/>
          <p:nvPr/>
        </p:nvSpPr>
        <p:spPr>
          <a:xfrm>
            <a:off x="6445907" y="1245474"/>
            <a:ext cx="718380" cy="699873"/>
          </a:xfrm>
          <a:prstGeom prst="ellipse">
            <a:avLst/>
          </a:prstGeom>
          <a:solidFill>
            <a:srgbClr val="91BFBE"/>
          </a:solidFill>
          <a:ln>
            <a:solidFill>
              <a:srgbClr val="91BFBE"/>
            </a:solidFill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ko-KR" altLang="en-US">
              <a:latin typeface="+mn-ea"/>
            </a:endParaRPr>
          </a:p>
        </p:txBody>
      </p:sp>
      <p:sp>
        <p:nvSpPr>
          <p:cNvPr id="15" name="가로 글상자 24">
            <a:extLst>
              <a:ext uri="{FF2B5EF4-FFF2-40B4-BE49-F238E27FC236}">
                <a16:creationId xmlns:a16="http://schemas.microsoft.com/office/drawing/2014/main" id="{566D0496-0DC0-1EF6-A3A3-53A6300066F5}"/>
              </a:ext>
            </a:extLst>
          </p:cNvPr>
          <p:cNvSpPr txBox="1"/>
          <p:nvPr/>
        </p:nvSpPr>
        <p:spPr>
          <a:xfrm>
            <a:off x="2699026" y="1265447"/>
            <a:ext cx="314224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4400" b="1" dirty="0">
                <a:ln w="12700" cap="flat" cmpd="sng" algn="ctr">
                  <a:solidFill>
                    <a:srgbClr val="B4E7A1"/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lt1"/>
                </a:solidFill>
                <a:effectLst>
                  <a:outerShdw blurRad="38100" dist="25400" dir="5400000" rotWithShape="0">
                    <a:srgbClr val="000000">
                      <a:alpha val="58000"/>
                    </a:srgbClr>
                  </a:outerShdw>
                </a:effectLst>
                <a:latin typeface="+mn-ea"/>
              </a:rPr>
              <a:t>2</a:t>
            </a:r>
            <a:endParaRPr lang="en-US" altLang="ko-KR" sz="4400" b="1" dirty="0">
              <a:solidFill>
                <a:schemeClr val="lt1"/>
              </a:solidFill>
              <a:latin typeface="+mn-ea"/>
            </a:endParaRPr>
          </a:p>
        </p:txBody>
      </p:sp>
      <p:sp>
        <p:nvSpPr>
          <p:cNvPr id="17" name="가로 글상자 24">
            <a:extLst>
              <a:ext uri="{FF2B5EF4-FFF2-40B4-BE49-F238E27FC236}">
                <a16:creationId xmlns:a16="http://schemas.microsoft.com/office/drawing/2014/main" id="{B9719EB4-2B65-D9FD-0416-53EA9C1A0AAD}"/>
              </a:ext>
            </a:extLst>
          </p:cNvPr>
          <p:cNvSpPr txBox="1"/>
          <p:nvPr/>
        </p:nvSpPr>
        <p:spPr>
          <a:xfrm>
            <a:off x="6669317" y="1226245"/>
            <a:ext cx="314224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4400" b="1" dirty="0">
                <a:ln w="12700" cap="flat" cmpd="sng" algn="ctr">
                  <a:solidFill>
                    <a:srgbClr val="B4E7A1"/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lt1"/>
                </a:solidFill>
                <a:effectLst>
                  <a:outerShdw blurRad="38100" dist="25400" dir="5400000" rotWithShape="0">
                    <a:srgbClr val="000000">
                      <a:alpha val="58000"/>
                    </a:srgbClr>
                  </a:outerShdw>
                </a:effectLst>
                <a:latin typeface="+mn-ea"/>
              </a:rPr>
              <a:t>3</a:t>
            </a:r>
            <a:endParaRPr lang="en-US" altLang="ko-KR" sz="4400" b="1" dirty="0">
              <a:solidFill>
                <a:schemeClr val="lt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03580109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BA93737-A455-00AB-3CBB-2A9525155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A1EFAF-304E-CE5C-6736-AF22BC279D7B}"/>
              </a:ext>
            </a:extLst>
          </p:cNvPr>
          <p:cNvSpPr txBox="1"/>
          <p:nvPr/>
        </p:nvSpPr>
        <p:spPr>
          <a:xfrm>
            <a:off x="1326698" y="176322"/>
            <a:ext cx="619763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도전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! 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지속가능발전목표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(SDGs) 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전도사</a:t>
            </a:r>
            <a:endParaRPr lang="en-US" altLang="ko-KR" sz="2800" b="1" dirty="0">
              <a:solidFill>
                <a:srgbClr val="1A616C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5CAD4C63-891E-7397-A927-7A4D97E65133}"/>
              </a:ext>
            </a:extLst>
          </p:cNvPr>
          <p:cNvCxnSpPr>
            <a:cxnSpLocks/>
          </p:cNvCxnSpPr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모서리가 둥근 직사각형 17">
            <a:extLst>
              <a:ext uri="{FF2B5EF4-FFF2-40B4-BE49-F238E27FC236}">
                <a16:creationId xmlns:a16="http://schemas.microsoft.com/office/drawing/2014/main" id="{333D2E31-62AD-B804-645E-9A8D7FC8C4C0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도입</a:t>
            </a:r>
          </a:p>
        </p:txBody>
      </p:sp>
      <p:grpSp>
        <p:nvGrpSpPr>
          <p:cNvPr id="7" name="그룹 6"/>
          <p:cNvGrpSpPr/>
          <p:nvPr/>
        </p:nvGrpSpPr>
        <p:grpSpPr>
          <a:xfrm rot="0">
            <a:off x="0" y="846508"/>
            <a:ext cx="9108504" cy="4296992"/>
            <a:chOff x="151436" y="670973"/>
            <a:chExt cx="8670949" cy="4355101"/>
          </a:xfrm>
        </p:grpSpPr>
        <p:sp>
          <p:nvSpPr>
            <p:cNvPr id="8" name="직사각형 7"/>
            <p:cNvSpPr/>
            <p:nvPr/>
          </p:nvSpPr>
          <p:spPr>
            <a:xfrm>
              <a:off x="151436" y="670973"/>
              <a:ext cx="8670949" cy="43551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2881" y="1444567"/>
              <a:ext cx="5339727" cy="268177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xmlns:mc="http://schemas.openxmlformats.org/markup-compatibility/2006" xmlns:hp="http://schemas.haansoft.com/office/presentation/8.0" lang="ko-KR" altLang="en-US" sz="2800" b="1" mc:Ignorable="hp" hp:hslEmbossed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지속가능발전목표</a:t>
              </a:r>
              <a:r>
                <a:rPr xmlns:mc="http://schemas.openxmlformats.org/markup-compatibility/2006" xmlns:hp="http://schemas.haansoft.com/office/presentation/8.0" lang="en-US" altLang="ko-KR" sz="2800" b="1" mc:Ignorable="hp" hp:hslEmbossed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(SDGs)</a:t>
              </a:r>
              <a:r>
                <a:rPr xmlns:mc="http://schemas.openxmlformats.org/markup-compatibility/2006" xmlns:hp="http://schemas.haansoft.com/office/presentation/8.0" lang="ko-KR" altLang="en-US" sz="2800" b="1" mc:Ignorable="hp" hp:hslEmbossed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란</a:t>
              </a:r>
              <a:r>
                <a:rPr xmlns:mc="http://schemas.openxmlformats.org/markup-compatibility/2006" xmlns:hp="http://schemas.haansoft.com/office/presentation/8.0" lang="en-US" altLang="ko-KR" sz="2800" b="1" mc:Ignorable="hp" hp:hslEmbossed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?</a:t>
              </a:r>
              <a:endParaRPr xmlns:mc="http://schemas.openxmlformats.org/markup-compatibility/2006" xmlns:hp="http://schemas.haansoft.com/office/presentation/8.0" lang="en-US" altLang="ko-KR" sz="2800" b="1" mc:Ignorable="hp" hp:hslEmbossed="0">
                <a:ln w="0"/>
                <a:solidFill>
                  <a:srgbClr val="0057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  <a:p>
              <a:pPr lvl="0">
                <a:lnSpc>
                  <a:spcPct val="150000"/>
                </a:lnSpc>
                <a:defRPr/>
              </a:pPr>
              <a:r>
                <a:rPr xmlns:mc="http://schemas.openxmlformats.org/markup-compatibility/2006" xmlns:hp="http://schemas.haansoft.com/office/presentation/8.0" lang="ko-KR" altLang="en-US" sz="2400" mc:Ignorable="hp" hp:hslEmbossed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 먼저</a:t>
              </a:r>
              <a:r>
                <a:rPr xmlns:mc="http://schemas.openxmlformats.org/markup-compatibility/2006" xmlns:hp="http://schemas.haansoft.com/office/presentation/8.0" lang="en-US" altLang="ko-KR" sz="2400" mc:Ignorable="hp" hp:hslEmbossed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, </a:t>
              </a:r>
              <a:r>
                <a:rPr xmlns:mc="http://schemas.openxmlformats.org/markup-compatibility/2006" xmlns:hp="http://schemas.haansoft.com/office/presentation/8.0" lang="ko-KR" altLang="en-US" sz="2400" mc:Ignorable="hp" hp:hslEmbossed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스스로 답을 찾아봅시다</a:t>
              </a:r>
              <a:r>
                <a:rPr xmlns:mc="http://schemas.openxmlformats.org/markup-compatibility/2006" xmlns:hp="http://schemas.haansoft.com/office/presentation/8.0" lang="en-US" altLang="ko-KR" sz="2400" mc:Ignorable="hp" hp:hslEmbossed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  <a:endParaRPr xmlns:mc="http://schemas.openxmlformats.org/markup-compatibility/2006" xmlns:hp="http://schemas.haansoft.com/office/presentation/8.0" lang="en-US" altLang="ko-KR" sz="2400" mc:Ignorable="hp" hp:hslEmbossed="0">
                <a:ln w="0"/>
                <a:solidFill>
                  <a:srgbClr val="0057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  <a:p>
              <a:pPr lvl="0">
                <a:lnSpc>
                  <a:spcPct val="150000"/>
                </a:lnSpc>
                <a:defRPr/>
              </a:pPr>
              <a:r>
                <a:rPr xmlns:mc="http://schemas.openxmlformats.org/markup-compatibility/2006" xmlns:hp="http://schemas.haansoft.com/office/presentation/8.0" lang="en-US" altLang="ko-KR" sz="2000" mc:Ignorable="hp" hp:hslEmbossed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1) </a:t>
              </a:r>
              <a:r>
                <a:rPr xmlns:mc="http://schemas.openxmlformats.org/markup-compatibility/2006" xmlns:hp="http://schemas.haansoft.com/office/presentation/8.0" lang="ko-KR" altLang="en-US" sz="2000" mc:Ignorable="hp" hp:hslEmbossed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언제</a:t>
              </a:r>
              <a:r>
                <a:rPr xmlns:mc="http://schemas.openxmlformats.org/markup-compatibility/2006" xmlns:hp="http://schemas.haansoft.com/office/presentation/8.0" lang="en-US" altLang="ko-KR" sz="2000" mc:Ignorable="hp" hp:hslEmbossed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, </a:t>
              </a:r>
              <a:r>
                <a:rPr xmlns:mc="http://schemas.openxmlformats.org/markup-compatibility/2006" xmlns:hp="http://schemas.haansoft.com/office/presentation/8.0" lang="ko-KR" altLang="en-US" sz="2000" mc:Ignorable="hp" hp:hslEmbossed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어디서 만들었을까요</a:t>
              </a:r>
              <a:r>
                <a:rPr xmlns:mc="http://schemas.openxmlformats.org/markup-compatibility/2006" xmlns:hp="http://schemas.haansoft.com/office/presentation/8.0" lang="en-US" altLang="ko-KR" sz="2000" mc:Ignorable="hp" hp:hslEmbossed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? </a:t>
              </a:r>
              <a:endParaRPr xmlns:mc="http://schemas.openxmlformats.org/markup-compatibility/2006" xmlns:hp="http://schemas.haansoft.com/office/presentation/8.0" lang="en-US" altLang="ko-KR" sz="2000" mc:Ignorable="hp" hp:hslEmbossed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  <a:p>
              <a:pPr lvl="0">
                <a:lnSpc>
                  <a:spcPct val="150000"/>
                </a:lnSpc>
                <a:defRPr/>
              </a:pPr>
              <a:r>
                <a:rPr xmlns:mc="http://schemas.openxmlformats.org/markup-compatibility/2006" xmlns:hp="http://schemas.haansoft.com/office/presentation/8.0" lang="en-US" altLang="ko-KR" sz="2000" mc:Ignorable="hp" hp:hslEmbossed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2) </a:t>
              </a:r>
              <a:r>
                <a:rPr xmlns:mc="http://schemas.openxmlformats.org/markup-compatibility/2006" xmlns:hp="http://schemas.haansoft.com/office/presentation/8.0" lang="ko-KR" altLang="en-US" sz="2000" mc:Ignorable="hp" hp:hslEmbossed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어떤 영역들에 대한 목표일까요</a:t>
              </a:r>
              <a:r>
                <a:rPr xmlns:mc="http://schemas.openxmlformats.org/markup-compatibility/2006" xmlns:hp="http://schemas.haansoft.com/office/presentation/8.0" lang="en-US" altLang="ko-KR" sz="2000" mc:Ignorable="hp" hp:hslEmbossed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?</a:t>
              </a:r>
              <a:endParaRPr xmlns:mc="http://schemas.openxmlformats.org/markup-compatibility/2006" xmlns:hp="http://schemas.haansoft.com/office/presentation/8.0" lang="en-US" altLang="ko-KR" sz="2000" mc:Ignorable="hp" hp:hslEmbossed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  <a:p>
              <a:pPr lvl="0">
                <a:lnSpc>
                  <a:spcPct val="150000"/>
                </a:lnSpc>
                <a:defRPr/>
              </a:pPr>
              <a:r>
                <a:rPr xmlns:mc="http://schemas.openxmlformats.org/markup-compatibility/2006" xmlns:hp="http://schemas.haansoft.com/office/presentation/8.0" lang="en-US" altLang="ko-KR" sz="2000" mc:Ignorable="hp" hp:hslEmbossed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3) </a:t>
              </a:r>
              <a:r>
                <a:rPr xmlns:mc="http://schemas.openxmlformats.org/markup-compatibility/2006" xmlns:hp="http://schemas.haansoft.com/office/presentation/8.0" lang="ko-KR" altLang="en-US" sz="2000" mc:Ignorable="hp" hp:hslEmbossed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환경에 관련된 목표들은 무엇인가요</a:t>
              </a:r>
              <a:r>
                <a:rPr xmlns:mc="http://schemas.openxmlformats.org/markup-compatibility/2006" xmlns:hp="http://schemas.haansoft.com/office/presentation/8.0" lang="en-US" altLang="ko-KR" sz="2000" mc:Ignorable="hp" hp:hslEmbossed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?</a:t>
              </a:r>
              <a:endParaRPr xmlns:mc="http://schemas.openxmlformats.org/markup-compatibility/2006" xmlns:hp="http://schemas.haansoft.com/office/presentation/8.0" lang="ko-KR" altLang="en-US" sz="2000" mc:Ignorable="hp" hp:hslEmbossed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10" name="그림 9"/>
            <p:cNvPicPr>
              <a:picLocks noChangeAspect="1"/>
            </p:cNvPicPr>
            <p:nvPr/>
          </p:nvPicPr>
          <p:blipFill rotWithShape="1">
            <a:blip r:embed="rId2"/>
            <a:stretch>
              <a:fillRect/>
            </a:stretch>
          </p:blipFill>
          <p:spPr>
            <a:xfrm>
              <a:off x="5723138" y="1492740"/>
              <a:ext cx="2571750" cy="25717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338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자유형: 도형 32"/>
          <p:cNvSpPr/>
          <p:nvPr/>
        </p:nvSpPr>
        <p:spPr>
          <a:xfrm>
            <a:off x="1562937" y="3024059"/>
            <a:ext cx="7031737" cy="777371"/>
          </a:xfrm>
          <a:custGeom>
            <a:avLst/>
            <a:gdLst>
              <a:gd name="connsiteX0" fmla="*/ 0 w 1931149"/>
              <a:gd name="connsiteY0" fmla="*/ 0 h 537719"/>
              <a:gd name="connsiteX1" fmla="*/ 1662290 w 1931149"/>
              <a:gd name="connsiteY1" fmla="*/ 0 h 537719"/>
              <a:gd name="connsiteX2" fmla="*/ 1931149 w 1931149"/>
              <a:gd name="connsiteY2" fmla="*/ 268860 h 537719"/>
              <a:gd name="connsiteX3" fmla="*/ 1662290 w 1931149"/>
              <a:gd name="connsiteY3" fmla="*/ 537719 h 537719"/>
              <a:gd name="connsiteX4" fmla="*/ 0 w 1931149"/>
              <a:gd name="connsiteY4" fmla="*/ 537719 h 537719"/>
              <a:gd name="connsiteX5" fmla="*/ 0 w 1931149"/>
              <a:gd name="connsiteY5" fmla="*/ 0 h 537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1149" h="537719">
                <a:moveTo>
                  <a:pt x="1931149" y="537718"/>
                </a:moveTo>
                <a:lnTo>
                  <a:pt x="268859" y="537718"/>
                </a:lnTo>
                <a:lnTo>
                  <a:pt x="0" y="268859"/>
                </a:lnTo>
                <a:lnTo>
                  <a:pt x="268859" y="1"/>
                </a:lnTo>
                <a:lnTo>
                  <a:pt x="1931149" y="1"/>
                </a:lnTo>
                <a:lnTo>
                  <a:pt x="1931149" y="537718"/>
                </a:lnTo>
                <a:close/>
              </a:path>
            </a:pathLst>
          </a:custGeom>
          <a:solidFill>
            <a:srgbClr val="0C8696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wrap="square" lIns="371549" tIns="41910" rIns="78232" bIns="41910" anchor="ctr" anchorCtr="0">
            <a:noAutofit/>
          </a:bodyPr>
          <a:lstStyle/>
          <a:p>
            <a:pPr marL="0" lvl="0" indent="0" algn="ctr" defTabSz="4889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/>
            </a:pPr>
            <a:r>
              <a:rPr lang="ko-KR" altLang="en-US" sz="2000" kern="1200">
                <a:solidFill>
                  <a:schemeClr val="bg1"/>
                </a:solidFill>
                <a:latin typeface="+mn-ea"/>
              </a:rPr>
              <a:t>환경</a:t>
            </a:r>
            <a:r>
              <a:rPr lang="en-US" altLang="ko-KR" sz="2000" kern="120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2000" kern="1200">
                <a:solidFill>
                  <a:schemeClr val="bg1"/>
                </a:solidFill>
                <a:latin typeface="+mn-ea"/>
              </a:rPr>
              <a:t>사회</a:t>
            </a:r>
            <a:r>
              <a:rPr lang="en-US" altLang="ko-KR" sz="2000" kern="120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2000" kern="1200">
                <a:solidFill>
                  <a:schemeClr val="bg1"/>
                </a:solidFill>
                <a:latin typeface="+mn-ea"/>
              </a:rPr>
              <a:t>경제 등 다양한 영역 포함</a:t>
            </a:r>
          </a:p>
        </p:txBody>
      </p:sp>
      <p:sp>
        <p:nvSpPr>
          <p:cNvPr id="28" name="자유형: 도형 27"/>
          <p:cNvSpPr/>
          <p:nvPr/>
        </p:nvSpPr>
        <p:spPr>
          <a:xfrm>
            <a:off x="1562938" y="4032170"/>
            <a:ext cx="7041510" cy="777372"/>
          </a:xfrm>
          <a:custGeom>
            <a:avLst/>
            <a:gdLst>
              <a:gd name="connsiteX0" fmla="*/ 0 w 1931149"/>
              <a:gd name="connsiteY0" fmla="*/ 0 h 537719"/>
              <a:gd name="connsiteX1" fmla="*/ 1662290 w 1931149"/>
              <a:gd name="connsiteY1" fmla="*/ 0 h 537719"/>
              <a:gd name="connsiteX2" fmla="*/ 1931149 w 1931149"/>
              <a:gd name="connsiteY2" fmla="*/ 268860 h 537719"/>
              <a:gd name="connsiteX3" fmla="*/ 1662290 w 1931149"/>
              <a:gd name="connsiteY3" fmla="*/ 537719 h 537719"/>
              <a:gd name="connsiteX4" fmla="*/ 0 w 1931149"/>
              <a:gd name="connsiteY4" fmla="*/ 537719 h 537719"/>
              <a:gd name="connsiteX5" fmla="*/ 0 w 1931149"/>
              <a:gd name="connsiteY5" fmla="*/ 0 h 537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1149" h="537719">
                <a:moveTo>
                  <a:pt x="1931149" y="537718"/>
                </a:moveTo>
                <a:lnTo>
                  <a:pt x="268859" y="537718"/>
                </a:lnTo>
                <a:lnTo>
                  <a:pt x="0" y="268859"/>
                </a:lnTo>
                <a:lnTo>
                  <a:pt x="268859" y="1"/>
                </a:lnTo>
                <a:lnTo>
                  <a:pt x="1931149" y="1"/>
                </a:lnTo>
                <a:lnTo>
                  <a:pt x="1931149" y="537718"/>
                </a:lnTo>
                <a:close/>
              </a:path>
            </a:pathLst>
          </a:custGeom>
          <a:solidFill>
            <a:srgbClr val="005E68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wrap="square" lIns="371549" tIns="41911" rIns="78232" bIns="41910" anchor="ctr" anchorCtr="0">
            <a:noAutofit/>
          </a:bodyPr>
          <a:lstStyle/>
          <a:p>
            <a:pPr marL="0" lvl="0" indent="0" algn="r" defTabSz="4889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/>
            </a:pPr>
            <a:r>
              <a:rPr lang="ko-KR" altLang="en-US" sz="2000" kern="1200" spc="-100" dirty="0">
                <a:solidFill>
                  <a:schemeClr val="bg1"/>
                </a:solidFill>
                <a:latin typeface="+mn-ea"/>
              </a:rPr>
              <a:t>기후변화 대응</a:t>
            </a:r>
            <a:r>
              <a:rPr lang="en-US" altLang="ko-KR" sz="2000" kern="1200" spc="-100" dirty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2000" kern="1200" spc="-100" dirty="0">
                <a:solidFill>
                  <a:schemeClr val="bg1"/>
                </a:solidFill>
                <a:latin typeface="+mn-ea"/>
              </a:rPr>
              <a:t>자원순환</a:t>
            </a:r>
            <a:r>
              <a:rPr lang="en-US" altLang="ko-KR" sz="2000" kern="1200" spc="-100" dirty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2000" kern="1200" spc="-100" dirty="0">
                <a:solidFill>
                  <a:schemeClr val="bg1"/>
                </a:solidFill>
                <a:latin typeface="+mn-ea"/>
              </a:rPr>
              <a:t>생물다양성 보존 등의 목표 포함</a:t>
            </a:r>
          </a:p>
        </p:txBody>
      </p:sp>
      <p:sp>
        <p:nvSpPr>
          <p:cNvPr id="29" name="타원 28"/>
          <p:cNvSpPr/>
          <p:nvPr/>
        </p:nvSpPr>
        <p:spPr>
          <a:xfrm>
            <a:off x="1331640" y="4068911"/>
            <a:ext cx="936117" cy="936117"/>
          </a:xfrm>
          <a:prstGeom prst="ellipse">
            <a:avLst/>
          </a:prstGeom>
          <a:solidFill>
            <a:srgbClr val="005E68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lvl="0">
              <a:defRPr/>
            </a:pPr>
            <a:endParaRPr lang="ko-KR" altLang="en-US" sz="1600">
              <a:latin typeface="+mn-ea"/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783688" y="2251129"/>
            <a:ext cx="883491" cy="2285645"/>
            <a:chOff x="1610230" y="2070855"/>
            <a:chExt cx="428982" cy="1581015"/>
          </a:xfrm>
        </p:grpSpPr>
        <p:sp>
          <p:nvSpPr>
            <p:cNvPr id="21" name="왼쪽 대괄호 20"/>
            <p:cNvSpPr/>
            <p:nvPr/>
          </p:nvSpPr>
          <p:spPr>
            <a:xfrm>
              <a:off x="1811518" y="2070855"/>
              <a:ext cx="227694" cy="1581015"/>
            </a:xfrm>
            <a:prstGeom prst="leftBracket">
              <a:avLst>
                <a:gd name="adj" fmla="val 8333"/>
              </a:avLst>
            </a:prstGeom>
            <a:noFill/>
            <a:ln w="50800">
              <a:solidFill>
                <a:srgbClr val="1A616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 sz="1600">
                <a:latin typeface="+mn-ea"/>
              </a:endParaRPr>
            </a:p>
          </p:txBody>
        </p:sp>
        <p:cxnSp>
          <p:nvCxnSpPr>
            <p:cNvPr id="22" name="직선 연결선 21"/>
            <p:cNvCxnSpPr/>
            <p:nvPr/>
          </p:nvCxnSpPr>
          <p:spPr>
            <a:xfrm>
              <a:off x="1610230" y="2868597"/>
              <a:ext cx="416945" cy="2793"/>
            </a:xfrm>
            <a:prstGeom prst="line">
              <a:avLst/>
            </a:prstGeom>
            <a:ln w="50800">
              <a:solidFill>
                <a:srgbClr val="1A616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자유형: 도형 22"/>
          <p:cNvSpPr/>
          <p:nvPr/>
        </p:nvSpPr>
        <p:spPr>
          <a:xfrm>
            <a:off x="1691680" y="2044591"/>
            <a:ext cx="6878694" cy="777373"/>
          </a:xfrm>
          <a:custGeom>
            <a:avLst/>
            <a:gdLst>
              <a:gd name="connsiteX0" fmla="*/ 0 w 1931149"/>
              <a:gd name="connsiteY0" fmla="*/ 0 h 537719"/>
              <a:gd name="connsiteX1" fmla="*/ 1662290 w 1931149"/>
              <a:gd name="connsiteY1" fmla="*/ 0 h 537719"/>
              <a:gd name="connsiteX2" fmla="*/ 1931149 w 1931149"/>
              <a:gd name="connsiteY2" fmla="*/ 268860 h 537719"/>
              <a:gd name="connsiteX3" fmla="*/ 1662290 w 1931149"/>
              <a:gd name="connsiteY3" fmla="*/ 537719 h 537719"/>
              <a:gd name="connsiteX4" fmla="*/ 0 w 1931149"/>
              <a:gd name="connsiteY4" fmla="*/ 537719 h 537719"/>
              <a:gd name="connsiteX5" fmla="*/ 0 w 1931149"/>
              <a:gd name="connsiteY5" fmla="*/ 0 h 537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1149" h="537719">
                <a:moveTo>
                  <a:pt x="1931149" y="537718"/>
                </a:moveTo>
                <a:lnTo>
                  <a:pt x="268859" y="537718"/>
                </a:lnTo>
                <a:lnTo>
                  <a:pt x="0" y="268859"/>
                </a:lnTo>
                <a:lnTo>
                  <a:pt x="268859" y="1"/>
                </a:lnTo>
                <a:lnTo>
                  <a:pt x="1931149" y="1"/>
                </a:lnTo>
                <a:lnTo>
                  <a:pt x="1931149" y="537718"/>
                </a:lnTo>
                <a:close/>
              </a:path>
            </a:pathLst>
          </a:custGeom>
          <a:solidFill>
            <a:srgbClr val="91BFBE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wrap="square" lIns="371549" tIns="41911" rIns="78232" bIns="41911" anchor="ctr" anchorCtr="0">
            <a:noAutofit/>
          </a:bodyPr>
          <a:lstStyle/>
          <a:p>
            <a:pPr lvl="0" algn="ctr">
              <a:lnSpc>
                <a:spcPts val="2100"/>
              </a:lnSpc>
              <a:defRPr/>
            </a:pPr>
            <a:r>
              <a:rPr lang="en-US" altLang="ko-KR" sz="2000" dirty="0">
                <a:solidFill>
                  <a:srgbClr val="272525"/>
                </a:solidFill>
                <a:latin typeface="Gelasio"/>
                <a:ea typeface="Gelasio"/>
                <a:cs typeface="Gelasio"/>
              </a:rPr>
              <a:t>2015</a:t>
            </a:r>
            <a:r>
              <a:rPr lang="ko-KR" altLang="en-US" sz="2000" dirty="0">
                <a:solidFill>
                  <a:srgbClr val="272525"/>
                </a:solidFill>
                <a:latin typeface="Gelasio"/>
                <a:ea typeface="Gelasio"/>
                <a:cs typeface="Gelasio"/>
              </a:rPr>
              <a:t>년 </a:t>
            </a:r>
            <a:r>
              <a:rPr lang="en-US" altLang="ko-KR" sz="2000" dirty="0">
                <a:solidFill>
                  <a:srgbClr val="272525"/>
                </a:solidFill>
                <a:latin typeface="Gelasio"/>
                <a:ea typeface="Gelasio"/>
                <a:cs typeface="Gelasio"/>
              </a:rPr>
              <a:t>UN</a:t>
            </a:r>
            <a:r>
              <a:rPr lang="ko-KR" altLang="en-US" sz="2000" dirty="0">
                <a:solidFill>
                  <a:srgbClr val="272525"/>
                </a:solidFill>
                <a:latin typeface="Gelasio"/>
                <a:ea typeface="Gelasio"/>
                <a:cs typeface="Gelasio"/>
              </a:rPr>
              <a:t>에서 채택</a:t>
            </a:r>
            <a:endParaRPr lang="en-US" altLang="ko-KR" sz="2000" dirty="0"/>
          </a:p>
        </p:txBody>
      </p:sp>
      <p:sp>
        <p:nvSpPr>
          <p:cNvPr id="24" name="타원 23"/>
          <p:cNvSpPr/>
          <p:nvPr/>
        </p:nvSpPr>
        <p:spPr>
          <a:xfrm>
            <a:off x="1305361" y="1995686"/>
            <a:ext cx="936117" cy="936117"/>
          </a:xfrm>
          <a:prstGeom prst="ellipse">
            <a:avLst/>
          </a:prstGeom>
          <a:solidFill>
            <a:srgbClr val="91BFBE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lvl="0">
              <a:defRPr/>
            </a:pPr>
            <a:endParaRPr lang="ko-KR" altLang="en-US" sz="1600">
              <a:latin typeface="+mn-ea"/>
            </a:endParaRPr>
          </a:p>
        </p:txBody>
      </p:sp>
      <p:sp>
        <p:nvSpPr>
          <p:cNvPr id="80" name="사각형: 둥근 모서리 79"/>
          <p:cNvSpPr/>
          <p:nvPr/>
        </p:nvSpPr>
        <p:spPr>
          <a:xfrm>
            <a:off x="395536" y="2340612"/>
            <a:ext cx="640066" cy="1945418"/>
          </a:xfrm>
          <a:prstGeom prst="roundRect">
            <a:avLst>
              <a:gd name="adj" fmla="val 16667"/>
            </a:avLst>
          </a:prstGeom>
          <a:solidFill>
            <a:srgbClr val="005E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en-US" altLang="ko-KR" sz="2800">
                <a:solidFill>
                  <a:schemeClr val="bg1">
                    <a:lumMod val="95000"/>
                  </a:schemeClr>
                </a:solidFill>
                <a:latin typeface="+mn-ea"/>
              </a:rPr>
              <a:t>SDGs</a:t>
            </a:r>
            <a:endParaRPr lang="ko-KR" altLang="en-US" sz="2800">
              <a:solidFill>
                <a:schemeClr val="bg1">
                  <a:lumMod val="95000"/>
                </a:schemeClr>
              </a:solidFill>
              <a:latin typeface="+mn-ea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5EB6B3-D689-DB25-98BC-01375ACC5733}"/>
              </a:ext>
            </a:extLst>
          </p:cNvPr>
          <p:cNvSpPr txBox="1"/>
          <p:nvPr/>
        </p:nvSpPr>
        <p:spPr>
          <a:xfrm>
            <a:off x="1326698" y="176322"/>
            <a:ext cx="619763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도전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! 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지속가능발전목표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(SDGs) 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전도사</a:t>
            </a:r>
            <a:endParaRPr lang="en-US" altLang="ko-KR" sz="2800" b="1" dirty="0">
              <a:solidFill>
                <a:srgbClr val="1A616C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6" name="말풍선: 모서리가 둥근 사각형 15"/>
          <p:cNvSpPr/>
          <p:nvPr/>
        </p:nvSpPr>
        <p:spPr>
          <a:xfrm>
            <a:off x="1204231" y="1022876"/>
            <a:ext cx="7322756" cy="786742"/>
          </a:xfrm>
          <a:prstGeom prst="wedgeRoundRectCallout">
            <a:avLst>
              <a:gd name="adj1" fmla="val -54933"/>
              <a:gd name="adj2" fmla="val 13358"/>
              <a:gd name="adj3" fmla="val 16667"/>
            </a:avLst>
          </a:prstGeom>
          <a:solidFill>
            <a:srgbClr val="E4F0EE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000" dirty="0">
                <a:solidFill>
                  <a:srgbClr val="1A616C"/>
                </a:solidFill>
                <a:latin typeface="+mn-ea"/>
              </a:rPr>
              <a:t>지구와 인류의 지속 가능한 삶을 위해 </a:t>
            </a:r>
          </a:p>
          <a:p>
            <a:pPr lvl="0" algn="ctr">
              <a:defRPr/>
            </a:pPr>
            <a:r>
              <a:rPr lang="en-US" altLang="ko-KR" sz="2000" dirty="0">
                <a:solidFill>
                  <a:srgbClr val="1A616C"/>
                </a:solidFill>
                <a:latin typeface="+mn-ea"/>
              </a:rPr>
              <a:t>2030</a:t>
            </a:r>
            <a:r>
              <a:rPr lang="ko-KR" altLang="en-US" sz="2000" dirty="0">
                <a:solidFill>
                  <a:srgbClr val="1A616C"/>
                </a:solidFill>
                <a:latin typeface="+mn-ea"/>
              </a:rPr>
              <a:t>년까지 전 세계가 공동 추진하기로 한 </a:t>
            </a:r>
            <a:r>
              <a:rPr lang="en-US" altLang="ko-KR" sz="2000" dirty="0">
                <a:solidFill>
                  <a:srgbClr val="1A616C"/>
                </a:solidFill>
                <a:latin typeface="+mn-ea"/>
              </a:rPr>
              <a:t>17</a:t>
            </a:r>
            <a:r>
              <a:rPr lang="ko-KR" altLang="en-US" sz="2000" dirty="0">
                <a:solidFill>
                  <a:srgbClr val="1A616C"/>
                </a:solidFill>
                <a:latin typeface="+mn-ea"/>
              </a:rPr>
              <a:t>가지 목표</a:t>
            </a:r>
          </a:p>
        </p:txBody>
      </p:sp>
      <p:pic>
        <p:nvPicPr>
          <p:cNvPr id="45" name="그래픽 44" descr="기어 헤드 단색으로 채워진">
            <a:extLst>
              <a:ext uri="{FF2B5EF4-FFF2-40B4-BE49-F238E27FC236}">
                <a16:creationId xmlns:a16="http://schemas.microsoft.com/office/drawing/2014/main" id="{4CEB191D-E4F6-2465-E840-549B8B37BC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1436" y="1015142"/>
            <a:ext cx="900103" cy="900103"/>
          </a:xfrm>
          <a:prstGeom prst="rect">
            <a:avLst/>
          </a:prstGeom>
        </p:spPr>
      </p:pic>
      <p:grpSp>
        <p:nvGrpSpPr>
          <p:cNvPr id="109" name="그룹 108">
            <a:extLst>
              <a:ext uri="{FF2B5EF4-FFF2-40B4-BE49-F238E27FC236}">
                <a16:creationId xmlns:a16="http://schemas.microsoft.com/office/drawing/2014/main" id="{1029F8B8-63CF-260C-FE52-BC721733C77F}"/>
              </a:ext>
            </a:extLst>
          </p:cNvPr>
          <p:cNvGrpSpPr/>
          <p:nvPr/>
        </p:nvGrpSpPr>
        <p:grpSpPr>
          <a:xfrm>
            <a:off x="8408544" y="1303141"/>
            <a:ext cx="411928" cy="444329"/>
            <a:chOff x="8341989" y="1080202"/>
            <a:chExt cx="411928" cy="444329"/>
          </a:xfrm>
          <a:solidFill>
            <a:srgbClr val="91BFBE"/>
          </a:solidFill>
        </p:grpSpPr>
        <p:sp>
          <p:nvSpPr>
            <p:cNvPr id="98" name="자유형: 도형 97">
              <a:extLst>
                <a:ext uri="{FF2B5EF4-FFF2-40B4-BE49-F238E27FC236}">
                  <a16:creationId xmlns:a16="http://schemas.microsoft.com/office/drawing/2014/main" id="{7187AD69-233A-79E9-D20C-6520D3B2E975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99" name="자유형: 도형 98">
              <a:extLst>
                <a:ext uri="{FF2B5EF4-FFF2-40B4-BE49-F238E27FC236}">
                  <a16:creationId xmlns:a16="http://schemas.microsoft.com/office/drawing/2014/main" id="{6771F52D-7136-9A24-2485-CD48D87BE992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0" name="자유형: 도형 99">
              <a:extLst>
                <a:ext uri="{FF2B5EF4-FFF2-40B4-BE49-F238E27FC236}">
                  <a16:creationId xmlns:a16="http://schemas.microsoft.com/office/drawing/2014/main" id="{32E27E5E-589A-1A5B-9EFB-A5BE7DBA89EF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1" name="자유형: 도형 100">
              <a:extLst>
                <a:ext uri="{FF2B5EF4-FFF2-40B4-BE49-F238E27FC236}">
                  <a16:creationId xmlns:a16="http://schemas.microsoft.com/office/drawing/2014/main" id="{872F91D7-5B53-AF3D-3D99-D5AD7C48187A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2" name="자유형: 도형 101">
              <a:extLst>
                <a:ext uri="{FF2B5EF4-FFF2-40B4-BE49-F238E27FC236}">
                  <a16:creationId xmlns:a16="http://schemas.microsoft.com/office/drawing/2014/main" id="{B193F596-A61A-1EB1-3B6F-8CA508B6FF51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3" name="자유형: 도형 102">
              <a:extLst>
                <a:ext uri="{FF2B5EF4-FFF2-40B4-BE49-F238E27FC236}">
                  <a16:creationId xmlns:a16="http://schemas.microsoft.com/office/drawing/2014/main" id="{FCA3D836-C07A-F85C-290A-470022008897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4" name="자유형: 도형 103">
              <a:extLst>
                <a:ext uri="{FF2B5EF4-FFF2-40B4-BE49-F238E27FC236}">
                  <a16:creationId xmlns:a16="http://schemas.microsoft.com/office/drawing/2014/main" id="{40E5C8E5-2F75-234A-54F9-635DF3EAF12A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5" name="자유형: 도형 104">
              <a:extLst>
                <a:ext uri="{FF2B5EF4-FFF2-40B4-BE49-F238E27FC236}">
                  <a16:creationId xmlns:a16="http://schemas.microsoft.com/office/drawing/2014/main" id="{C74B4B5A-941A-64F1-EFF8-A042F772AD0E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6" name="자유형: 도형 105">
              <a:extLst>
                <a:ext uri="{FF2B5EF4-FFF2-40B4-BE49-F238E27FC236}">
                  <a16:creationId xmlns:a16="http://schemas.microsoft.com/office/drawing/2014/main" id="{75B87096-2716-E7B8-ADFA-34DB78159122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7" name="자유형: 도형 106">
              <a:extLst>
                <a:ext uri="{FF2B5EF4-FFF2-40B4-BE49-F238E27FC236}">
                  <a16:creationId xmlns:a16="http://schemas.microsoft.com/office/drawing/2014/main" id="{AE591486-5014-CB58-5E40-4E2D1F61F477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  <p:sp>
          <p:nvSpPr>
            <p:cNvPr id="108" name="자유형: 도형 107">
              <a:extLst>
                <a:ext uri="{FF2B5EF4-FFF2-40B4-BE49-F238E27FC236}">
                  <a16:creationId xmlns:a16="http://schemas.microsoft.com/office/drawing/2014/main" id="{93FD6E8A-8924-EB7F-A7F1-3B147B361CF8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+mn-ea"/>
              </a:endParaRPr>
            </a:p>
          </p:txBody>
        </p:sp>
      </p:grp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1BCF6051-2052-0998-5411-75544DC3C502}"/>
              </a:ext>
            </a:extLst>
          </p:cNvPr>
          <p:cNvCxnSpPr>
            <a:cxnSpLocks/>
          </p:cNvCxnSpPr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8BBF0FDE-9FFD-8962-7564-EDF589384F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8A1E6AED-02D1-3D5D-839E-2EE2D7E694C9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도입</a:t>
            </a:r>
          </a:p>
        </p:txBody>
      </p:sp>
      <p:pic>
        <p:nvPicPr>
          <p:cNvPr id="11" name="Image 1"/>
          <p:cNvPicPr/>
          <p:nvPr/>
        </p:nvPicPr>
        <p:blipFill rotWithShape="1">
          <a:blip r:embed="rId7"/>
          <a:stretch>
            <a:fillRect/>
          </a:stretch>
        </p:blipFill>
        <p:spPr>
          <a:xfrm>
            <a:off x="1475656" y="2145242"/>
            <a:ext cx="576072" cy="576072"/>
          </a:xfrm>
          <a:prstGeom prst="rect">
            <a:avLst/>
          </a:prstGeom>
        </p:spPr>
      </p:pic>
      <p:pic>
        <p:nvPicPr>
          <p:cNvPr id="13" name="Image 4"/>
          <p:cNvPicPr/>
          <p:nvPr/>
        </p:nvPicPr>
        <p:blipFill rotWithShape="1">
          <a:blip r:embed="rId8"/>
          <a:stretch>
            <a:fillRect/>
          </a:stretch>
        </p:blipFill>
        <p:spPr>
          <a:xfrm>
            <a:off x="1485001" y="4248993"/>
            <a:ext cx="612076" cy="612076"/>
          </a:xfrm>
          <a:prstGeom prst="rect">
            <a:avLst/>
          </a:prstGeom>
        </p:spPr>
      </p:pic>
      <p:sp>
        <p:nvSpPr>
          <p:cNvPr id="34" name="타원 33"/>
          <p:cNvSpPr/>
          <p:nvPr/>
        </p:nvSpPr>
        <p:spPr>
          <a:xfrm>
            <a:off x="1331627" y="3009329"/>
            <a:ext cx="936117" cy="936117"/>
          </a:xfrm>
          <a:prstGeom prst="ellipse">
            <a:avLst/>
          </a:prstGeom>
          <a:solidFill>
            <a:srgbClr val="0C869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lvl="0">
              <a:defRPr/>
            </a:pPr>
            <a:endParaRPr lang="ko-KR" altLang="en-US" sz="1600">
              <a:latin typeface="+mn-ea"/>
            </a:endParaRPr>
          </a:p>
        </p:txBody>
      </p:sp>
      <p:pic>
        <p:nvPicPr>
          <p:cNvPr id="12" name="Image 3"/>
          <p:cNvPicPr/>
          <p:nvPr/>
        </p:nvPicPr>
        <p:blipFill rotWithShape="1">
          <a:blip r:embed="rId9"/>
          <a:stretch>
            <a:fillRect/>
          </a:stretch>
        </p:blipFill>
        <p:spPr>
          <a:xfrm>
            <a:off x="1511651" y="3189353"/>
            <a:ext cx="612076" cy="61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86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8" grpId="0" animBg="1"/>
      <p:bldP spid="23" grpId="0" animBg="1"/>
      <p:bldP spid="16" grpId="0" animBg="1"/>
    </p:bldLst>
  </p:timing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AD704D-5F93-2D9A-1BDD-4C26FF23EB38}"/>
              </a:ext>
            </a:extLst>
          </p:cNvPr>
          <p:cNvSpPr txBox="1"/>
          <p:nvPr/>
        </p:nvSpPr>
        <p:spPr>
          <a:xfrm>
            <a:off x="1326698" y="176322"/>
            <a:ext cx="619763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QUIZ! 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지속가능발전목표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(SDGs)</a:t>
            </a: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D2906F2A-2C2B-7AA9-90CA-516D82B893F7}"/>
              </a:ext>
            </a:extLst>
          </p:cNvPr>
          <p:cNvCxnSpPr>
            <a:cxnSpLocks/>
          </p:cNvCxnSpPr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20150A2A-17B2-9EDB-CF3B-587CE00D69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E4ED3A76-D9EE-92E3-47E7-3C613F4D4041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도입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2CCDA8-5A14-4060-6445-850ECDC81CD3}"/>
              </a:ext>
            </a:extLst>
          </p:cNvPr>
          <p:cNvSpPr txBox="1"/>
          <p:nvPr/>
        </p:nvSpPr>
        <p:spPr>
          <a:xfrm>
            <a:off x="833535" y="3435846"/>
            <a:ext cx="8509777" cy="1398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아래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키워드와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관련된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SDGs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목표</a:t>
            </a:r>
            <a:r>
              <a:rPr lang="ko-KR" altLang="en-US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는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?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1)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깨끗한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물 →            2)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기후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변화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대응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→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099C286B-989C-4A4E-79DA-D40F6678298E}"/>
              </a:ext>
            </a:extLst>
          </p:cNvPr>
          <p:cNvGrpSpPr/>
          <p:nvPr/>
        </p:nvGrpSpPr>
        <p:grpSpPr>
          <a:xfrm>
            <a:off x="171936" y="1131590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17" name="자유형: 도형 16">
              <a:extLst>
                <a:ext uri="{FF2B5EF4-FFF2-40B4-BE49-F238E27FC236}">
                  <a16:creationId xmlns:a16="http://schemas.microsoft.com/office/drawing/2014/main" id="{0C49599D-6A72-64E1-7E64-567FE4146183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8" name="자유형: 도형 17">
              <a:extLst>
                <a:ext uri="{FF2B5EF4-FFF2-40B4-BE49-F238E27FC236}">
                  <a16:creationId xmlns:a16="http://schemas.microsoft.com/office/drawing/2014/main" id="{75928587-A22E-B691-65DB-4D31443496CF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9" name="자유형: 도형 18">
              <a:extLst>
                <a:ext uri="{FF2B5EF4-FFF2-40B4-BE49-F238E27FC236}">
                  <a16:creationId xmlns:a16="http://schemas.microsoft.com/office/drawing/2014/main" id="{BDBA316E-94B7-859B-1EA2-11A759B3532E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5" name="자유형: 도형 24">
              <a:extLst>
                <a:ext uri="{FF2B5EF4-FFF2-40B4-BE49-F238E27FC236}">
                  <a16:creationId xmlns:a16="http://schemas.microsoft.com/office/drawing/2014/main" id="{14CFD183-650A-DDE7-0365-7F578530326A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6" name="자유형: 도형 25">
              <a:extLst>
                <a:ext uri="{FF2B5EF4-FFF2-40B4-BE49-F238E27FC236}">
                  <a16:creationId xmlns:a16="http://schemas.microsoft.com/office/drawing/2014/main" id="{33EC0149-A5F2-0106-73E0-55E933B9BCF8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7" name="자유형: 도형 26">
              <a:extLst>
                <a:ext uri="{FF2B5EF4-FFF2-40B4-BE49-F238E27FC236}">
                  <a16:creationId xmlns:a16="http://schemas.microsoft.com/office/drawing/2014/main" id="{28486E5B-165E-EDF0-EF8D-F887D8C31571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0" name="자유형: 도형 29">
              <a:extLst>
                <a:ext uri="{FF2B5EF4-FFF2-40B4-BE49-F238E27FC236}">
                  <a16:creationId xmlns:a16="http://schemas.microsoft.com/office/drawing/2014/main" id="{E5243E59-62A3-842E-1860-14CECA001B53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1" name="자유형: 도형 30">
              <a:extLst>
                <a:ext uri="{FF2B5EF4-FFF2-40B4-BE49-F238E27FC236}">
                  <a16:creationId xmlns:a16="http://schemas.microsoft.com/office/drawing/2014/main" id="{FA86A9CF-1209-BA8A-5585-EADAD84444A7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2" name="자유형: 도형 31">
              <a:extLst>
                <a:ext uri="{FF2B5EF4-FFF2-40B4-BE49-F238E27FC236}">
                  <a16:creationId xmlns:a16="http://schemas.microsoft.com/office/drawing/2014/main" id="{1FFEB12B-BFDF-0588-9698-38144C99D6FC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5" name="자유형: 도형 34">
              <a:extLst>
                <a:ext uri="{FF2B5EF4-FFF2-40B4-BE49-F238E27FC236}">
                  <a16:creationId xmlns:a16="http://schemas.microsoft.com/office/drawing/2014/main" id="{E6EB634D-8360-4570-94AD-3660176E0942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6" name="자유형: 도형 35">
              <a:extLst>
                <a:ext uri="{FF2B5EF4-FFF2-40B4-BE49-F238E27FC236}">
                  <a16:creationId xmlns:a16="http://schemas.microsoft.com/office/drawing/2014/main" id="{F2E7D83A-CB07-AC3D-46DE-3F9D50FE7047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1390F9F5-3672-9E6C-3B5A-BE3BBE93EC8B}"/>
              </a:ext>
            </a:extLst>
          </p:cNvPr>
          <p:cNvSpPr txBox="1"/>
          <p:nvPr/>
        </p:nvSpPr>
        <p:spPr>
          <a:xfrm>
            <a:off x="722303" y="987574"/>
            <a:ext cx="8337197" cy="1398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SDGs는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10년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마다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새롭게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만들어지는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계획이다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.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                                                                    (  O  /  X  )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95BAEB8-1169-9D9C-46CB-D660C1059443}"/>
              </a:ext>
            </a:extLst>
          </p:cNvPr>
          <p:cNvSpPr txBox="1"/>
          <p:nvPr/>
        </p:nvSpPr>
        <p:spPr>
          <a:xfrm>
            <a:off x="803119" y="2659268"/>
            <a:ext cx="685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SDGs는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총 ○○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개의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목표로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구성되어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spc="0" dirty="0" err="1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있다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. </a:t>
            </a:r>
            <a:endParaRPr lang="ko-KR" altLang="en-US" sz="2800" dirty="0"/>
          </a:p>
        </p:txBody>
      </p:sp>
      <p:grpSp>
        <p:nvGrpSpPr>
          <p:cNvPr id="41" name="그룹 40">
            <a:extLst>
              <a:ext uri="{FF2B5EF4-FFF2-40B4-BE49-F238E27FC236}">
                <a16:creationId xmlns:a16="http://schemas.microsoft.com/office/drawing/2014/main" id="{87CCB2DF-7686-48BF-31AD-1D0D1F4571A4}"/>
              </a:ext>
            </a:extLst>
          </p:cNvPr>
          <p:cNvGrpSpPr/>
          <p:nvPr/>
        </p:nvGrpSpPr>
        <p:grpSpPr>
          <a:xfrm>
            <a:off x="169802" y="2624081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42" name="자유형: 도형 41">
              <a:extLst>
                <a:ext uri="{FF2B5EF4-FFF2-40B4-BE49-F238E27FC236}">
                  <a16:creationId xmlns:a16="http://schemas.microsoft.com/office/drawing/2014/main" id="{609F2568-D09B-30C0-10D9-635F162EDAF2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43" name="자유형: 도형 42">
              <a:extLst>
                <a:ext uri="{FF2B5EF4-FFF2-40B4-BE49-F238E27FC236}">
                  <a16:creationId xmlns:a16="http://schemas.microsoft.com/office/drawing/2014/main" id="{121E44AB-AA54-7634-BFC1-72B984A834FA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44" name="자유형: 도형 43">
              <a:extLst>
                <a:ext uri="{FF2B5EF4-FFF2-40B4-BE49-F238E27FC236}">
                  <a16:creationId xmlns:a16="http://schemas.microsoft.com/office/drawing/2014/main" id="{6FA8921A-C4B0-EA2A-E92D-B436CB8E3409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46" name="자유형: 도형 45">
              <a:extLst>
                <a:ext uri="{FF2B5EF4-FFF2-40B4-BE49-F238E27FC236}">
                  <a16:creationId xmlns:a16="http://schemas.microsoft.com/office/drawing/2014/main" id="{A33F979D-C065-767E-EF41-17B6B6AE9CCE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47" name="자유형: 도형 46">
              <a:extLst>
                <a:ext uri="{FF2B5EF4-FFF2-40B4-BE49-F238E27FC236}">
                  <a16:creationId xmlns:a16="http://schemas.microsoft.com/office/drawing/2014/main" id="{93E010CB-CAD6-6DA4-8F59-20E8FDBC95E9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48" name="자유형: 도형 47">
              <a:extLst>
                <a:ext uri="{FF2B5EF4-FFF2-40B4-BE49-F238E27FC236}">
                  <a16:creationId xmlns:a16="http://schemas.microsoft.com/office/drawing/2014/main" id="{C43EBEDD-7329-1ED3-1EA5-D58B0FA20521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49" name="자유형: 도형 48">
              <a:extLst>
                <a:ext uri="{FF2B5EF4-FFF2-40B4-BE49-F238E27FC236}">
                  <a16:creationId xmlns:a16="http://schemas.microsoft.com/office/drawing/2014/main" id="{C1419FB4-AA1E-5DE0-4243-3B55947E57AD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0" name="자유형: 도형 49">
              <a:extLst>
                <a:ext uri="{FF2B5EF4-FFF2-40B4-BE49-F238E27FC236}">
                  <a16:creationId xmlns:a16="http://schemas.microsoft.com/office/drawing/2014/main" id="{58DE678D-C07F-EB1F-0525-2A94907A5CB6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1" name="자유형: 도형 50">
              <a:extLst>
                <a:ext uri="{FF2B5EF4-FFF2-40B4-BE49-F238E27FC236}">
                  <a16:creationId xmlns:a16="http://schemas.microsoft.com/office/drawing/2014/main" id="{2EC8E2B4-099F-6280-9109-868C6AE3A1F1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2" name="자유형: 도형 51">
              <a:extLst>
                <a:ext uri="{FF2B5EF4-FFF2-40B4-BE49-F238E27FC236}">
                  <a16:creationId xmlns:a16="http://schemas.microsoft.com/office/drawing/2014/main" id="{35F2782B-70D8-A8A9-1657-BE47B8A65DAE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3" name="자유형: 도형 52">
              <a:extLst>
                <a:ext uri="{FF2B5EF4-FFF2-40B4-BE49-F238E27FC236}">
                  <a16:creationId xmlns:a16="http://schemas.microsoft.com/office/drawing/2014/main" id="{2F42D352-0902-1AC8-2C6D-D3E9DC538FE5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7E7DDD2E-28EF-C56E-3EEA-A43EB6939BC7}"/>
              </a:ext>
            </a:extLst>
          </p:cNvPr>
          <p:cNvSpPr txBox="1"/>
          <p:nvPr/>
        </p:nvSpPr>
        <p:spPr>
          <a:xfrm>
            <a:off x="2655493" y="2628490"/>
            <a:ext cx="636713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solidFill>
                  <a:srgbClr val="C00000"/>
                </a:solidFill>
              </a:rPr>
              <a:t>17</a:t>
            </a:r>
            <a:endParaRPr lang="ko-KR" altLang="en-US" sz="3200" dirty="0">
              <a:solidFill>
                <a:srgbClr val="C00000"/>
              </a:solidFill>
            </a:endParaRPr>
          </a:p>
        </p:txBody>
      </p:sp>
      <p:sp>
        <p:nvSpPr>
          <p:cNvPr id="55" name="타원 54"/>
          <p:cNvSpPr/>
          <p:nvPr/>
        </p:nvSpPr>
        <p:spPr>
          <a:xfrm>
            <a:off x="8244408" y="1779662"/>
            <a:ext cx="648072" cy="606180"/>
          </a:xfrm>
          <a:prstGeom prst="ellipse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56" name="그룹 55">
            <a:extLst>
              <a:ext uri="{FF2B5EF4-FFF2-40B4-BE49-F238E27FC236}">
                <a16:creationId xmlns:a16="http://schemas.microsoft.com/office/drawing/2014/main" id="{1E7EC105-75CE-BC70-A9C6-CF9A89517BFF}"/>
              </a:ext>
            </a:extLst>
          </p:cNvPr>
          <p:cNvGrpSpPr/>
          <p:nvPr/>
        </p:nvGrpSpPr>
        <p:grpSpPr>
          <a:xfrm>
            <a:off x="161349" y="3537178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57" name="자유형: 도형 56">
              <a:extLst>
                <a:ext uri="{FF2B5EF4-FFF2-40B4-BE49-F238E27FC236}">
                  <a16:creationId xmlns:a16="http://schemas.microsoft.com/office/drawing/2014/main" id="{5E4BBAF4-AEA4-0AFE-9835-D71E9FC52959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8" name="자유형: 도형 57">
              <a:extLst>
                <a:ext uri="{FF2B5EF4-FFF2-40B4-BE49-F238E27FC236}">
                  <a16:creationId xmlns:a16="http://schemas.microsoft.com/office/drawing/2014/main" id="{B0430A44-F251-E7AD-4DB5-3A0853113D46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9" name="자유형: 도형 58">
              <a:extLst>
                <a:ext uri="{FF2B5EF4-FFF2-40B4-BE49-F238E27FC236}">
                  <a16:creationId xmlns:a16="http://schemas.microsoft.com/office/drawing/2014/main" id="{D2B34D34-64A7-02A1-9392-F4F14F3271FC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0" name="자유형: 도형 59">
              <a:extLst>
                <a:ext uri="{FF2B5EF4-FFF2-40B4-BE49-F238E27FC236}">
                  <a16:creationId xmlns:a16="http://schemas.microsoft.com/office/drawing/2014/main" id="{359D0BF2-7C4B-B82B-96F2-681B1F9097D1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1" name="자유형: 도형 60">
              <a:extLst>
                <a:ext uri="{FF2B5EF4-FFF2-40B4-BE49-F238E27FC236}">
                  <a16:creationId xmlns:a16="http://schemas.microsoft.com/office/drawing/2014/main" id="{45E56120-AB3E-33FC-F2C7-A95C260067A6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2" name="자유형: 도형 61">
              <a:extLst>
                <a:ext uri="{FF2B5EF4-FFF2-40B4-BE49-F238E27FC236}">
                  <a16:creationId xmlns:a16="http://schemas.microsoft.com/office/drawing/2014/main" id="{E0998F7D-1722-4F5A-DE88-B341DA47D9BC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3" name="자유형: 도형 62">
              <a:extLst>
                <a:ext uri="{FF2B5EF4-FFF2-40B4-BE49-F238E27FC236}">
                  <a16:creationId xmlns:a16="http://schemas.microsoft.com/office/drawing/2014/main" id="{DD83A469-574D-53CE-B3A8-5256F43BACFF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4" name="자유형: 도형 63">
              <a:extLst>
                <a:ext uri="{FF2B5EF4-FFF2-40B4-BE49-F238E27FC236}">
                  <a16:creationId xmlns:a16="http://schemas.microsoft.com/office/drawing/2014/main" id="{C79DFA44-A74E-8C0F-EAE1-E11147E70B15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5" name="자유형: 도형 64">
              <a:extLst>
                <a:ext uri="{FF2B5EF4-FFF2-40B4-BE49-F238E27FC236}">
                  <a16:creationId xmlns:a16="http://schemas.microsoft.com/office/drawing/2014/main" id="{9D971498-A1E0-199A-1A77-F83A5A848A1A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6" name="자유형: 도형 65">
              <a:extLst>
                <a:ext uri="{FF2B5EF4-FFF2-40B4-BE49-F238E27FC236}">
                  <a16:creationId xmlns:a16="http://schemas.microsoft.com/office/drawing/2014/main" id="{60E06703-E37B-169C-50CC-EF082795CC1C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7" name="자유형: 도형 66">
              <a:extLst>
                <a:ext uri="{FF2B5EF4-FFF2-40B4-BE49-F238E27FC236}">
                  <a16:creationId xmlns:a16="http://schemas.microsoft.com/office/drawing/2014/main" id="{E22F867A-2A8D-D01E-D974-3E29BB791DD7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E67463D0-B83D-10A8-47AA-E221408CB818}"/>
              </a:ext>
            </a:extLst>
          </p:cNvPr>
          <p:cNvSpPr txBox="1"/>
          <p:nvPr/>
        </p:nvSpPr>
        <p:spPr>
          <a:xfrm>
            <a:off x="3299784" y="4280778"/>
            <a:ext cx="9121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kern="0" spc="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6번</a:t>
            </a:r>
            <a:endParaRPr lang="ko-KR" altLang="en-US" sz="2800" dirty="0">
              <a:solidFill>
                <a:srgbClr val="C00000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4E4964C-7FBA-641E-596C-8F437C42F303}"/>
              </a:ext>
            </a:extLst>
          </p:cNvPr>
          <p:cNvSpPr txBox="1"/>
          <p:nvPr/>
        </p:nvSpPr>
        <p:spPr>
          <a:xfrm>
            <a:off x="7428280" y="4280778"/>
            <a:ext cx="1176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kern="0" spc="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13번</a:t>
            </a:r>
            <a:endParaRPr lang="ko-KR" altLang="en-US" sz="2800" dirty="0">
              <a:solidFill>
                <a:srgbClr val="C00000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D515328-D212-38F6-34C9-FD2D745DE0DE}"/>
              </a:ext>
            </a:extLst>
          </p:cNvPr>
          <p:cNvSpPr txBox="1"/>
          <p:nvPr/>
        </p:nvSpPr>
        <p:spPr>
          <a:xfrm>
            <a:off x="775340" y="1922318"/>
            <a:ext cx="6858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kern="0" spc="0" dirty="0" err="1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SDGs는</a:t>
            </a:r>
            <a:r>
              <a:rPr lang="en-US" altLang="ko-KR" sz="2000" kern="0" spc="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2015~2030</a:t>
            </a:r>
            <a:r>
              <a:rPr lang="ko-KR" altLang="en-US" sz="2000" kern="0" spc="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까지 </a:t>
            </a:r>
            <a:r>
              <a:rPr lang="en-US" altLang="ko-KR" sz="2000" kern="0" spc="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15</a:t>
            </a:r>
            <a:r>
              <a:rPr lang="ko-KR" altLang="en-US" sz="2000" kern="0" spc="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년 간 이행하기로 한 계획이다</a:t>
            </a:r>
            <a:r>
              <a:rPr lang="en-US" altLang="ko-KR" sz="2000" kern="0" spc="0" dirty="0">
                <a:solidFill>
                  <a:srgbClr val="C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. </a:t>
            </a:r>
            <a:endParaRPr lang="ko-KR" alt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0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72" grpId="1"/>
      <p:bldP spid="54" grpId="2" animBg="1"/>
      <p:bldP spid="70" grpId="3"/>
      <p:bldP spid="71" grpId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1286E-FF79-C6F4-99DC-FD0461714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E84F44-28F2-0AA2-75DE-976E253D3958}"/>
              </a:ext>
            </a:extLst>
          </p:cNvPr>
          <p:cNvSpPr txBox="1"/>
          <p:nvPr/>
        </p:nvSpPr>
        <p:spPr>
          <a:xfrm>
            <a:off x="1326698" y="176322"/>
            <a:ext cx="619763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QUIZ! 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지속가능발전목표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(SDGs)</a:t>
            </a: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893ED57B-BFD2-679A-7CEC-BB4DDEB7D75F}"/>
              </a:ext>
            </a:extLst>
          </p:cNvPr>
          <p:cNvCxnSpPr>
            <a:cxnSpLocks/>
          </p:cNvCxnSpPr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B69EF83C-F9BE-2940-D1A1-93F0B7860A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A313669C-DF68-A2F7-32A5-F3CB37756AAB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도입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D8AF8E-63E2-EC70-E8C7-01352BAE872C}"/>
              </a:ext>
            </a:extLst>
          </p:cNvPr>
          <p:cNvSpPr txBox="1"/>
          <p:nvPr/>
        </p:nvSpPr>
        <p:spPr>
          <a:xfrm>
            <a:off x="833535" y="3557654"/>
            <a:ext cx="8509777" cy="708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2800" kern="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[7</a:t>
            </a:r>
            <a:r>
              <a:rPr lang="ko-KR" altLang="en-US" sz="2800" kern="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번 목표</a:t>
            </a:r>
            <a:r>
              <a:rPr lang="en-US" altLang="ko-KR" sz="2800" kern="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] </a:t>
            </a:r>
            <a:r>
              <a:rPr lang="en-US" altLang="ko-KR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‘</a:t>
            </a:r>
            <a:r>
              <a:rPr lang="ko-KR" altLang="en-US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지속 가능한</a:t>
            </a:r>
            <a:r>
              <a:rPr lang="en-US" altLang="ko-KR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에너지</a:t>
            </a:r>
            <a:r>
              <a:rPr lang="en-US" altLang="ko-KR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’</a:t>
            </a:r>
            <a:r>
              <a:rPr lang="ko-KR" altLang="en-US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란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?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3917538C-7334-C34E-261B-A02009036E89}"/>
              </a:ext>
            </a:extLst>
          </p:cNvPr>
          <p:cNvGrpSpPr/>
          <p:nvPr/>
        </p:nvGrpSpPr>
        <p:grpSpPr>
          <a:xfrm>
            <a:off x="171936" y="987574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17" name="자유형: 도형 16">
              <a:extLst>
                <a:ext uri="{FF2B5EF4-FFF2-40B4-BE49-F238E27FC236}">
                  <a16:creationId xmlns:a16="http://schemas.microsoft.com/office/drawing/2014/main" id="{6033BE53-E365-9840-2368-18BABB4E3064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8" name="자유형: 도형 17">
              <a:extLst>
                <a:ext uri="{FF2B5EF4-FFF2-40B4-BE49-F238E27FC236}">
                  <a16:creationId xmlns:a16="http://schemas.microsoft.com/office/drawing/2014/main" id="{63EF8256-F595-B8B2-B535-24C7CA1DC5B0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9" name="자유형: 도형 18">
              <a:extLst>
                <a:ext uri="{FF2B5EF4-FFF2-40B4-BE49-F238E27FC236}">
                  <a16:creationId xmlns:a16="http://schemas.microsoft.com/office/drawing/2014/main" id="{AC08146D-E4B3-3ED9-1519-07BDD87C690A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5" name="자유형: 도형 24">
              <a:extLst>
                <a:ext uri="{FF2B5EF4-FFF2-40B4-BE49-F238E27FC236}">
                  <a16:creationId xmlns:a16="http://schemas.microsoft.com/office/drawing/2014/main" id="{D95C0C5F-465E-5085-9DC7-CB9D03A11401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6" name="자유형: 도형 25">
              <a:extLst>
                <a:ext uri="{FF2B5EF4-FFF2-40B4-BE49-F238E27FC236}">
                  <a16:creationId xmlns:a16="http://schemas.microsoft.com/office/drawing/2014/main" id="{454EC360-774A-372E-ECDF-9EB1B626BFE9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7" name="자유형: 도형 26">
              <a:extLst>
                <a:ext uri="{FF2B5EF4-FFF2-40B4-BE49-F238E27FC236}">
                  <a16:creationId xmlns:a16="http://schemas.microsoft.com/office/drawing/2014/main" id="{98FF82C5-A0CD-53A7-8231-E4C34EA34AF2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0" name="자유형: 도형 29">
              <a:extLst>
                <a:ext uri="{FF2B5EF4-FFF2-40B4-BE49-F238E27FC236}">
                  <a16:creationId xmlns:a16="http://schemas.microsoft.com/office/drawing/2014/main" id="{C54A0093-E974-D519-33CC-91EC105F4898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1" name="자유형: 도형 30">
              <a:extLst>
                <a:ext uri="{FF2B5EF4-FFF2-40B4-BE49-F238E27FC236}">
                  <a16:creationId xmlns:a16="http://schemas.microsoft.com/office/drawing/2014/main" id="{FD2D7E1E-1C66-88EA-96A8-B39E4461D6AE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2" name="자유형: 도형 31">
              <a:extLst>
                <a:ext uri="{FF2B5EF4-FFF2-40B4-BE49-F238E27FC236}">
                  <a16:creationId xmlns:a16="http://schemas.microsoft.com/office/drawing/2014/main" id="{63F79DBB-967E-65AA-E764-20FB8CBBAF28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5" name="자유형: 도형 34">
              <a:extLst>
                <a:ext uri="{FF2B5EF4-FFF2-40B4-BE49-F238E27FC236}">
                  <a16:creationId xmlns:a16="http://schemas.microsoft.com/office/drawing/2014/main" id="{439D9CCF-5248-721C-62D1-07EB6F27754B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6" name="자유형: 도형 35">
              <a:extLst>
                <a:ext uri="{FF2B5EF4-FFF2-40B4-BE49-F238E27FC236}">
                  <a16:creationId xmlns:a16="http://schemas.microsoft.com/office/drawing/2014/main" id="{F78F9D22-2CE0-9AA6-7516-E296AF2B431B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479A5697-7AC0-F001-C673-13952EE2933D}"/>
              </a:ext>
            </a:extLst>
          </p:cNvPr>
          <p:cNvSpPr txBox="1"/>
          <p:nvPr/>
        </p:nvSpPr>
        <p:spPr>
          <a:xfrm>
            <a:off x="722304" y="843558"/>
            <a:ext cx="7910712" cy="2658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다음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중 </a:t>
            </a:r>
            <a:r>
              <a:rPr lang="en-US" altLang="ko-KR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SDGs </a:t>
            </a:r>
            <a:r>
              <a:rPr lang="en-US" altLang="ko-KR" sz="2800" kern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이행을</a:t>
            </a:r>
            <a:r>
              <a:rPr lang="en-US" altLang="ko-KR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위한</a:t>
            </a:r>
            <a:r>
              <a:rPr lang="en-US" altLang="ko-KR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행동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으로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옳은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것은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?</a:t>
            </a:r>
          </a:p>
          <a:p>
            <a:pPr marL="342900" indent="-342900" algn="just" fontAlgn="base">
              <a:lnSpc>
                <a:spcPct val="150000"/>
              </a:lnSpc>
              <a:buAutoNum type="alphaUcPeriod"/>
            </a:pP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자가용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대신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대중교통을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이용한다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.</a:t>
            </a:r>
          </a:p>
          <a:p>
            <a:pPr marL="342900" indent="-342900" algn="just" fontAlgn="base">
              <a:lnSpc>
                <a:spcPct val="150000"/>
              </a:lnSpc>
              <a:buAutoNum type="alphaUcPeriod"/>
            </a:pP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텀블러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대신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일회용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컵을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매일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사용한다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. </a:t>
            </a:r>
          </a:p>
          <a:p>
            <a:pPr marL="342900" indent="-342900" algn="just" fontAlgn="base">
              <a:lnSpc>
                <a:spcPct val="150000"/>
              </a:lnSpc>
              <a:buFontTx/>
              <a:buAutoNum type="alphaUcPeriod"/>
            </a:pP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여름에는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에어컨을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18도로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낮춰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틀고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생활한다</a:t>
            </a:r>
            <a:r>
              <a:rPr lang="en-US" altLang="ko-KR" sz="2800" kern="0" dirty="0">
                <a:solidFill>
                  <a:srgbClr val="0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.                                                            </a:t>
            </a:r>
            <a:endParaRPr lang="en-US" altLang="ko-KR" sz="2800" kern="0" spc="0" dirty="0">
              <a:solidFill>
                <a:srgbClr val="000000"/>
              </a:solidFill>
              <a:effectLst/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grpSp>
        <p:nvGrpSpPr>
          <p:cNvPr id="56" name="그룹 55">
            <a:extLst>
              <a:ext uri="{FF2B5EF4-FFF2-40B4-BE49-F238E27FC236}">
                <a16:creationId xmlns:a16="http://schemas.microsoft.com/office/drawing/2014/main" id="{658F5242-AB85-639A-EAC1-1A6385F5BCA7}"/>
              </a:ext>
            </a:extLst>
          </p:cNvPr>
          <p:cNvGrpSpPr/>
          <p:nvPr/>
        </p:nvGrpSpPr>
        <p:grpSpPr>
          <a:xfrm>
            <a:off x="107504" y="3670218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57" name="자유형: 도형 56">
              <a:extLst>
                <a:ext uri="{FF2B5EF4-FFF2-40B4-BE49-F238E27FC236}">
                  <a16:creationId xmlns:a16="http://schemas.microsoft.com/office/drawing/2014/main" id="{0D642FFC-FB3D-91BF-9C3B-BE873A9329C0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8" name="자유형: 도형 57">
              <a:extLst>
                <a:ext uri="{FF2B5EF4-FFF2-40B4-BE49-F238E27FC236}">
                  <a16:creationId xmlns:a16="http://schemas.microsoft.com/office/drawing/2014/main" id="{6658E34C-F8D4-BC3E-8B91-F304F1BE2FF8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9" name="자유형: 도형 58">
              <a:extLst>
                <a:ext uri="{FF2B5EF4-FFF2-40B4-BE49-F238E27FC236}">
                  <a16:creationId xmlns:a16="http://schemas.microsoft.com/office/drawing/2014/main" id="{92744F7A-3955-FC36-1ACB-53192EFE8D09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0" name="자유형: 도형 59">
              <a:extLst>
                <a:ext uri="{FF2B5EF4-FFF2-40B4-BE49-F238E27FC236}">
                  <a16:creationId xmlns:a16="http://schemas.microsoft.com/office/drawing/2014/main" id="{3DF05DC0-3D64-5483-4250-6438D412BF5A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1" name="자유형: 도형 60">
              <a:extLst>
                <a:ext uri="{FF2B5EF4-FFF2-40B4-BE49-F238E27FC236}">
                  <a16:creationId xmlns:a16="http://schemas.microsoft.com/office/drawing/2014/main" id="{3576007F-6FB9-7991-F6FE-4F849D2BD9BD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2" name="자유형: 도형 61">
              <a:extLst>
                <a:ext uri="{FF2B5EF4-FFF2-40B4-BE49-F238E27FC236}">
                  <a16:creationId xmlns:a16="http://schemas.microsoft.com/office/drawing/2014/main" id="{C67804C8-1748-EFAC-7500-2E99C50E958F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3" name="자유형: 도형 62">
              <a:extLst>
                <a:ext uri="{FF2B5EF4-FFF2-40B4-BE49-F238E27FC236}">
                  <a16:creationId xmlns:a16="http://schemas.microsoft.com/office/drawing/2014/main" id="{D466506B-97FA-14A1-2D9A-5518E4E3B646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4" name="자유형: 도형 63">
              <a:extLst>
                <a:ext uri="{FF2B5EF4-FFF2-40B4-BE49-F238E27FC236}">
                  <a16:creationId xmlns:a16="http://schemas.microsoft.com/office/drawing/2014/main" id="{5D1261FB-3D19-ED2A-20C8-970503720F7F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5" name="자유형: 도형 64">
              <a:extLst>
                <a:ext uri="{FF2B5EF4-FFF2-40B4-BE49-F238E27FC236}">
                  <a16:creationId xmlns:a16="http://schemas.microsoft.com/office/drawing/2014/main" id="{658FDF7C-1B67-427B-5D2C-4293EB5A46F6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6" name="자유형: 도형 65">
              <a:extLst>
                <a:ext uri="{FF2B5EF4-FFF2-40B4-BE49-F238E27FC236}">
                  <a16:creationId xmlns:a16="http://schemas.microsoft.com/office/drawing/2014/main" id="{DF6FACFA-6F8E-2DFC-8129-88F79918D887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7" name="자유형: 도형 66">
              <a:extLst>
                <a:ext uri="{FF2B5EF4-FFF2-40B4-BE49-F238E27FC236}">
                  <a16:creationId xmlns:a16="http://schemas.microsoft.com/office/drawing/2014/main" id="{4C6AFB18-A83C-0EAC-7D38-ABD97F9507EE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5BAC620F-6F45-4298-3152-39A1C1C9C82E}"/>
              </a:ext>
            </a:extLst>
          </p:cNvPr>
          <p:cNvGrpSpPr/>
          <p:nvPr/>
        </p:nvGrpSpPr>
        <p:grpSpPr>
          <a:xfrm>
            <a:off x="666587" y="1682206"/>
            <a:ext cx="5633605" cy="529504"/>
            <a:chOff x="666587" y="1851670"/>
            <a:chExt cx="5633605" cy="529504"/>
          </a:xfrm>
        </p:grpSpPr>
        <p:cxnSp>
          <p:nvCxnSpPr>
            <p:cNvPr id="8" name="직선 연결선 7">
              <a:extLst>
                <a:ext uri="{FF2B5EF4-FFF2-40B4-BE49-F238E27FC236}">
                  <a16:creationId xmlns:a16="http://schemas.microsoft.com/office/drawing/2014/main" id="{B17F4BCB-C35D-3BFD-2564-8E822E2D7BCF}"/>
                </a:ext>
              </a:extLst>
            </p:cNvPr>
            <p:cNvCxnSpPr>
              <a:cxnSpLocks/>
              <a:stCxn id="9" idx="4"/>
            </p:cNvCxnSpPr>
            <p:nvPr/>
          </p:nvCxnSpPr>
          <p:spPr>
            <a:xfrm flipV="1">
              <a:off x="939630" y="2355726"/>
              <a:ext cx="5360562" cy="2544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타원 8">
              <a:extLst>
                <a:ext uri="{FF2B5EF4-FFF2-40B4-BE49-F238E27FC236}">
                  <a16:creationId xmlns:a16="http://schemas.microsoft.com/office/drawing/2014/main" id="{7AD1BA22-E587-CA8E-27A5-0A29407D6ABB}"/>
                </a:ext>
              </a:extLst>
            </p:cNvPr>
            <p:cNvSpPr/>
            <p:nvPr/>
          </p:nvSpPr>
          <p:spPr>
            <a:xfrm>
              <a:off x="666587" y="1851670"/>
              <a:ext cx="546085" cy="529504"/>
            </a:xfrm>
            <a:prstGeom prst="ellipse">
              <a:avLst/>
            </a:prstGeom>
            <a:noFill/>
            <a:ln w="28575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9FE751D2-100B-902F-3056-A97D2F720059}"/>
              </a:ext>
            </a:extLst>
          </p:cNvPr>
          <p:cNvSpPr txBox="1"/>
          <p:nvPr/>
        </p:nvSpPr>
        <p:spPr>
          <a:xfrm>
            <a:off x="904646" y="4167158"/>
            <a:ext cx="8239353" cy="708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800" kern="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                              의</a:t>
            </a:r>
            <a:r>
              <a:rPr lang="en-US" altLang="ko-KR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sz="2800" kern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사용</a:t>
            </a:r>
            <a:r>
              <a:rPr lang="en-US" altLang="ko-KR" sz="2800" kern="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,</a:t>
            </a:r>
            <a:r>
              <a:rPr lang="en-US" altLang="ko-KR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                     </a:t>
            </a:r>
            <a:r>
              <a:rPr lang="ko-KR" altLang="en-US" sz="2800" kern="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의</a:t>
            </a:r>
            <a:r>
              <a:rPr lang="ko-KR" altLang="en-US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개선</a:t>
            </a:r>
            <a:endParaRPr lang="en-US" altLang="ko-KR" sz="2800" kern="0" spc="0" dirty="0">
              <a:solidFill>
                <a:srgbClr val="C00000"/>
              </a:solidFill>
              <a:effectLst/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57947E-10C1-9056-A550-431A0362A248}"/>
              </a:ext>
            </a:extLst>
          </p:cNvPr>
          <p:cNvSpPr txBox="1"/>
          <p:nvPr/>
        </p:nvSpPr>
        <p:spPr>
          <a:xfrm>
            <a:off x="913422" y="4338612"/>
            <a:ext cx="31407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kern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재생</a:t>
            </a:r>
            <a:r>
              <a:rPr lang="en-US" altLang="ko-KR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가능 </a:t>
            </a:r>
            <a:r>
              <a:rPr lang="en-US" altLang="ko-KR" sz="2800" kern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에너지</a:t>
            </a:r>
            <a:r>
              <a:rPr lang="ko-KR" altLang="en-US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원</a:t>
            </a:r>
            <a:endParaRPr lang="ko-KR" altLang="en-US" sz="28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93D97BB-FA93-C5FE-E5E2-F9964450B838}"/>
              </a:ext>
            </a:extLst>
          </p:cNvPr>
          <p:cNvSpPr txBox="1"/>
          <p:nvPr/>
        </p:nvSpPr>
        <p:spPr>
          <a:xfrm>
            <a:off x="5292080" y="4352786"/>
            <a:ext cx="19678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kern="0" dirty="0" err="1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에너지</a:t>
            </a:r>
            <a:r>
              <a:rPr lang="en-US" altLang="ko-KR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sz="2800" kern="0" dirty="0">
                <a:solidFill>
                  <a:srgbClr val="C0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효율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7940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61822"/>
            <a:ext cx="6552728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defRPr/>
            </a:pPr>
            <a:r>
              <a:rPr lang="ko-KR" altLang="en-US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수원형 지속가능발전목표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(SDGs 10) </a:t>
            </a:r>
            <a:r>
              <a:rPr lang="ko-KR" altLang="en-US" sz="2800" b="1" dirty="0">
                <a:solidFill>
                  <a:srgbClr val="1A616C"/>
                </a:solidFill>
                <a:latin typeface="한컴산뜻돋움"/>
                <a:ea typeface="한컴산뜻돋움"/>
              </a:rPr>
              <a:t>탐색</a:t>
            </a:r>
            <a:endParaRPr lang="en-US" altLang="ko-KR" sz="2800" b="1" dirty="0">
              <a:solidFill>
                <a:srgbClr val="1A616C"/>
              </a:solidFill>
              <a:latin typeface="한컴산뜻돋움"/>
              <a:ea typeface="한컴산뜻돋움"/>
            </a:endParaRPr>
          </a:p>
        </p:txBody>
      </p:sp>
      <p:cxnSp>
        <p:nvCxnSpPr>
          <p:cNvPr id="5" name="직선 화살표 연결선 4"/>
          <p:cNvCxnSpPr/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/>
          <p:cNvSpPr/>
          <p:nvPr/>
        </p:nvSpPr>
        <p:spPr>
          <a:xfrm>
            <a:off x="205442" y="117425"/>
            <a:ext cx="998789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>
                <a:latin typeface="한컴산뜻돋움"/>
                <a:ea typeface="한컴산뜻돋움"/>
              </a:rPr>
              <a:t>탐구</a:t>
            </a:r>
            <a:endParaRPr kumimoji="1" lang="ko-KR" altLang="en-US" sz="2400" b="1" dirty="0">
              <a:latin typeface="한컴산뜻돋움"/>
              <a:ea typeface="한컴산뜻돋움"/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40B42308-6F3C-E1F4-572E-639A5C65C8E8}"/>
              </a:ext>
            </a:extLst>
          </p:cNvPr>
          <p:cNvGrpSpPr/>
          <p:nvPr/>
        </p:nvGrpSpPr>
        <p:grpSpPr>
          <a:xfrm>
            <a:off x="17748" y="821313"/>
            <a:ext cx="9108504" cy="4296992"/>
            <a:chOff x="153882" y="652779"/>
            <a:chExt cx="8670949" cy="4355101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17743006-B96A-7DBF-6E3C-7B34CB958960}"/>
                </a:ext>
              </a:extLst>
            </p:cNvPr>
            <p:cNvSpPr/>
            <p:nvPr/>
          </p:nvSpPr>
          <p:spPr>
            <a:xfrm>
              <a:off x="153882" y="652779"/>
              <a:ext cx="8670949" cy="43551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9143DB06-472F-DF5F-FB79-282B0D7D330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23138" y="1492740"/>
              <a:ext cx="2571750" cy="257175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D05037C-9934-70FA-9FD8-DE7569E0A390}"/>
                </a:ext>
              </a:extLst>
            </p:cNvPr>
            <p:cNvSpPr txBox="1"/>
            <p:nvPr/>
          </p:nvSpPr>
          <p:spPr>
            <a:xfrm>
              <a:off x="390874" y="1693530"/>
              <a:ext cx="5339727" cy="218565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2800" b="1" dirty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수원형 지속가능발전목표란</a:t>
              </a:r>
              <a:r>
                <a:rPr lang="en-US" altLang="ko-KR" sz="2800" b="1" dirty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?</a:t>
              </a:r>
            </a:p>
            <a:p>
              <a:pPr>
                <a:lnSpc>
                  <a:spcPct val="150000"/>
                </a:lnSpc>
              </a:pPr>
              <a:r>
                <a:rPr lang="ko-KR" altLang="en-US" sz="2400" dirty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    먼저</a:t>
              </a:r>
              <a:r>
                <a:rPr lang="en-US" altLang="ko-KR" sz="2400" dirty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, </a:t>
              </a:r>
              <a:r>
                <a:rPr lang="ko-KR" altLang="en-US" sz="2400" dirty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스스로 답을 찾아봅시다</a:t>
              </a:r>
              <a:r>
                <a:rPr lang="en-US" altLang="ko-KR" sz="2400" dirty="0">
                  <a:ln w="0"/>
                  <a:solidFill>
                    <a:srgbClr val="00576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1) </a:t>
              </a:r>
              <a:r>
                <a:rPr lang="ko-KR" altLang="en-US" sz="2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누가 주도해서 만들었나요</a:t>
              </a:r>
              <a:r>
                <a:rPr lang="en-US" altLang="ko-KR" sz="2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?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2) </a:t>
              </a:r>
              <a:r>
                <a:rPr lang="ko-KR" altLang="en-US" sz="2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환경에 관련된 목표들은 무엇인가요</a:t>
              </a:r>
              <a:r>
                <a:rPr lang="en-US" altLang="ko-KR" sz="2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?</a:t>
              </a:r>
              <a:endParaRPr lang="ko-KR" alt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826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8e5ee"/>
        </a:solidFill>
        <a:ln>
          <a:noFill/>
        </a:ln>
      </a:spPr>
      <a:bodyPr rtlCol="0" anchor="ctr"/>
      <a:lstStyle>
        <a:defPPr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녹색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568</ep:Words>
  <ep:PresentationFormat>화면 슬라이드 쇼(16:9)</ep:PresentationFormat>
  <ep:Paragraphs>234</ep:Paragraphs>
  <ep:Slides>16</ep:Slides>
  <ep:Notes>14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ep:HeadingPairs>
  <ep:TitlesOfParts>
    <vt:vector size="17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2024-12-05T07:23:30.000</dcterms:created>
  <dc:creator>USER</dc:creator>
  <cp:lastModifiedBy>win10H</cp:lastModifiedBy>
  <dcterms:modified xsi:type="dcterms:W3CDTF">2025-07-09T10:40:03.013</dcterms:modified>
  <cp:revision>1982</cp:revision>
  <dc:title>샘플 1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