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trictFirstAndLastChars="0" autoCompressPictures="0">
  <p:sldMasterIdLst>
    <p:sldMasterId id="2147483660" r:id="rId1"/>
  </p:sldMasterIdLst>
  <p:notesMasterIdLst>
    <p:notesMasterId r:id="rId2"/>
  </p:notesMasterIdLst>
  <p:sldIdLst>
    <p:sldId id="256" r:id="rId3"/>
    <p:sldId id="260" r:id="rId4"/>
    <p:sldId id="265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Comments="0">
  <p:normalViewPr snapVertSplitter="1">
    <p:restoredLeft sz="12579"/>
    <p:restoredTop sz="9000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51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Google Shape;5;n"/>
          <p:cNvSpPr>
            <a:spLocks noGrp="1" noRot="1" noChangeAspect="1" noTextEdi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학교안심 산뜻돋움 M"/>
        <a:ea typeface="학교안심 산뜻돋움 M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학교안심 산뜻돋움 M"/>
        <a:ea typeface="학교안심 산뜻돋움 M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학교안심 산뜻돋움 M"/>
        <a:ea typeface="학교안심 산뜻돋움 M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학교안심 산뜻돋움 M"/>
        <a:ea typeface="학교안심 산뜻돋움 M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학교안심 산뜻돋움 M"/>
        <a:ea typeface="학교안심 산뜻돋움 M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학교안심 산뜻돋움 M"/>
        <a:ea typeface="학교안심 산뜻돋움 M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학교안심 산뜻돋움 M"/>
        <a:ea typeface="학교안심 산뜻돋움 M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학교안심 산뜻돋움 M"/>
        <a:ea typeface="학교안심 산뜻돋움 M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학교안심 산뜻돋움 M"/>
        <a:ea typeface="학교안심 산뜻돋움 M"/>
        <a:cs typeface="Arial"/>
        <a:sym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ko-KR" altLang="en-US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b59b62ec0_0_10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152" name="Google Shape;152;g36b59b62ec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53" name="Google Shape;153;g36b59b62ec0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054476"/>
      </p:ext>
    </p:extLst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b59b62ec0_0_10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152" name="Google Shape;152;g36b59b62ec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53" name="Google Shape;153;g36b59b62ec0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28779"/>
      </p:ext>
    </p:extLst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b5a0d5e65_6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6b5a0d5e65_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/>
          </a:p>
        </p:txBody>
      </p:sp>
      <p:sp>
        <p:nvSpPr>
          <p:cNvPr id="167" name="Google Shape;167;g36b5a0d5e65_6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b59b62ec0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6b59b62ec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6b59b62ec0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43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b59b62ec0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6b59b62ec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6b59b62ec0_0_1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b59b62ec0_0_10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152" name="Google Shape;152;g36b59b62ec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53" name="Google Shape;153;g36b59b62ec0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748335"/>
      </p:ext>
    </p:extLst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327120"/>
      </p:ext>
    </p:extLst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b59b62ec0_0_10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152" name="Google Shape;152;g36b59b62ec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53" name="Google Shape;153;g36b59b62ec0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93233"/>
      </p:ext>
    </p:extLst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b59b62ec0_0_10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152" name="Google Shape;152;g36b59b62ec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53" name="Google Shape;153;g36b59b62ec0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009430"/>
      </p:ext>
    </p:extLst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o-K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972132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914399" y="2130425"/>
            <a:ext cx="1036319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28799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>
  <p:cSld name="OBJEC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>
  <p:cSld name="CLIP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2857477" y="2214563"/>
            <a:ext cx="6477021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 rot="5400000">
            <a:off x="7285036" y="1828801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 rot="5400000">
            <a:off x="1697036" y="-812799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말" type="secHead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63083" y="2906713"/>
            <a:ext cx="10363198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09599" y="1600200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406400" lvl="8" marL="41148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97599" y="1600200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406400" lvl="8" marL="41148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609599" y="1600200"/>
            <a:ext cx="5384799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197599" y="1600200"/>
            <a:ext cx="5384799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608037" y="3984220"/>
            <a:ext cx="5384799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9"/>
          <p:cNvSpPr txBox="1"/>
          <p:nvPr>
            <p:ph idx="4" type="body"/>
          </p:nvPr>
        </p:nvSpPr>
        <p:spPr>
          <a:xfrm>
            <a:off x="6196036" y="3984220"/>
            <a:ext cx="5384799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2389716" y="612775"/>
            <a:ext cx="73151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2389716" y="5367338"/>
            <a:ext cx="7315199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f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ko-K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학교안심 산뜻돋움 M"/>
          <a:ea typeface="학교안심 산뜻돋움 M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1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0.png"  /><Relationship Id="rId4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Relationship Id="rId4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Relationship Id="rId4" Type="http://schemas.openxmlformats.org/officeDocument/2006/relationships/image" Target="../media/image3.png"  /><Relationship Id="rId5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Relationship Id="rId6" Type="http://schemas.openxmlformats.org/officeDocument/2006/relationships/image" Target="../media/image10.png"  /><Relationship Id="rId7" Type="http://schemas.openxmlformats.org/officeDocument/2006/relationships/image" Target="../media/image1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12.png"  /><Relationship Id="rId6" Type="http://schemas.openxmlformats.org/officeDocument/2006/relationships/image" Target="../media/image13.png"  /><Relationship Id="rId7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15.png"  /><Relationship Id="rId6" Type="http://schemas.openxmlformats.org/officeDocument/2006/relationships/image" Target="../media/image1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 idx="0"/>
          </p:nvPr>
        </p:nvSpPr>
        <p:spPr>
          <a:xfrm>
            <a:off x="577685" y="1333127"/>
            <a:ext cx="11019880" cy="267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ko-KR" altLang="en-US" sz="5900" b="1">
                <a:latin typeface="학교안심 산뜻돋움 M"/>
                <a:ea typeface="학교안심 산뜻돋움 M"/>
                <a:cs typeface="Arial"/>
                <a:sym typeface="Arial"/>
              </a:rPr>
              <a:t>보드게임으로 배우는 기후변화</a:t>
            </a:r>
            <a:br>
              <a:rPr lang="ko-KR" sz="9500" b="1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</a:br>
            <a:r>
              <a:rPr lang="ko-KR" sz="5100" b="1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-</a:t>
            </a:r>
            <a:r>
              <a:rPr lang="ko-KR" sz="5100" b="1"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altLang="en-US" sz="5100" b="1">
                <a:latin typeface="학교안심 산뜻돋움 M"/>
                <a:ea typeface="학교안심 산뜻돋움 M"/>
                <a:cs typeface="Arial"/>
                <a:sym typeface="Arial"/>
              </a:rPr>
              <a:t>기후위기 대응 시뮬레이션</a:t>
            </a:r>
            <a:r>
              <a:rPr lang="ko-KR" sz="5100" b="1"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5100" b="1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-</a:t>
            </a:r>
            <a:endParaRPr lang="ko-KR" sz="5100" b="1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17450" y="148625"/>
            <a:ext cx="12074700" cy="68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None/>
              <a:defRPr/>
            </a:pPr>
            <a:r>
              <a:rPr lang="ko-KR" sz="2800"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altLang="en-US" sz="2800">
                <a:latin typeface="학교안심 산뜻돋움 M"/>
                <a:ea typeface="학교안심 산뜻돋움 M"/>
                <a:cs typeface="Arial"/>
                <a:sym typeface="Arial"/>
              </a:rPr>
              <a:t>교과 기반</a:t>
            </a:r>
            <a:r>
              <a:rPr lang="ko-KR" sz="2800">
                <a:latin typeface="학교안심 산뜻돋움 M"/>
                <a:ea typeface="학교안심 산뜻돋움 M"/>
                <a:cs typeface="Arial"/>
                <a:sym typeface="Arial"/>
              </a:rPr>
              <a:t>형 (</a:t>
            </a:r>
            <a:r>
              <a:rPr lang="ko-KR" altLang="en-US" sz="2800">
                <a:latin typeface="학교안심 산뜻돋움 M"/>
                <a:ea typeface="학교안심 산뜻돋움 M"/>
                <a:cs typeface="Arial"/>
                <a:sym typeface="Arial"/>
              </a:rPr>
              <a:t>고</a:t>
            </a:r>
            <a:r>
              <a:rPr lang="en-US" altLang="ko-KR" sz="2800">
                <a:latin typeface="학교안심 산뜻돋움 M"/>
                <a:ea typeface="학교안심 산뜻돋움 M"/>
                <a:cs typeface="Arial"/>
                <a:sym typeface="Arial"/>
              </a:rPr>
              <a:t>1</a:t>
            </a:r>
            <a:r>
              <a:rPr lang="ko-KR" sz="2800">
                <a:latin typeface="학교안심 산뜻돋움 M"/>
                <a:ea typeface="학교안심 산뜻돋움 M"/>
                <a:cs typeface="Arial"/>
                <a:sym typeface="Arial"/>
              </a:rPr>
              <a:t>학년)</a:t>
            </a:r>
            <a:endParaRPr lang="ko-KR" sz="2800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 rot="0">
            <a:off x="9594908" y="836597"/>
            <a:ext cx="2290086" cy="771066"/>
            <a:chOff x="12986937" y="102014"/>
            <a:chExt cx="2290086" cy="771066"/>
          </a:xfrm>
        </p:grpSpPr>
        <p:sp>
          <p:nvSpPr>
            <p:cNvPr id="101" name="Google Shape;101;p14"/>
            <p:cNvSpPr/>
            <p:nvPr/>
          </p:nvSpPr>
          <p:spPr>
            <a:xfrm>
              <a:off x="12986937" y="102014"/>
              <a:ext cx="2290086" cy="771066"/>
            </a:xfrm>
            <a:prstGeom prst="flowChartTerminator">
              <a:avLst/>
            </a:prstGeom>
            <a:solidFill>
              <a:srgbClr val="d3e2f5"/>
            </a:solidFill>
            <a:ln w="1905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학교안심 산뜻돋움 M"/>
                <a:ea typeface="학교안심 산뜻돋움 M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3098895" y="195268"/>
              <a:ext cx="2066148" cy="584550"/>
            </a:xfrm>
            <a:prstGeom prst="flowChartTerminator">
              <a:avLst/>
            </a:prstGeom>
            <a:solidFill>
              <a:srgbClr val="d3e2f5"/>
            </a:solidFill>
            <a:ln w="1905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r>
                <a:rPr lang="ko-KR" sz="2500" b="0" i="0" u="none" strike="noStrike" cap="none">
                  <a:solidFill>
                    <a:schemeClr val="dk1"/>
                  </a:solidFill>
                  <a:latin typeface="학교안심 산뜻돋움 M"/>
                  <a:ea typeface="학교안심 산뜻돋움 M"/>
                  <a:cs typeface="Arial"/>
                  <a:sym typeface="Arial"/>
                </a:rPr>
                <a:t>1~</a:t>
              </a:r>
              <a:r>
                <a:rPr lang="en-US" altLang="ko-KR" sz="2500" b="0" i="0" u="none" strike="noStrike" cap="none">
                  <a:solidFill>
                    <a:schemeClr val="dk1"/>
                  </a:solidFill>
                  <a:latin typeface="학교안심 산뜻돋움 M"/>
                  <a:ea typeface="학교안심 산뜻돋움 M"/>
                  <a:cs typeface="Arial"/>
                  <a:sym typeface="Arial"/>
                </a:rPr>
                <a:t>3</a:t>
              </a:r>
              <a:r>
                <a:rPr lang="ko-KR" sz="2500" b="0" i="0" u="none" strike="noStrike" cap="none">
                  <a:solidFill>
                    <a:schemeClr val="dk1"/>
                  </a:solidFill>
                  <a:latin typeface="학교안심 산뜻돋움 M"/>
                  <a:ea typeface="학교안심 산뜻돋움 M"/>
                  <a:cs typeface="Arial"/>
                  <a:sym typeface="Arial"/>
                </a:rPr>
                <a:t>차시</a:t>
              </a:r>
              <a:endParaRPr lang="ko-KR" sz="2500" b="0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endParaRPr>
            </a:p>
          </p:txBody>
        </p:sp>
      </p:grpSp>
      <p:sp>
        <p:nvSpPr>
          <p:cNvPr id="103" name="Google Shape;103;p14"/>
          <p:cNvSpPr txBox="1"/>
          <p:nvPr/>
        </p:nvSpPr>
        <p:spPr>
          <a:xfrm>
            <a:off x="4434794" y="985159"/>
            <a:ext cx="247696" cy="3654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Calibri"/>
              <a:sym typeface="Calibri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3375" y="218250"/>
            <a:ext cx="2654575" cy="54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93;p1"/>
          <p:cNvGrpSpPr/>
          <p:nvPr/>
        </p:nvGrpSpPr>
        <p:grpSpPr>
          <a:xfrm rot="0">
            <a:off x="0" y="3797496"/>
            <a:ext cx="12192000" cy="3060503"/>
            <a:chOff x="140747" y="4329270"/>
            <a:chExt cx="11883634" cy="3495640"/>
          </a:xfrm>
        </p:grpSpPr>
        <p:pic>
          <p:nvPicPr>
            <p:cNvPr id="112" name="Google Shape;94;p1"/>
            <p:cNvPicPr/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140747" y="4329270"/>
              <a:ext cx="11883634" cy="2945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95;p1"/>
            <p:cNvSpPr/>
            <p:nvPr/>
          </p:nvSpPr>
          <p:spPr>
            <a:xfrm>
              <a:off x="10021007" y="7403111"/>
              <a:ext cx="2003374" cy="421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7300" tIns="28625" rIns="57300" bIns="286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r>
                <a:rPr lang="ko-KR" altLang="en-US" sz="800" b="0" i="1" u="none" strike="noStrike" cap="none">
                  <a:solidFill>
                    <a:schemeClr val="dk1"/>
                  </a:solidFill>
                  <a:latin typeface="학교안심 산뜻돋움 M"/>
                  <a:ea typeface="학교안심 산뜻돋움 M"/>
                  <a:cs typeface="Arial"/>
                  <a:sym typeface="Arial"/>
                </a:rPr>
                <a:t>이미지 </a:t>
              </a:r>
              <a:r>
                <a:rPr lang="ko-KR" sz="800" b="0" i="1" u="none" strike="noStrike" cap="none">
                  <a:solidFill>
                    <a:schemeClr val="dk1"/>
                  </a:solidFill>
                  <a:latin typeface="학교안심 산뜻돋움 M"/>
                  <a:ea typeface="학교안심 산뜻돋움 M"/>
                  <a:cs typeface="Arial"/>
                  <a:sym typeface="Arial"/>
                </a:rPr>
                <a:t>: Ed Hawkins, University of Reading, showyourstripes.info (CC BY 4.0)</a:t>
              </a:r>
              <a:endParaRPr lang="ko-KR" sz="8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endParaRPr>
            </a:p>
          </p:txBody>
        </p:sp>
        <p:sp>
          <p:nvSpPr>
            <p:cNvPr id="114" name="Google Shape;96;p1"/>
            <p:cNvSpPr txBox="1"/>
            <p:nvPr/>
          </p:nvSpPr>
          <p:spPr>
            <a:xfrm>
              <a:off x="140747" y="7254333"/>
              <a:ext cx="8690145" cy="421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7300" tIns="57300" rIns="57300" bIns="573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2820"/>
                </a:spcBef>
                <a:spcAft>
                  <a:spcPts val="282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r>
                <a:rPr lang="ko-KR" sz="2327" b="1" i="0" u="none" strike="noStrike" cap="none">
                  <a:solidFill>
                    <a:srgbClr val="888888"/>
                  </a:solidFill>
                  <a:latin typeface="학교안심 산뜻돋움 M"/>
                  <a:ea typeface="학교안심 산뜻돋움 M"/>
                  <a:cs typeface="Calibri"/>
                  <a:sym typeface="Calibri"/>
                </a:rPr>
                <a:t>Temperature change in Bucheon-si </a:t>
              </a:r>
              <a:r>
                <a:rPr lang="ko-KR" sz="1889" b="1" i="0" u="none" strike="noStrike" cap="none">
                  <a:solidFill>
                    <a:srgbClr val="888888"/>
                  </a:solidFill>
                  <a:latin typeface="학교안심 산뜻돋움 M"/>
                  <a:ea typeface="학교안심 산뜻돋움 M"/>
                  <a:cs typeface="Calibri"/>
                  <a:sym typeface="Calibri"/>
                </a:rPr>
                <a:t>Relative to average of 1961-2010 [</a:t>
              </a:r>
              <a:r>
                <a:rPr lang="ko-KR" sz="1889" b="1" i="0" u="none" strike="noStrike" cap="none">
                  <a:solidFill>
                    <a:srgbClr val="888888"/>
                  </a:solidFill>
                  <a:latin typeface="학교안심 산뜻돋움 M"/>
                  <a:ea typeface="학교안심 산뜻돋움 M"/>
                  <a:cs typeface="Arial"/>
                  <a:sym typeface="Arial"/>
                </a:rPr>
                <a:t>℃]</a:t>
              </a:r>
              <a:endParaRPr sz="3205" b="0" i="0" u="none" strike="noStrike" cap="none">
                <a:solidFill>
                  <a:srgbClr val="888888"/>
                </a:solidFill>
                <a:latin typeface="학교안심 산뜻돋움 M"/>
                <a:ea typeface="학교안심 산뜻돋움 M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361383" y="1304473"/>
            <a:ext cx="11469300" cy="5329500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학교안심 산뜻돋움 M"/>
              <a:ea typeface="학교안심 산뜻돋움 M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en-US" altLang="ko-KR" sz="3500" b="1">
                <a:latin typeface="학교안심 산뜻돋움 M"/>
                <a:ea typeface="학교안심 산뜻돋움 M"/>
                <a:cs typeface="Arial"/>
                <a:sym typeface="Arial"/>
              </a:rPr>
              <a:t>3</a:t>
            </a: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57" name="Google Shape;157;p19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/>
          <p:nvPr/>
        </p:nvPicPr>
        <p:blipFill rotWithShape="1"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554156" y="1464949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[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활동 </a:t>
            </a: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1]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게임 결과 분석</a:t>
            </a:r>
            <a:endParaRPr lang="ko-KR" altLang="en-US" sz="40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554156" y="2231448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</a:rPr>
              <a:t>모둠별로 온도 변화</a:t>
            </a:r>
            <a:r>
              <a:rPr lang="en-US" altLang="ko-KR" sz="3600" b="1" i="0" u="none" strike="noStrike" cap="none">
                <a:solidFill>
                  <a:schemeClr val="dk1"/>
                </a:solidFill>
              </a:rPr>
              <a:t>,</a:t>
            </a:r>
            <a:r>
              <a:rPr lang="ko-KR" altLang="en-US" sz="3600" b="1" i="0" u="none" strike="noStrike" cap="none">
                <a:solidFill>
                  <a:schemeClr val="dk1"/>
                </a:solidFill>
              </a:rPr>
              <a:t> 정책 실행</a:t>
            </a:r>
            <a:r>
              <a:rPr lang="en-US" altLang="ko-KR" sz="3600" b="1" i="0" u="none" strike="noStrike" cap="none">
                <a:solidFill>
                  <a:schemeClr val="dk1"/>
                </a:solidFill>
              </a:rPr>
              <a:t>,</a:t>
            </a:r>
            <a:r>
              <a:rPr lang="ko-KR" altLang="en-US" sz="3600" b="1" i="0" u="none" strike="noStrike" cap="none">
                <a:solidFill>
                  <a:schemeClr val="dk1"/>
                </a:solidFill>
              </a:rPr>
              <a:t> 위기 대응결과 등 분석</a:t>
            </a:r>
            <a:endParaRPr lang="ko-KR" altLang="en-US" sz="36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68" name="그림 16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30010" y="3134370"/>
            <a:ext cx="5365990" cy="3029372"/>
          </a:xfrm>
          <a:prstGeom prst="rect">
            <a:avLst/>
          </a:prstGeom>
        </p:spPr>
      </p:pic>
      <p:pic>
        <p:nvPicPr>
          <p:cNvPr id="169" name="그림 16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096000" y="3429000"/>
            <a:ext cx="5391601" cy="2638793"/>
          </a:xfrm>
          <a:prstGeom prst="rect">
            <a:avLst/>
          </a:prstGeom>
        </p:spPr>
      </p:pic>
      <p:sp>
        <p:nvSpPr>
          <p:cNvPr id="170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326208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361383" y="1304473"/>
            <a:ext cx="11469300" cy="5329500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학교안심 산뜻돋움 M"/>
              <a:ea typeface="학교안심 산뜻돋움 M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en-US" altLang="ko-KR" sz="3500" b="1">
                <a:latin typeface="학교안심 산뜻돋움 M"/>
                <a:ea typeface="학교안심 산뜻돋움 M"/>
                <a:cs typeface="Arial"/>
                <a:sym typeface="Arial"/>
              </a:rPr>
              <a:t>3</a:t>
            </a: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57" name="Google Shape;157;p19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/>
          <p:nvPr/>
        </p:nvPicPr>
        <p:blipFill rotWithShape="1"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554156" y="1464949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[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활동 </a:t>
            </a: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2]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실천 전략 도출</a:t>
            </a:r>
            <a:endParaRPr lang="ko-KR" altLang="en-US" sz="40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554156" y="2231448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</a:rPr>
              <a:t>기후행동 리스트 만들기 및 공유</a:t>
            </a:r>
            <a:endParaRPr lang="ko-KR" altLang="en-US" sz="36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70" name="그림 16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909482" y="2952368"/>
            <a:ext cx="6373035" cy="3676005"/>
          </a:xfrm>
          <a:prstGeom prst="rect">
            <a:avLst/>
          </a:prstGeom>
        </p:spPr>
      </p:pic>
      <p:sp>
        <p:nvSpPr>
          <p:cNvPr id="171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4934590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0"/>
          <p:cNvGrpSpPr/>
          <p:nvPr/>
        </p:nvGrpSpPr>
        <p:grpSpPr>
          <a:xfrm rot="0">
            <a:off x="202000" y="985067"/>
            <a:ext cx="11803657" cy="5624051"/>
            <a:chOff x="201999" y="2371047"/>
            <a:chExt cx="11803657" cy="4238170"/>
          </a:xfrm>
        </p:grpSpPr>
        <p:grpSp>
          <p:nvGrpSpPr>
            <p:cNvPr id="170" name="Google Shape;170;p20"/>
            <p:cNvGrpSpPr/>
            <p:nvPr/>
          </p:nvGrpSpPr>
          <p:grpSpPr>
            <a:xfrm rot="0">
              <a:off x="201999" y="2371047"/>
              <a:ext cx="11803657" cy="4238170"/>
              <a:chOff x="245075" y="2118500"/>
              <a:chExt cx="11701851" cy="4131575"/>
            </a:xfrm>
          </p:grpSpPr>
          <p:pic>
            <p:nvPicPr>
              <p:cNvPr id="171" name="Google Shape;171;p20"/>
              <p:cNvPicPr/>
              <p:nvPr/>
            </p:nvPicPr>
            <p:blipFill rotWithShape="1">
              <a:blip r:embed="rId3">
                <a:alphaModFix/>
              </a:blip>
              <a:stretch>
                <a:fillRect/>
              </a:stretch>
            </p:blipFill>
            <p:spPr>
              <a:xfrm>
                <a:off x="245075" y="2118500"/>
                <a:ext cx="11701851" cy="3854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3" name="Google Shape;173;p20"/>
              <p:cNvSpPr txBox="1"/>
              <p:nvPr/>
            </p:nvSpPr>
            <p:spPr>
              <a:xfrm>
                <a:off x="245075" y="5973475"/>
                <a:ext cx="6938221" cy="2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4500"/>
                  </a:spcBef>
                  <a:spcAft>
                    <a:spcPts val="4500"/>
                  </a:spcAft>
                  <a:buNone/>
                  <a:defRPr/>
                </a:pPr>
                <a:r>
                  <a:rPr lang="ko-KR" sz="1800" b="1">
                    <a:solidFill>
                      <a:srgbClr val="888888"/>
                    </a:solidFill>
                    <a:latin typeface="학교안심 산뜻돋움 M"/>
                    <a:ea typeface="학교안심 산뜻돋움 M"/>
                    <a:cs typeface="Calibri"/>
                    <a:sym typeface="Calibri"/>
                  </a:rPr>
                  <a:t>Temperature change in Bucheon-si </a:t>
                </a:r>
                <a:r>
                  <a:rPr lang="ko-KR" sz="1100" b="1">
                    <a:solidFill>
                      <a:srgbClr val="888888"/>
                    </a:solidFill>
                    <a:latin typeface="학교안심 산뜻돋움 M"/>
                    <a:ea typeface="학교안심 산뜻돋움 M"/>
                    <a:cs typeface="Calibri"/>
                    <a:sym typeface="Calibri"/>
                  </a:rPr>
                  <a:t>Relative to average of 1961-2010 [</a:t>
                </a:r>
                <a:r>
                  <a:rPr lang="ko-KR" sz="1100" b="1">
                    <a:solidFill>
                      <a:srgbClr val="888888"/>
                    </a:solidFill>
                  </a:rPr>
                  <a:t>℃]</a:t>
                </a:r>
                <a:endParaRPr sz="3200">
                  <a:solidFill>
                    <a:srgbClr val="888888"/>
                  </a:solidFill>
                  <a:latin typeface="학교안심 산뜻돋움 M"/>
                  <a:ea typeface="학교안심 산뜻돋움 M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20"/>
            <p:cNvSpPr/>
            <p:nvPr/>
          </p:nvSpPr>
          <p:spPr>
            <a:xfrm>
              <a:off x="1468175" y="2790050"/>
              <a:ext cx="3897900" cy="365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e3f8f6"/>
              </a:solidFill>
              <a:prstDash val="solid"/>
              <a:round/>
              <a:headEnd w="sm" len="sm"/>
              <a:tailEnd w="sm" len="sm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학교안심 산뜻돋움 M"/>
                <a:ea typeface="학교안심 산뜻돋움 M"/>
                <a:cs typeface="Calibri"/>
                <a:sym typeface="Calibri"/>
              </a:endParaRPr>
            </a:p>
          </p:txBody>
        </p:sp>
      </p:grpSp>
      <p:sp>
        <p:nvSpPr>
          <p:cNvPr id="175" name="Google Shape;175;p20"/>
          <p:cNvSpPr txBox="1">
            <a:spLocks noGrp="1"/>
          </p:cNvSpPr>
          <p:nvPr>
            <p:ph type="ctrTitle" idx="0"/>
          </p:nvPr>
        </p:nvSpPr>
        <p:spPr>
          <a:xfrm>
            <a:off x="624925" y="1559125"/>
            <a:ext cx="115002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학교안심 산뜻돋움 M"/>
              <a:buNone/>
            </a:pPr>
            <a:r>
              <a:rPr lang="ko-KR" sz="7700">
                <a:latin typeface="학교안심 산뜻돋움 M"/>
                <a:ea typeface="학교안심 산뜻돋움 M"/>
                <a:cs typeface="Arial"/>
                <a:sym typeface="Arial"/>
              </a:rPr>
              <a:t>감사합니다.</a:t>
            </a:r>
            <a:endParaRPr sz="5800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4434794" y="985159"/>
            <a:ext cx="24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학교안심 산뜻돋움 M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Calibri"/>
              <a:sym typeface="Calibri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3375" y="218250"/>
            <a:ext cx="2654575" cy="5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95;p1"/>
          <p:cNvSpPr/>
          <p:nvPr/>
        </p:nvSpPr>
        <p:spPr>
          <a:xfrm>
            <a:off x="10136640" y="6488705"/>
            <a:ext cx="2055359" cy="36929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8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이미지 </a:t>
            </a:r>
            <a:r>
              <a:rPr lang="ko-KR" sz="8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8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852259" y="2062977"/>
            <a:ext cx="3243000" cy="4002900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a1bddf"/>
            </a:solidFill>
            <a:prstDash val="lgDash"/>
            <a:round/>
            <a:headEnd w="sm" len="sm"/>
            <a:tailEnd w="sm" len="sm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36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기후변화의 이해와 보드게임 구조 분석</a:t>
            </a:r>
            <a:endParaRPr lang="ko-KR" altLang="en-US" sz="36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endParaRPr sz="2000" b="0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4474481" y="2062977"/>
            <a:ext cx="3243000" cy="4002900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a1bddf"/>
            </a:solidFill>
            <a:prstDash val="lgDash"/>
            <a:round/>
            <a:headEnd w="sm" len="sm"/>
            <a:tailEnd w="sm" len="sm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36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기후보드게임 플레이와 과학적 전략 적용</a:t>
            </a:r>
            <a:endParaRPr lang="ko-KR" sz="36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8037853" y="2062977"/>
            <a:ext cx="3243000" cy="4002900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a1bddf"/>
            </a:solidFill>
            <a:prstDash val="lgDash"/>
            <a:round/>
            <a:headEnd w="sm" len="sm"/>
            <a:tailEnd w="sm" len="sm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36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게임 결과 분석 및 실천 전략 도출</a:t>
            </a:r>
            <a:endParaRPr sz="2000" b="0" i="0" u="none" strike="noStrike" cap="none">
              <a:solidFill>
                <a:srgbClr val="000000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grpSp>
        <p:nvGrpSpPr>
          <p:cNvPr id="141" name="Google Shape;141;p18"/>
          <p:cNvGrpSpPr/>
          <p:nvPr/>
        </p:nvGrpSpPr>
        <p:grpSpPr>
          <a:xfrm rot="0">
            <a:off x="2072367" y="1615075"/>
            <a:ext cx="895800" cy="895800"/>
            <a:chOff x="2072367" y="1615075"/>
            <a:chExt cx="895800" cy="895800"/>
          </a:xfrm>
        </p:grpSpPr>
        <p:sp>
          <p:nvSpPr>
            <p:cNvPr id="142" name="Google Shape;142;p18"/>
            <p:cNvSpPr/>
            <p:nvPr/>
          </p:nvSpPr>
          <p:spPr>
            <a:xfrm>
              <a:off x="2072367" y="1615075"/>
              <a:ext cx="895800" cy="895800"/>
            </a:xfrm>
            <a:prstGeom prst="ellipse">
              <a:avLst/>
            </a:prstGeom>
            <a:solidFill>
              <a:srgbClr val="77c8e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학교안심 산뜻돋움 M"/>
                <a:ea typeface="학교안심 산뜻돋움 M"/>
                <a:cs typeface="Calibri"/>
                <a:sym typeface="Calibri"/>
              </a:endParaRPr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2307827" y="1615075"/>
              <a:ext cx="448500" cy="849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r>
                <a:rPr lang="ko-KR" sz="5000" b="1" i="0" u="none" strike="noStrike" cap="none">
                  <a:solidFill>
                    <a:schemeClr val="lt1"/>
                  </a:solidFill>
                  <a:latin typeface="학교안심 산뜻돋움 M"/>
                  <a:ea typeface="학교안심 산뜻돋움 M"/>
                  <a:cs typeface="Arial"/>
                  <a:sym typeface="Arial"/>
                </a:rPr>
                <a:t>1</a:t>
              </a:r>
              <a:endParaRPr sz="5000" b="1" i="0" u="none" strike="noStrike" cap="none">
                <a:solidFill>
                  <a:schemeClr val="lt1"/>
                </a:solidFill>
                <a:latin typeface="학교안심 산뜻돋움 M"/>
                <a:ea typeface="학교안심 산뜻돋움 M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18"/>
          <p:cNvGrpSpPr/>
          <p:nvPr/>
        </p:nvGrpSpPr>
        <p:grpSpPr>
          <a:xfrm rot="0">
            <a:off x="5648098" y="1700069"/>
            <a:ext cx="895800" cy="895800"/>
            <a:chOff x="5648098" y="1700069"/>
            <a:chExt cx="895800" cy="895800"/>
          </a:xfrm>
        </p:grpSpPr>
        <p:sp>
          <p:nvSpPr>
            <p:cNvPr id="145" name="Google Shape;145;p18"/>
            <p:cNvSpPr/>
            <p:nvPr/>
          </p:nvSpPr>
          <p:spPr>
            <a:xfrm>
              <a:off x="5648098" y="1700069"/>
              <a:ext cx="895800" cy="895800"/>
            </a:xfrm>
            <a:prstGeom prst="ellipse">
              <a:avLst/>
            </a:prstGeom>
            <a:solidFill>
              <a:srgbClr val="77c8e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학교안심 산뜻돋움 M"/>
                <a:ea typeface="학교안심 산뜻돋움 M"/>
                <a:cs typeface="Calibri"/>
                <a:sym typeface="Calibri"/>
              </a:endParaRPr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5845458" y="1700069"/>
              <a:ext cx="532500" cy="850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r>
                <a:rPr lang="ko-KR" sz="5000" b="1" i="0" u="none" strike="noStrike" cap="none">
                  <a:solidFill>
                    <a:schemeClr val="lt1"/>
                  </a:solidFill>
                  <a:latin typeface="학교안심 산뜻돋움 M"/>
                  <a:ea typeface="학교안심 산뜻돋움 M"/>
                  <a:cs typeface="Arial"/>
                  <a:sym typeface="Arial"/>
                </a:rPr>
                <a:t>2</a:t>
              </a:r>
              <a:endParaRPr sz="5000" b="1" i="0" u="none" strike="noStrike" cap="none">
                <a:solidFill>
                  <a:schemeClr val="lt1"/>
                </a:solidFill>
                <a:latin typeface="학교안심 산뜻돋움 M"/>
                <a:ea typeface="학교안심 산뜻돋움 M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8"/>
          <p:cNvGrpSpPr/>
          <p:nvPr/>
        </p:nvGrpSpPr>
        <p:grpSpPr>
          <a:xfrm rot="0">
            <a:off x="9211470" y="1657572"/>
            <a:ext cx="895800" cy="895800"/>
            <a:chOff x="9211470" y="1657572"/>
            <a:chExt cx="895800" cy="895800"/>
          </a:xfrm>
        </p:grpSpPr>
        <p:sp>
          <p:nvSpPr>
            <p:cNvPr id="148" name="Google Shape;148;p18"/>
            <p:cNvSpPr/>
            <p:nvPr/>
          </p:nvSpPr>
          <p:spPr>
            <a:xfrm>
              <a:off x="9211470" y="1657572"/>
              <a:ext cx="895800" cy="895800"/>
            </a:xfrm>
            <a:prstGeom prst="ellipse">
              <a:avLst/>
            </a:prstGeom>
            <a:solidFill>
              <a:srgbClr val="77c8e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학교안심 산뜻돋움 M"/>
                <a:ea typeface="학교안심 산뜻돋움 M"/>
                <a:cs typeface="Calibri"/>
                <a:sym typeface="Calibri"/>
              </a:endParaRPr>
            </a:p>
          </p:txBody>
        </p:sp>
        <p:sp>
          <p:nvSpPr>
            <p:cNvPr id="149" name="Google Shape;149;p18"/>
            <p:cNvSpPr txBox="1"/>
            <p:nvPr/>
          </p:nvSpPr>
          <p:spPr>
            <a:xfrm>
              <a:off x="9408830" y="1657572"/>
              <a:ext cx="532500" cy="845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학교안심 산뜻돋움 M"/>
                <a:buNone/>
                <a:defRPr/>
              </a:pPr>
              <a:r>
                <a:rPr lang="ko-KR" sz="5000" b="1" i="0" u="none" strike="noStrike" cap="none">
                  <a:solidFill>
                    <a:schemeClr val="lt1"/>
                  </a:solidFill>
                  <a:latin typeface="학교안심 산뜻돋움 M"/>
                  <a:ea typeface="학교안심 산뜻돋움 M"/>
                  <a:cs typeface="Arial"/>
                  <a:sym typeface="Arial"/>
                </a:rPr>
                <a:t>3</a:t>
              </a:r>
              <a:endParaRPr sz="5000" b="1" i="0" u="none" strike="noStrike" cap="none">
                <a:solidFill>
                  <a:schemeClr val="lt1"/>
                </a:solidFill>
                <a:latin typeface="학교안심 산뜻돋움 M"/>
                <a:ea typeface="학교안심 산뜻돋움 M"/>
                <a:cs typeface="Arial"/>
                <a:sym typeface="Arial"/>
              </a:endParaRPr>
            </a:p>
          </p:txBody>
        </p:sp>
      </p:grpSp>
      <p:sp>
        <p:nvSpPr>
          <p:cNvPr id="150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f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en-US" altLang="ko-KR" sz="3500" b="1">
                <a:latin typeface="학교안심 산뜻돋움 M"/>
                <a:ea typeface="학교안심 산뜻돋움 M"/>
                <a:cs typeface="Arial"/>
                <a:sym typeface="Arial"/>
              </a:rPr>
              <a:t>1</a:t>
            </a: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 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361375" y="1334349"/>
            <a:ext cx="11469300" cy="5237100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endParaRPr sz="3600" b="0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12" name="Google Shape;112;p15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/>
          <p:nvPr/>
        </p:nvPicPr>
        <p:blipFill rotWithShape="1"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31;p17"/>
          <p:cNvSpPr/>
          <p:nvPr/>
        </p:nvSpPr>
        <p:spPr>
          <a:xfrm>
            <a:off x="632451" y="1769900"/>
            <a:ext cx="2671501" cy="705785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a1bddf"/>
            </a:solidFill>
            <a:prstDash val="lgDash"/>
            <a:round/>
            <a:headEnd w="sm" len="sm"/>
            <a:tailEnd w="sm" len="sm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  <a:latin typeface="학교안심 바른돋움 B"/>
                <a:ea typeface="학교안심 바른돋움 B"/>
              </a:rPr>
              <a:t>학습 목표</a:t>
            </a:r>
            <a:endParaRPr lang="ko-KR" altLang="en-US" sz="3600" b="1" i="0" u="none" strike="noStrike" cap="none">
              <a:solidFill>
                <a:schemeClr val="dk1"/>
              </a:solidFill>
              <a:latin typeface="학교안심 바른돋움 B"/>
              <a:ea typeface="학교안심 바른돋움 B"/>
            </a:endParaRPr>
          </a:p>
        </p:txBody>
      </p:sp>
      <p:sp>
        <p:nvSpPr>
          <p:cNvPr id="115" name="가로 글상자 114"/>
          <p:cNvSpPr txBox="1"/>
          <p:nvPr/>
        </p:nvSpPr>
        <p:spPr>
          <a:xfrm>
            <a:off x="630872" y="2912451"/>
            <a:ext cx="10811245" cy="1448094"/>
          </a:xfrm>
          <a:prstGeom prst="rect">
            <a:avLst/>
          </a:prstGeom>
        </p:spPr>
        <p:txBody>
          <a:bodyPr wrap="square">
            <a:spAutoFit/>
          </a:bodyPr>
          <a:p>
            <a:pPr marL="825500" lvl="0" indent="-8255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• 기후변화의 과학적 원인과 영향을 설명할 수 있다</a:t>
            </a:r>
            <a:r>
              <a:rPr xmlns:mc="http://schemas.openxmlformats.org/markup-compatibility/2006" xmlns:hp="http://schemas.haansoft.com/office/presentation/8.0" 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.</a:t>
            </a:r>
            <a:endParaRPr xmlns:mc="http://schemas.openxmlformats.org/markup-compatibility/2006" xmlns:hp="http://schemas.haansoft.com/office/presentation/8.0" lang="EN-US" sz="2800" b="0" i="0" u="none" strike="noStrike" baseline="0" mc:Ignorable="hp" hp:hslEmbossed="0">
              <a:solidFill>
                <a:srgbClr val="000000"/>
              </a:solidFill>
              <a:latin typeface="학교안심 바른돋움 R"/>
              <a:ea typeface="학교안심 바른돋움 R"/>
              <a:cs typeface="학교안심 바른돋움 R"/>
            </a:endParaRPr>
          </a:p>
          <a:p>
            <a:pPr marL="825500" lvl="0" indent="-8255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• 기후보드게임의 구조와 역할 분담 방식을 이해하고 설명할 수 있다</a:t>
            </a:r>
            <a:r>
              <a:rPr xmlns:mc="http://schemas.openxmlformats.org/markup-compatibility/2006" xmlns:hp="http://schemas.haansoft.com/office/presentation/8.0" 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.</a:t>
            </a:r>
            <a:endParaRPr lang="en-US" altLang="ko-KR" sz="2800">
              <a:latin typeface="학교안심 바른돋움 R"/>
              <a:ea typeface="학교안심 바른돋움 R"/>
            </a:endParaRPr>
          </a:p>
        </p:txBody>
      </p:sp>
      <p:sp>
        <p:nvSpPr>
          <p:cNvPr id="116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319991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361383" y="1304473"/>
            <a:ext cx="11469300" cy="5329500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학교안심 산뜻돋움 M"/>
              <a:ea typeface="학교안심 산뜻돋움 M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en-US" altLang="ko-KR" sz="3500" b="1">
                <a:latin typeface="학교안심 산뜻돋움 M"/>
                <a:ea typeface="학교안심 산뜻돋움 M"/>
                <a:cs typeface="Arial"/>
                <a:sym typeface="Arial"/>
              </a:rPr>
              <a:t>1</a:t>
            </a: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554156" y="1464949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[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활동 </a:t>
            </a: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1]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기후 개념 이해</a:t>
            </a:r>
            <a:endParaRPr lang="ko-KR" altLang="en-US" sz="40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554156" y="2231448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</a:rPr>
              <a:t>온실가스</a:t>
            </a:r>
            <a:r>
              <a:rPr lang="en-US" altLang="ko-KR" sz="3600" b="1" i="0" u="none" strike="noStrike" cap="none">
                <a:solidFill>
                  <a:schemeClr val="dk1"/>
                </a:solidFill>
              </a:rPr>
              <a:t>,</a:t>
            </a:r>
            <a:r>
              <a:rPr lang="ko-KR" altLang="en-US" sz="3600" b="1" i="0" u="none" strike="noStrike" cap="none">
                <a:solidFill>
                  <a:schemeClr val="dk1"/>
                </a:solidFill>
              </a:rPr>
              <a:t> 대기 변화 등 핵심 개념 설명</a:t>
            </a:r>
            <a:endParaRPr lang="ko-KR" altLang="en-US" sz="36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64" name="그림 16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575578" y="3018818"/>
            <a:ext cx="9297697" cy="3324689"/>
          </a:xfrm>
          <a:prstGeom prst="rect">
            <a:avLst/>
          </a:prstGeom>
        </p:spPr>
      </p:pic>
      <p:sp>
        <p:nvSpPr>
          <p:cNvPr id="165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361383" y="1304473"/>
            <a:ext cx="11469300" cy="5329500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학교안심 산뜻돋움 M"/>
              <a:ea typeface="학교안심 산뜻돋움 M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en-US" altLang="ko-KR" sz="3500" b="1">
                <a:latin typeface="학교안심 산뜻돋움 M"/>
                <a:ea typeface="학교안심 산뜻돋움 M"/>
                <a:cs typeface="Arial"/>
                <a:sym typeface="Arial"/>
              </a:rPr>
              <a:t>1</a:t>
            </a: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57" name="Google Shape;157;p19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/>
          <p:nvPr/>
        </p:nvPicPr>
        <p:blipFill rotWithShape="1"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554156" y="1464949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[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활동 </a:t>
            </a: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2]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기후보드게임 구조 분석</a:t>
            </a:r>
            <a:endParaRPr lang="ko-KR" altLang="en-US" sz="40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554156" y="2231448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</a:rPr>
              <a:t>게임 세계관</a:t>
            </a:r>
            <a:r>
              <a:rPr lang="en-US" altLang="ko-KR" sz="3600" b="1" i="0" u="none" strike="noStrike" cap="none">
                <a:solidFill>
                  <a:schemeClr val="dk1"/>
                </a:solidFill>
              </a:rPr>
              <a:t>,</a:t>
            </a:r>
            <a:r>
              <a:rPr lang="ko-KR" altLang="en-US" sz="3600" b="1" i="0" u="none" strike="noStrike" cap="none">
                <a:solidFill>
                  <a:schemeClr val="dk1"/>
                </a:solidFill>
              </a:rPr>
              <a:t> 구조</a:t>
            </a:r>
            <a:r>
              <a:rPr lang="en-US" altLang="ko-KR" sz="3600" b="1" i="0" u="none" strike="noStrike" cap="none">
                <a:solidFill>
                  <a:schemeClr val="dk1"/>
                </a:solidFill>
              </a:rPr>
              <a:t>,</a:t>
            </a:r>
            <a:r>
              <a:rPr lang="ko-KR" altLang="en-US" sz="3600" b="1" i="0" u="none" strike="noStrike" cap="none">
                <a:solidFill>
                  <a:schemeClr val="dk1"/>
                </a:solidFill>
              </a:rPr>
              <a:t> 카드 종류</a:t>
            </a:r>
            <a:r>
              <a:rPr lang="en-US" altLang="ko-KR" sz="3600" b="1" i="0" u="none" strike="noStrike" cap="none">
                <a:solidFill>
                  <a:schemeClr val="dk1"/>
                </a:solidFill>
              </a:rPr>
              <a:t>, </a:t>
            </a:r>
            <a:r>
              <a:rPr lang="ko-KR" altLang="en-US" sz="3600" b="1" i="0" u="none" strike="noStrike" cap="none">
                <a:solidFill>
                  <a:schemeClr val="dk1"/>
                </a:solidFill>
              </a:rPr>
              <a:t>역할 설명</a:t>
            </a:r>
            <a:endParaRPr lang="ko-KR" altLang="en-US" sz="36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65" name="그림 16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48836" y="3141628"/>
            <a:ext cx="6192023" cy="3175010"/>
          </a:xfrm>
          <a:prstGeom prst="rect">
            <a:avLst/>
          </a:prstGeom>
        </p:spPr>
      </p:pic>
      <p:pic>
        <p:nvPicPr>
          <p:cNvPr id="167" name="그림 16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096000" y="3077032"/>
            <a:ext cx="2429214" cy="3400899"/>
          </a:xfrm>
          <a:prstGeom prst="rect">
            <a:avLst/>
          </a:prstGeom>
        </p:spPr>
      </p:pic>
      <p:pic>
        <p:nvPicPr>
          <p:cNvPr id="168" name="그림 16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012461" y="3073505"/>
            <a:ext cx="2429214" cy="3343741"/>
          </a:xfrm>
          <a:prstGeom prst="rect">
            <a:avLst/>
          </a:prstGeom>
        </p:spPr>
      </p:pic>
      <p:sp>
        <p:nvSpPr>
          <p:cNvPr id="169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527102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f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en-US" altLang="ko-KR" sz="3500" b="1">
                <a:latin typeface="학교안심 산뜻돋움 M"/>
                <a:ea typeface="학교안심 산뜻돋움 M"/>
                <a:cs typeface="Arial"/>
                <a:sym typeface="Arial"/>
              </a:rPr>
              <a:t>2</a:t>
            </a: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 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361375" y="1334349"/>
            <a:ext cx="11469300" cy="5237100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endParaRPr sz="3600" b="0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12" name="Google Shape;112;p15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/>
          <p:nvPr/>
        </p:nvPicPr>
        <p:blipFill rotWithShape="1"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31;p17"/>
          <p:cNvSpPr/>
          <p:nvPr/>
        </p:nvSpPr>
        <p:spPr>
          <a:xfrm>
            <a:off x="632451" y="1769900"/>
            <a:ext cx="2671501" cy="705785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a1bddf"/>
            </a:solidFill>
            <a:prstDash val="lgDash"/>
            <a:round/>
            <a:headEnd w="sm" len="sm"/>
            <a:tailEnd w="sm" len="sm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  <a:latin typeface="학교안심 바른돋움 B"/>
                <a:ea typeface="학교안심 바른돋움 B"/>
              </a:rPr>
              <a:t>학습 목표</a:t>
            </a:r>
            <a:endParaRPr lang="ko-KR" altLang="en-US" sz="3600" b="1" i="0" u="none" strike="noStrike" cap="none">
              <a:solidFill>
                <a:schemeClr val="dk1"/>
              </a:solidFill>
              <a:latin typeface="학교안심 바른돋움 B"/>
              <a:ea typeface="학교안심 바른돋움 B"/>
            </a:endParaRPr>
          </a:p>
        </p:txBody>
      </p:sp>
      <p:sp>
        <p:nvSpPr>
          <p:cNvPr id="115" name="가로 글상자 114"/>
          <p:cNvSpPr txBox="1"/>
          <p:nvPr/>
        </p:nvSpPr>
        <p:spPr>
          <a:xfrm>
            <a:off x="630872" y="2912451"/>
            <a:ext cx="11035994" cy="2133894"/>
          </a:xfrm>
          <a:prstGeom prst="rect">
            <a:avLst/>
          </a:prstGeom>
        </p:spPr>
        <p:txBody>
          <a:bodyPr wrap="square">
            <a:spAutoFit/>
          </a:bodyPr>
          <a:p>
            <a:pPr marL="825500" lvl="0" indent="-8255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>
                <a:latin typeface="학교안심 바른돋움 R"/>
                <a:ea typeface="학교안심 바른돋움 R"/>
              </a:rPr>
              <a:t> 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• 역할에 따라 자원과 정책을 전략적으로 활용하</a:t>
            </a:r>
            <a:r>
              <a: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여 </a:t>
            </a:r>
            <a:endPara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<a:solidFill>
                <a:srgbClr val="000000"/>
              </a:solidFill>
              <a:latin typeface="학교안심 바른돋움 R"/>
              <a:ea typeface="학교안심 바른돋움 R"/>
              <a:cs typeface="학교안심 바른돋움 R"/>
            </a:endParaRPr>
          </a:p>
          <a:p>
            <a:pPr marL="825500" lvl="0" indent="-8255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   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기후보드게임을 플레이할 수 있다</a:t>
            </a:r>
            <a:r>
              <a:rPr xmlns:mc="http://schemas.openxmlformats.org/markup-compatibility/2006" xmlns:hp="http://schemas.haansoft.com/office/presentation/8.0" 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.</a:t>
            </a:r>
            <a:endParaRPr xmlns:mc="http://schemas.openxmlformats.org/markup-compatibility/2006" xmlns:hp="http://schemas.haansoft.com/office/presentation/8.0" lang="EN-US" sz="2800" b="0" i="0" u="none" strike="noStrike" baseline="0" mc:Ignorable="hp" hp:hslEmbossed="0">
              <a:solidFill>
                <a:srgbClr val="000000"/>
              </a:solidFill>
              <a:latin typeface="학교안심 바른돋움 R"/>
              <a:ea typeface="학교안심 바른돋움 R"/>
              <a:cs typeface="학교안심 바른돋움 R"/>
            </a:endParaRPr>
          </a:p>
          <a:p>
            <a:pPr marL="825500" lvl="0" indent="-8255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• 게임 중 </a:t>
            </a:r>
            <a:r>
              <a: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만나게 되는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 위기 상황</a:t>
            </a:r>
            <a:r>
              <a:rPr xmlns:mc="http://schemas.openxmlformats.org/markup-compatibility/2006" xmlns:hp="http://schemas.haansoft.com/office/presentation/8.0" lang="en-US" altLang="ko-KR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(</a:t>
            </a:r>
            <a:r>
              <a: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카드</a:t>
            </a:r>
            <a:r>
              <a:rPr xmlns:mc="http://schemas.openxmlformats.org/markup-compatibility/2006" xmlns:hp="http://schemas.haansoft.com/office/presentation/8.0" lang="en-US" altLang="ko-KR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)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에 과학 개념을 적용</a:t>
            </a:r>
            <a:r>
              <a: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할 수 있다</a:t>
            </a:r>
            <a:r>
              <a:rPr xmlns:mc="http://schemas.openxmlformats.org/markup-compatibility/2006" xmlns:hp="http://schemas.haansoft.com/office/presentation/8.0" lang="en-US" altLang="ko-KR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.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 </a:t>
            </a:r>
            <a:endParaRPr xmlns:mc="http://schemas.openxmlformats.org/markup-compatibility/2006" xmlns:hp="http://schemas.haansoft.com/office/presentation/8.0" sz="2800" b="0" i="0" u="none" strike="noStrike" baseline="0" mc:Ignorable="hp" hp:hslEmbossed="0">
              <a:solidFill>
                <a:srgbClr val="000000"/>
              </a:solidFill>
              <a:latin typeface="학교안심 바른돋움 R"/>
              <a:ea typeface="학교안심 바른돋움 R"/>
              <a:cs typeface="학교안심 바른돋움 R"/>
            </a:endParaRPr>
          </a:p>
        </p:txBody>
      </p:sp>
      <p:sp>
        <p:nvSpPr>
          <p:cNvPr id="116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860761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361383" y="1304473"/>
            <a:ext cx="11469300" cy="5329500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학교안심 산뜻돋움 M"/>
              <a:ea typeface="학교안심 산뜻돋움 M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en-US" altLang="ko-KR" sz="3500" b="1">
                <a:latin typeface="학교안심 산뜻돋움 M"/>
                <a:ea typeface="학교안심 산뜻돋움 M"/>
                <a:cs typeface="Arial"/>
                <a:sym typeface="Arial"/>
              </a:rPr>
              <a:t>2</a:t>
            </a: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57" name="Google Shape;157;p19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/>
          <p:nvPr/>
        </p:nvPicPr>
        <p:blipFill rotWithShape="1"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554156" y="1464949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[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활동 </a:t>
            </a: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1]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보드게임 플레이</a:t>
            </a:r>
            <a:endParaRPr lang="ko-KR" altLang="en-US" sz="40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554156" y="2231448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</a:rPr>
              <a:t>모둠별로 역할 확인하여 주사위로 진행 온도 시각화</a:t>
            </a:r>
            <a:endParaRPr lang="ko-KR" altLang="en-US" sz="36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65" name="그림 16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18099" y="2996629"/>
            <a:ext cx="2623705" cy="3636623"/>
          </a:xfrm>
          <a:prstGeom prst="rect">
            <a:avLst/>
          </a:prstGeom>
        </p:spPr>
      </p:pic>
      <p:pic>
        <p:nvPicPr>
          <p:cNvPr id="166" name="그림 16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765787" y="3137019"/>
            <a:ext cx="4981492" cy="1674603"/>
          </a:xfrm>
          <a:prstGeom prst="rect">
            <a:avLst/>
          </a:prstGeom>
        </p:spPr>
      </p:pic>
      <p:pic>
        <p:nvPicPr>
          <p:cNvPr id="167" name="그림 16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980814" y="2985927"/>
            <a:ext cx="2453854" cy="3283449"/>
          </a:xfrm>
          <a:prstGeom prst="rect">
            <a:avLst/>
          </a:prstGeom>
        </p:spPr>
      </p:pic>
      <p:sp>
        <p:nvSpPr>
          <p:cNvPr id="168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059818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361383" y="1304473"/>
            <a:ext cx="11469300" cy="5329500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학교안심 산뜻돋움 M"/>
              <a:ea typeface="학교안심 산뜻돋움 M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en-US" altLang="ko-KR" sz="3500" b="1">
                <a:latin typeface="학교안심 산뜻돋움 M"/>
                <a:ea typeface="학교안심 산뜻돋움 M"/>
                <a:cs typeface="Arial"/>
                <a:sym typeface="Arial"/>
              </a:rPr>
              <a:t>2</a:t>
            </a: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57" name="Google Shape;157;p19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/>
          <p:nvPr/>
        </p:nvPicPr>
        <p:blipFill rotWithShape="1"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554156" y="1464949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[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활동 </a:t>
            </a:r>
            <a:r>
              <a:rPr lang="en-US" altLang="ko-KR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2]</a:t>
            </a:r>
            <a:r>
              <a:rPr lang="ko-KR" altLang="en-US" sz="4000" b="1" i="0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전략 적용과 분석</a:t>
            </a:r>
            <a:endParaRPr lang="ko-KR" altLang="en-US" sz="4000" b="1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554156" y="2231448"/>
            <a:ext cx="110838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</a:rPr>
              <a:t>위기카드 발생시 대응방안</a:t>
            </a:r>
            <a:r>
              <a:rPr lang="en-US" altLang="ko-KR" sz="3600" b="1" i="0" u="none" strike="noStrike" cap="none">
                <a:solidFill>
                  <a:schemeClr val="dk1"/>
                </a:solidFill>
              </a:rPr>
              <a:t>,</a:t>
            </a:r>
            <a:r>
              <a:rPr lang="ko-KR" altLang="en-US" sz="3600" b="1" i="0" u="none" strike="noStrike" cap="none">
                <a:solidFill>
                  <a:schemeClr val="dk1"/>
                </a:solidFill>
              </a:rPr>
              <a:t> 자원</a:t>
            </a:r>
            <a:r>
              <a:rPr lang="en-US" altLang="ko-KR" sz="3600" b="1" i="0" u="none" strike="noStrike" cap="none">
                <a:solidFill>
                  <a:schemeClr val="dk1"/>
                </a:solidFill>
              </a:rPr>
              <a:t>&amp;</a:t>
            </a:r>
            <a:r>
              <a:rPr lang="ko-KR" altLang="en-US" sz="3600" b="1" i="0" u="none" strike="noStrike" cap="none">
                <a:solidFill>
                  <a:schemeClr val="dk1"/>
                </a:solidFill>
              </a:rPr>
              <a:t>정책 카드 사용 효과</a:t>
            </a:r>
            <a:endParaRPr lang="ko-KR" altLang="en-US" sz="36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68" name="그림 16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12744" y="3429000"/>
            <a:ext cx="6219898" cy="2469580"/>
          </a:xfrm>
          <a:prstGeom prst="rect">
            <a:avLst/>
          </a:prstGeom>
        </p:spPr>
      </p:pic>
      <p:pic>
        <p:nvPicPr>
          <p:cNvPr id="169" name="그림 16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107926" y="3017821"/>
            <a:ext cx="4269067" cy="3048425"/>
          </a:xfrm>
          <a:prstGeom prst="rect">
            <a:avLst/>
          </a:prstGeom>
        </p:spPr>
      </p:pic>
      <p:sp>
        <p:nvSpPr>
          <p:cNvPr id="170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76796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3f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 idx="0"/>
          </p:nvPr>
        </p:nvSpPr>
        <p:spPr>
          <a:xfrm>
            <a:off x="294624" y="290925"/>
            <a:ext cx="8825400" cy="6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r>
              <a:rPr lang="en-US" altLang="ko-KR" sz="3500" b="1">
                <a:latin typeface="학교안심 산뜻돋움 M"/>
                <a:ea typeface="학교안심 산뜻돋움 M"/>
                <a:cs typeface="Arial"/>
                <a:sym typeface="Arial"/>
              </a:rPr>
              <a:t>3</a:t>
            </a:r>
            <a:r>
              <a:rPr lang="ko-KR" altLang="en-US" sz="3500" b="1">
                <a:latin typeface="학교안심 산뜻돋움 M"/>
                <a:ea typeface="학교안심 산뜻돋움 M"/>
                <a:cs typeface="Arial"/>
                <a:sym typeface="Arial"/>
              </a:rPr>
              <a:t>차시 </a:t>
            </a:r>
            <a:endParaRPr lang="ko-KR" altLang="en-US" sz="3500" b="1"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361375" y="1334349"/>
            <a:ext cx="11469300" cy="5237100"/>
          </a:xfrm>
          <a:prstGeom prst="roundRect">
            <a:avLst>
              <a:gd name="adj" fmla="val 8073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학교안심 산뜻돋움 M"/>
              <a:buNone/>
              <a:defRPr/>
            </a:pPr>
            <a:endParaRPr sz="3600" b="0" i="0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  <p:pic>
        <p:nvPicPr>
          <p:cNvPr id="112" name="Google Shape;112;p15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9457700" y="164975"/>
            <a:ext cx="2654575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/>
          <p:nvPr/>
        </p:nvPicPr>
        <p:blipFill rotWithShape="1">
          <a:blip r:embed="rId4">
            <a:alphaModFix/>
          </a:blip>
          <a:stretch>
            <a:fillRect/>
          </a:stretch>
        </p:blipFill>
        <p:spPr>
          <a:xfrm>
            <a:off x="294625" y="908275"/>
            <a:ext cx="11682951" cy="1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31;p17"/>
          <p:cNvSpPr/>
          <p:nvPr/>
        </p:nvSpPr>
        <p:spPr>
          <a:xfrm>
            <a:off x="632451" y="1769900"/>
            <a:ext cx="2671501" cy="705785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a1bddf"/>
            </a:solidFill>
            <a:prstDash val="lgDash"/>
            <a:round/>
            <a:headEnd w="sm" len="sm"/>
            <a:tailEnd w="sm" len="sm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ko-KR" altLang="en-US" sz="3600" b="1" i="0" u="none" strike="noStrike" cap="none">
                <a:solidFill>
                  <a:schemeClr val="dk1"/>
                </a:solidFill>
                <a:latin typeface="학교안심 바른돋움 B"/>
                <a:ea typeface="학교안심 바른돋움 B"/>
              </a:rPr>
              <a:t>학습 목표</a:t>
            </a:r>
            <a:endParaRPr lang="ko-KR" altLang="en-US" sz="3600" b="1" i="0" u="none" strike="noStrike" cap="none">
              <a:solidFill>
                <a:schemeClr val="dk1"/>
              </a:solidFill>
              <a:latin typeface="학교안심 바른돋움 B"/>
              <a:ea typeface="학교안심 바른돋움 B"/>
            </a:endParaRPr>
          </a:p>
        </p:txBody>
      </p:sp>
      <p:sp>
        <p:nvSpPr>
          <p:cNvPr id="115" name="가로 글상자 114"/>
          <p:cNvSpPr txBox="1"/>
          <p:nvPr/>
        </p:nvSpPr>
        <p:spPr>
          <a:xfrm>
            <a:off x="630872" y="2912451"/>
            <a:ext cx="9869449" cy="2819693"/>
          </a:xfrm>
          <a:prstGeom prst="rect">
            <a:avLst/>
          </a:prstGeom>
        </p:spPr>
        <p:txBody>
          <a:bodyPr wrap="square">
            <a:spAutoFit/>
          </a:bodyPr>
          <a:p>
            <a:pPr marL="825500" lvl="0" indent="-8255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• 게임 결과</a:t>
            </a:r>
            <a:r>
              <a:rPr xmlns:mc="http://schemas.openxmlformats.org/markup-compatibility/2006" xmlns:hp="http://schemas.haansoft.com/office/presentation/8.0" 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(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온도 변화</a:t>
            </a:r>
            <a:r>
              <a:rPr xmlns:mc="http://schemas.openxmlformats.org/markup-compatibility/2006" xmlns:hp="http://schemas.haansoft.com/office/presentation/8.0" 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, 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정책 실행</a:t>
            </a:r>
            <a:r>
              <a:rPr xmlns:mc="http://schemas.openxmlformats.org/markup-compatibility/2006" xmlns:hp="http://schemas.haansoft.com/office/presentation/8.0" 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, 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위기 대응 등</a:t>
            </a:r>
            <a:r>
              <a:rPr xmlns:mc="http://schemas.openxmlformats.org/markup-compatibility/2006" xmlns:hp="http://schemas.haansoft.com/office/presentation/8.0" 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)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를 분석하여</a:t>
            </a:r>
            <a:endParaRPr xmlns:mc="http://schemas.openxmlformats.org/markup-compatibility/2006" xmlns:hp="http://schemas.haansoft.com/office/presentation/8.0" sz="2800" b="0" i="0" u="none" strike="noStrike" baseline="0" mc:Ignorable="hp" hp:hslEmbossed="0">
              <a:solidFill>
                <a:srgbClr val="000000"/>
              </a:solidFill>
              <a:latin typeface="학교안심 바른돋움 R"/>
              <a:ea typeface="학교안심 바른돋움 R"/>
              <a:cs typeface="학교안심 바른돋움 R"/>
            </a:endParaRPr>
          </a:p>
          <a:p>
            <a:pPr marL="825500" lvl="0" indent="-8255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 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 기후변화 대응 전략의 효과를</a:t>
            </a:r>
            <a:r>
              <a: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 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평가할 수 있다</a:t>
            </a:r>
            <a:r>
              <a:rPr xmlns:mc="http://schemas.openxmlformats.org/markup-compatibility/2006" xmlns:hp="http://schemas.haansoft.com/office/presentation/8.0" 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.</a:t>
            </a:r>
            <a:endParaRPr xmlns:mc="http://schemas.openxmlformats.org/markup-compatibility/2006" xmlns:hp="http://schemas.haansoft.com/office/presentation/8.0" lang="EN-US" sz="2800" b="0" i="0" u="none" strike="noStrike" baseline="0" mc:Ignorable="hp" hp:hslEmbossed="0">
              <a:solidFill>
                <a:srgbClr val="000000"/>
              </a:solidFill>
              <a:latin typeface="학교안심 바른돋움 R"/>
              <a:ea typeface="학교안심 바른돋움 R"/>
              <a:cs typeface="학교안심 바른돋움 R"/>
            </a:endParaRPr>
          </a:p>
          <a:p>
            <a:pPr marL="825500" lvl="0" indent="-8255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• 게임 경험과 과학 개념을 바탕으로 실생활에서 적용 가능한</a:t>
            </a:r>
            <a:endParaRPr xmlns:mc="http://schemas.openxmlformats.org/markup-compatibility/2006" xmlns:hp="http://schemas.haansoft.com/office/presentation/8.0" sz="2800" b="0" i="0" u="none" strike="noStrike" baseline="0" mc:Ignorable="hp" hp:hslEmbossed="0">
              <a:solidFill>
                <a:srgbClr val="000000"/>
              </a:solidFill>
              <a:latin typeface="학교안심 바른돋움 R"/>
              <a:ea typeface="학교안심 바른돋움 R"/>
              <a:cs typeface="학교안심 바른돋움 R"/>
            </a:endParaRPr>
          </a:p>
          <a:p>
            <a:pPr marL="825500" lvl="0" indent="-8255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 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 기후 실천 방안을 구체적으로</a:t>
            </a:r>
            <a:r>
              <a:rPr xmlns:mc="http://schemas.openxmlformats.org/markup-compatibility/2006" xmlns:hp="http://schemas.haansoft.com/office/presentation/8.0" lang="ko-KR" alt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 </a:t>
            </a:r>
            <a:r>
              <a:rPr xmlns:mc="http://schemas.openxmlformats.org/markup-compatibility/2006" xmlns:hp="http://schemas.haansoft.com/office/presentation/8.0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제시할 수 있다</a:t>
            </a:r>
            <a:r>
              <a:rPr xmlns:mc="http://schemas.openxmlformats.org/markup-compatibility/2006" xmlns:hp="http://schemas.haansoft.com/office/presentation/8.0" lang="EN-US" sz="2800" b="0" i="0" u="none" strike="noStrike" baseline="0" mc:Ignorable="hp" hp:hslEmbossed="0">
                <a:solidFill>
                  <a:srgbClr val="000000"/>
                </a:solidFill>
                <a:latin typeface="학교안심 바른돋움 R"/>
                <a:ea typeface="학교안심 바른돋움 R"/>
                <a:cs typeface="학교안심 바른돋움 R"/>
              </a:rPr>
              <a:t>.</a:t>
            </a:r>
            <a:endParaRPr xmlns:mc="http://schemas.openxmlformats.org/markup-compatibility/2006" xmlns:hp="http://schemas.haansoft.com/office/presentation/8.0" lang="EN-US" sz="2800" b="0" i="0" u="none" strike="noStrike" baseline="0" mc:Ignorable="hp" hp:hslEmbossed="0">
              <a:solidFill>
                <a:srgbClr val="000000"/>
              </a:solidFill>
              <a:latin typeface="학교안심 바른돋움 R"/>
              <a:ea typeface="학교안심 바른돋움 R"/>
              <a:cs typeface="학교안심 바른돋움 R"/>
            </a:endParaRPr>
          </a:p>
        </p:txBody>
      </p:sp>
      <p:sp>
        <p:nvSpPr>
          <p:cNvPr id="116" name="Google Shape;95;p1"/>
          <p:cNvSpPr/>
          <p:nvPr/>
        </p:nvSpPr>
        <p:spPr>
          <a:xfrm>
            <a:off x="8386318" y="6724795"/>
            <a:ext cx="3805679" cy="133204"/>
          </a:xfrm>
          <a:prstGeom prst="rect">
            <a:avLst/>
          </a:prstGeom>
          <a:noFill/>
          <a:ln>
            <a:noFill/>
          </a:ln>
        </p:spPr>
        <p:txBody>
          <a:bodyPr wrap="square" lIns="57300" tIns="28625" rIns="57300" bIns="28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학교안심 산뜻돋움 M"/>
              <a:buNone/>
              <a:defRPr/>
            </a:pPr>
            <a:r>
              <a:rPr lang="en-US" alt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WARMING STRIPES IMAGE</a:t>
            </a:r>
            <a:r>
              <a:rPr lang="ko-KR" altLang="en-US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 </a:t>
            </a:r>
            <a:r>
              <a:rPr lang="ko-KR" sz="700" b="0" i="1" u="none" strike="noStrike" cap="none">
                <a:solidFill>
                  <a:schemeClr val="dk1"/>
                </a:solidFill>
                <a:latin typeface="학교안심 산뜻돋움 M"/>
                <a:ea typeface="학교안심 산뜻돋움 M"/>
                <a:cs typeface="Arial"/>
                <a:sym typeface="Arial"/>
              </a:rPr>
              <a:t>: Ed Hawkins, University of Reading, showyourstripes.info (CC BY 4.0)</a:t>
            </a:r>
            <a:endParaRPr lang="ko-KR" sz="700" b="0" i="1" u="none" strike="noStrike" cap="none">
              <a:solidFill>
                <a:schemeClr val="dk1"/>
              </a:solidFill>
              <a:latin typeface="학교안심 산뜻돋움 M"/>
              <a:ea typeface="학교안심 산뜻돋움 M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912168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rgbClr val="000000"/>
      </a:dk1>
      <a:lt1>
        <a:srgbClr val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rgbClr val="000000"/>
      </a:dk1>
      <a:lt1>
        <a:srgbClr val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367</ep:Words>
  <ep:PresentationFormat/>
  <ep:Paragraphs>66</ep:Paragraphs>
  <ep:Slides>12</ep:Slides>
  <ep:Notes>12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보드게임으로 배우는 기후변화 - 기후위기 대응 시뮬레이션 -</vt:lpstr>
      <vt:lpstr>차시</vt:lpstr>
      <vt:lpstr>1차시</vt:lpstr>
      <vt:lpstr>1차시</vt:lpstr>
      <vt:lpstr>1차시</vt:lpstr>
      <vt:lpstr>2차시</vt:lpstr>
      <vt:lpstr>2차시</vt:lpstr>
      <vt:lpstr>2차시</vt:lpstr>
      <vt:lpstr>3차시</vt:lpstr>
      <vt:lpstr>3차시</vt:lpstr>
      <vt:lpstr>3차시</vt:lpstr>
      <vt:lpstr>감사합니다.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</cp:lastModifiedBy>
  <dcterms:modified xsi:type="dcterms:W3CDTF">2025-07-25T03:40:32.659</dcterms:modified>
  <cp:revision>12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